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4A2BE8C-CC8F-4830-86D5-7A7342802579}">
  <a:tblStyle styleId="{94A2BE8C-CC8F-4830-86D5-7A7342802579}"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 d="100"/>
          <a:sy n="15" d="100"/>
        </p:scale>
        <p:origin x="-440" y="-12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Tree>
    <p:extLst>
      <p:ext uri="{BB962C8B-B14F-4D97-AF65-F5344CB8AC3E}">
        <p14:creationId xmlns:p14="http://schemas.microsoft.com/office/powerpoint/2010/main" val="260884090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2" name="Shape 8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body" idx="1"/>
          </p:nvPr>
        </p:nvSpPr>
        <p:spPr>
          <a:xfrm>
            <a:off x="2193925" y="7680325"/>
            <a:ext cx="39503351" cy="21724937"/>
          </a:xfrm>
          <a:prstGeom prst="rect">
            <a:avLst/>
          </a:prstGeom>
          <a:noFill/>
          <a:ln>
            <a:noFill/>
          </a:ln>
        </p:spPr>
        <p:txBody>
          <a:bodyPr lIns="91425" tIns="91425" rIns="91425" bIns="91425" anchor="t" anchorCtr="0"/>
          <a:lstStyle>
            <a:lvl1pPr marL="1644650" marR="0" lvl="0" indent="-666750" algn="l" rtl="0">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4813" marR="0" lvl="2" indent="-373062"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78738" marR="0" lvl="3" indent="-490538"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2663" marR="0" lvl="4" indent="-487363"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8150" marR="0" lvl="5" indent="-49845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2360" marR="0" lvl="6" indent="-4955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6565" marR="0" lvl="7" indent="-49266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0774" marR="0" lvl="8" indent="-48977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strike="noStrike" cap="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15" name="Shape 15"/>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strike="noStrike" cap="none">
                <a:solidFill>
                  <a:srgbClr val="898989"/>
                </a:solidFill>
                <a:latin typeface="Arial"/>
                <a:ea typeface="Arial"/>
                <a:cs typeface="Arial"/>
                <a:sym typeface="Arial"/>
              </a:rPr>
              <a:t>‹#›</a:t>
            </a:fld>
            <a:endParaRPr lang="en-US" sz="5800" b="0" i="0" u="none" strike="noStrike" cap="none">
              <a:solidFill>
                <a:srgbClr val="898989"/>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92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a:off x="3467101" y="13952229"/>
            <a:ext cx="37307518" cy="7200897"/>
          </a:xfrm>
          <a:prstGeom prst="rect">
            <a:avLst/>
          </a:prstGeom>
          <a:noFill/>
          <a:ln>
            <a:noFill/>
          </a:ln>
        </p:spPr>
        <p:txBody>
          <a:bodyPr lIns="91425" tIns="91425" rIns="91425" bIns="91425" anchor="b" anchorCtr="0"/>
          <a:lstStyle>
            <a:lvl1pPr marL="0" marR="0" lvl="0" indent="0" algn="l" rtl="0">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1pPr>
            <a:lvl2pPr marL="2194210" marR="0" lvl="1" indent="-9810" algn="l" rtl="0">
              <a:spcBef>
                <a:spcPts val="1720"/>
              </a:spcBef>
              <a:spcAft>
                <a:spcPts val="0"/>
              </a:spcAft>
              <a:buClr>
                <a:srgbClr val="888888"/>
              </a:buClr>
              <a:buFont typeface="Arial"/>
              <a:buNone/>
              <a:defRPr sz="8600" b="0" i="0" u="none" strike="noStrike" cap="none">
                <a:solidFill>
                  <a:srgbClr val="888888"/>
                </a:solidFill>
                <a:latin typeface="Calibri"/>
                <a:ea typeface="Calibri"/>
                <a:cs typeface="Calibri"/>
                <a:sym typeface="Calibri"/>
              </a:defRPr>
            </a:lvl2pPr>
            <a:lvl3pPr marL="4388419" marR="0" lvl="2" indent="-6918" algn="l" rtl="0">
              <a:spcBef>
                <a:spcPts val="1540"/>
              </a:spcBef>
              <a:spcAft>
                <a:spcPts val="0"/>
              </a:spcAft>
              <a:buClr>
                <a:srgbClr val="888888"/>
              </a:buClr>
              <a:buFont typeface="Arial"/>
              <a:buNone/>
              <a:defRPr sz="7700" b="0" i="0" u="none" strike="noStrike" cap="none">
                <a:solidFill>
                  <a:srgbClr val="888888"/>
                </a:solidFill>
                <a:latin typeface="Calibri"/>
                <a:ea typeface="Calibri"/>
                <a:cs typeface="Calibri"/>
                <a:sym typeface="Calibri"/>
              </a:defRPr>
            </a:lvl3pPr>
            <a:lvl4pPr marL="6582629" marR="0" lvl="3" indent="-4029" algn="l" rtl="0">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4pPr>
            <a:lvl5pPr marL="8776834" marR="0" lvl="4" indent="-1134" algn="l" rtl="0">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5pPr>
            <a:lvl6pPr marL="10971043" marR="0" lvl="5" indent="-10942"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5254" marR="0" lvl="6" indent="-8053"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59462" marR="0" lvl="7" indent="-5162"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3672" marR="0" lvl="8" indent="-2272"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lvl="0" indent="0" algn="ctr" rtl="0">
              <a:spcBef>
                <a:spcPts val="3080"/>
              </a:spcBef>
              <a:spcAft>
                <a:spcPts val="0"/>
              </a:spcAft>
              <a:buClr>
                <a:srgbClr val="888888"/>
              </a:buClr>
              <a:buFont typeface="Arial"/>
              <a:buNone/>
              <a:defRPr sz="15400" b="0" i="0" u="none" strike="noStrike" cap="none">
                <a:solidFill>
                  <a:srgbClr val="888888"/>
                </a:solidFill>
                <a:latin typeface="Calibri"/>
                <a:ea typeface="Calibri"/>
                <a:cs typeface="Calibri"/>
                <a:sym typeface="Calibri"/>
              </a:defRPr>
            </a:lvl1pPr>
            <a:lvl2pPr marL="2194210" marR="0" lvl="1" indent="-9810" algn="ctr" rtl="0">
              <a:spcBef>
                <a:spcPts val="2680"/>
              </a:spcBef>
              <a:spcAft>
                <a:spcPts val="0"/>
              </a:spcAft>
              <a:buClr>
                <a:srgbClr val="888888"/>
              </a:buClr>
              <a:buFont typeface="Arial"/>
              <a:buNone/>
              <a:defRPr sz="13400" b="0" i="0" u="none" strike="noStrike" cap="none">
                <a:solidFill>
                  <a:srgbClr val="888888"/>
                </a:solidFill>
                <a:latin typeface="Calibri"/>
                <a:ea typeface="Calibri"/>
                <a:cs typeface="Calibri"/>
                <a:sym typeface="Calibri"/>
              </a:defRPr>
            </a:lvl2pPr>
            <a:lvl3pPr marL="4388419" marR="0" lvl="2" indent="-6918" algn="ctr" rtl="0">
              <a:spcBef>
                <a:spcPts val="2300"/>
              </a:spcBef>
              <a:spcAft>
                <a:spcPts val="0"/>
              </a:spcAft>
              <a:buClr>
                <a:srgbClr val="888888"/>
              </a:buClr>
              <a:buFont typeface="Arial"/>
              <a:buNone/>
              <a:defRPr sz="11500" b="0" i="0" u="none" strike="noStrike" cap="none">
                <a:solidFill>
                  <a:srgbClr val="888888"/>
                </a:solidFill>
                <a:latin typeface="Calibri"/>
                <a:ea typeface="Calibri"/>
                <a:cs typeface="Calibri"/>
                <a:sym typeface="Calibri"/>
              </a:defRPr>
            </a:lvl3pPr>
            <a:lvl4pPr marL="6582629" marR="0" lvl="3" indent="-4029" algn="ctr" rtl="0">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4pPr>
            <a:lvl5pPr marL="8776834" marR="0" lvl="4" indent="-1134" algn="ctr" rtl="0">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5pPr>
            <a:lvl6pPr marL="10971043" marR="0" lvl="5" indent="-10942"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5254" marR="0" lvl="6" indent="-8053"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59462" marR="0" lvl="7" indent="-5162"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3672" marR="0" lvl="8" indent="-2272"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78" name="Shape 78"/>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rot="5400000">
            <a:off x="109034586" y="50032921"/>
            <a:ext cx="134820659" cy="47404017"/>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body" idx="1"/>
          </p:nvPr>
        </p:nvSpPr>
        <p:spPr>
          <a:xfrm rot="5400000">
            <a:off x="13860788" y="2994661"/>
            <a:ext cx="134820659" cy="141480537"/>
          </a:xfrm>
          <a:prstGeom prst="rect">
            <a:avLst/>
          </a:prstGeom>
          <a:noFill/>
          <a:ln>
            <a:noFill/>
          </a:ln>
        </p:spPr>
        <p:txBody>
          <a:bodyPr lIns="91425" tIns="91425" rIns="91425" bIns="91425" anchor="t" anchorCtr="0"/>
          <a:lstStyle>
            <a:lvl1pPr marL="1644650" marR="0" lvl="0" indent="-666750" algn="l" rtl="0">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4813" marR="0" lvl="2" indent="-373062"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78738" marR="0" lvl="3" indent="-490538"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2663" marR="0" lvl="4" indent="-487363"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8150" marR="0" lvl="5" indent="-49845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2360" marR="0" lvl="6" indent="-4955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6565" marR="0" lvl="7" indent="-49266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0774" marR="0" lvl="8" indent="-48977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21" name="Shape 21"/>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1"/>
          </p:nvPr>
        </p:nvSpPr>
        <p:spPr>
          <a:xfrm rot="5400000">
            <a:off x="11083130" y="-1208881"/>
            <a:ext cx="21724937" cy="39503351"/>
          </a:xfrm>
          <a:prstGeom prst="rect">
            <a:avLst/>
          </a:prstGeom>
          <a:noFill/>
          <a:ln>
            <a:noFill/>
          </a:ln>
        </p:spPr>
        <p:txBody>
          <a:bodyPr lIns="91425" tIns="91425" rIns="91425" bIns="91425" anchor="t" anchorCtr="0"/>
          <a:lstStyle>
            <a:lvl1pPr marL="1644650" marR="0" lvl="0" indent="-666750" algn="l" rtl="0">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4813" marR="0" lvl="2" indent="-373062"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78738" marR="0" lvl="3" indent="-490538"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2663" marR="0" lvl="4" indent="-487363"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8150" marR="0" lvl="5" indent="-49845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2360" marR="0" lvl="6" indent="-4955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6565" marR="0" lvl="7" indent="-49266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0774" marR="0" lvl="8" indent="-48977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spcBef>
                <a:spcPts val="0"/>
              </a:spcBef>
              <a:spcAft>
                <a:spcPts val="0"/>
              </a:spcAft>
              <a:buNone/>
              <a:defRPr sz="96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31" name="Shape 31"/>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080"/>
              </a:spcBef>
              <a:spcAft>
                <a:spcPts val="0"/>
              </a:spcAft>
              <a:buClr>
                <a:schemeClr val="dk1"/>
              </a:buClr>
              <a:buFont typeface="Arial"/>
              <a:buNone/>
              <a:defRPr sz="15400" b="0" i="0" u="none" strike="noStrike" cap="none">
                <a:solidFill>
                  <a:schemeClr val="dk1"/>
                </a:solidFill>
                <a:latin typeface="Calibri"/>
                <a:ea typeface="Calibri"/>
                <a:cs typeface="Calibri"/>
                <a:sym typeface="Calibri"/>
              </a:defRPr>
            </a:lvl1pPr>
            <a:lvl2pPr marL="2194210" marR="0" lvl="1" indent="-9810" algn="l" rtl="0">
              <a:spcBef>
                <a:spcPts val="2680"/>
              </a:spcBef>
              <a:spcAft>
                <a:spcPts val="0"/>
              </a:spcAft>
              <a:buClr>
                <a:schemeClr val="dk1"/>
              </a:buClr>
              <a:buFont typeface="Arial"/>
              <a:buNone/>
              <a:defRPr sz="13400" b="0" i="0" u="none" strike="noStrike" cap="none">
                <a:solidFill>
                  <a:schemeClr val="dk1"/>
                </a:solidFill>
                <a:latin typeface="Calibri"/>
                <a:ea typeface="Calibri"/>
                <a:cs typeface="Calibri"/>
                <a:sym typeface="Calibri"/>
              </a:defRPr>
            </a:lvl2pPr>
            <a:lvl3pPr marL="4388419" marR="0" lvl="2" indent="-6918" algn="l" rtl="0">
              <a:spcBef>
                <a:spcPts val="2300"/>
              </a:spcBef>
              <a:spcAft>
                <a:spcPts val="0"/>
              </a:spcAft>
              <a:buClr>
                <a:schemeClr val="dk1"/>
              </a:buClr>
              <a:buFont typeface="Arial"/>
              <a:buNone/>
              <a:defRPr sz="11500" b="0" i="0" u="none" strike="noStrike" cap="none">
                <a:solidFill>
                  <a:schemeClr val="dk1"/>
                </a:solidFill>
                <a:latin typeface="Calibri"/>
                <a:ea typeface="Calibri"/>
                <a:cs typeface="Calibri"/>
                <a:sym typeface="Calibri"/>
              </a:defRPr>
            </a:lvl3pPr>
            <a:lvl4pPr marL="6582629" marR="0" lvl="3" indent="-4029" algn="l" rtl="0">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4pPr>
            <a:lvl5pPr marL="8776834" marR="0" lvl="4" indent="-1134" algn="l" rtl="0">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5pPr>
            <a:lvl6pPr marL="10971043" marR="0" lvl="5" indent="-10942"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5254" marR="0" lvl="6" indent="-8053"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59462" marR="0" lvl="7" indent="-5162"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3672" marR="0" lvl="8" indent="-2272"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marR="0" lvl="0" indent="0" algn="l" rtl="0">
              <a:spcBef>
                <a:spcPts val="1340"/>
              </a:spcBef>
              <a:spcAft>
                <a:spcPts val="0"/>
              </a:spcAft>
              <a:buClr>
                <a:schemeClr val="dk1"/>
              </a:buClr>
              <a:buFont typeface="Arial"/>
              <a:buNone/>
              <a:defRPr sz="6700" b="0" i="0" u="none" strike="noStrike" cap="none">
                <a:solidFill>
                  <a:schemeClr val="dk1"/>
                </a:solidFill>
                <a:latin typeface="Calibri"/>
                <a:ea typeface="Calibri"/>
                <a:cs typeface="Calibri"/>
                <a:sym typeface="Calibri"/>
              </a:defRPr>
            </a:lvl1pPr>
            <a:lvl2pPr marL="2194210" marR="0" lvl="1" indent="-9810" algn="l" rtl="0">
              <a:spcBef>
                <a:spcPts val="1160"/>
              </a:spcBef>
              <a:spcAft>
                <a:spcPts val="0"/>
              </a:spcAft>
              <a:buClr>
                <a:schemeClr val="dk1"/>
              </a:buClr>
              <a:buFont typeface="Arial"/>
              <a:buNone/>
              <a:defRPr sz="5800" b="0" i="0" u="none" strike="noStrike" cap="none">
                <a:solidFill>
                  <a:schemeClr val="dk1"/>
                </a:solidFill>
                <a:latin typeface="Calibri"/>
                <a:ea typeface="Calibri"/>
                <a:cs typeface="Calibri"/>
                <a:sym typeface="Calibri"/>
              </a:defRPr>
            </a:lvl2pPr>
            <a:lvl3pPr marL="4388419" marR="0" lvl="2" indent="-6918" algn="l" rtl="0">
              <a:spcBef>
                <a:spcPts val="960"/>
              </a:spcBef>
              <a:spcAft>
                <a:spcPts val="0"/>
              </a:spcAft>
              <a:buClr>
                <a:schemeClr val="dk1"/>
              </a:buClr>
              <a:buFont typeface="Arial"/>
              <a:buNone/>
              <a:defRPr sz="4800" b="0" i="0" u="none" strike="noStrike" cap="none">
                <a:solidFill>
                  <a:schemeClr val="dk1"/>
                </a:solidFill>
                <a:latin typeface="Calibri"/>
                <a:ea typeface="Calibri"/>
                <a:cs typeface="Calibri"/>
                <a:sym typeface="Calibri"/>
              </a:defRPr>
            </a:lvl3pPr>
            <a:lvl4pPr marL="6582629" marR="0" lvl="3" indent="-4029" algn="l" rtl="0">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4pPr>
            <a:lvl5pPr marL="8776834" marR="0" lvl="4" indent="-1134" algn="l" rtl="0">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5pPr>
            <a:lvl6pPr marL="10971043" marR="0" lvl="5" indent="-10942"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5254" marR="0" lvl="6" indent="-805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59462" marR="0" lvl="7" indent="-5162"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3672" marR="0" lvl="8" indent="-2272"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4566" y="1310640"/>
            <a:ext cx="14439901" cy="557783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96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1"/>
          </p:nvPr>
        </p:nvSpPr>
        <p:spPr>
          <a:xfrm>
            <a:off x="17160240" y="1310646"/>
            <a:ext cx="24536398" cy="28094942"/>
          </a:xfrm>
          <a:prstGeom prst="rect">
            <a:avLst/>
          </a:prstGeom>
          <a:noFill/>
          <a:ln>
            <a:noFill/>
          </a:ln>
        </p:spPr>
        <p:txBody>
          <a:bodyPr lIns="91425" tIns="91425" rIns="91425" bIns="91425" anchor="t" anchorCtr="0"/>
          <a:lstStyle>
            <a:lvl1pPr marL="1644650" marR="0" lvl="0" indent="-666750" algn="l" rtl="0">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4813" marR="0" lvl="2" indent="-373062"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78738" marR="0" lvl="3" indent="-490538"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2663" marR="0" lvl="4" indent="-487363"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8150" marR="0" lvl="5" indent="-49845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2360" marR="0" lvl="6" indent="-4955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6565" marR="0" lvl="7" indent="-49266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0774" marR="0" lvl="8" indent="-48977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194566" y="6888486"/>
            <a:ext cx="14439901" cy="22517101"/>
          </a:xfrm>
          <a:prstGeom prst="rect">
            <a:avLst/>
          </a:prstGeom>
          <a:noFill/>
          <a:ln>
            <a:noFill/>
          </a:ln>
        </p:spPr>
        <p:txBody>
          <a:bodyPr lIns="91425" tIns="91425" rIns="91425" bIns="91425" anchor="t" anchorCtr="0"/>
          <a:lstStyle>
            <a:lvl1pPr marL="0" marR="0" lvl="0" indent="0" algn="l" rtl="0">
              <a:spcBef>
                <a:spcPts val="1340"/>
              </a:spcBef>
              <a:spcAft>
                <a:spcPts val="0"/>
              </a:spcAft>
              <a:buClr>
                <a:schemeClr val="dk1"/>
              </a:buClr>
              <a:buFont typeface="Arial"/>
              <a:buNone/>
              <a:defRPr sz="6700" b="0" i="0" u="none" strike="noStrike" cap="none">
                <a:solidFill>
                  <a:schemeClr val="dk1"/>
                </a:solidFill>
                <a:latin typeface="Calibri"/>
                <a:ea typeface="Calibri"/>
                <a:cs typeface="Calibri"/>
                <a:sym typeface="Calibri"/>
              </a:defRPr>
            </a:lvl1pPr>
            <a:lvl2pPr marL="2194210" marR="0" lvl="1" indent="-9810" algn="l" rtl="0">
              <a:spcBef>
                <a:spcPts val="1160"/>
              </a:spcBef>
              <a:spcAft>
                <a:spcPts val="0"/>
              </a:spcAft>
              <a:buClr>
                <a:schemeClr val="dk1"/>
              </a:buClr>
              <a:buFont typeface="Arial"/>
              <a:buNone/>
              <a:defRPr sz="5800" b="0" i="0" u="none" strike="noStrike" cap="none">
                <a:solidFill>
                  <a:schemeClr val="dk1"/>
                </a:solidFill>
                <a:latin typeface="Calibri"/>
                <a:ea typeface="Calibri"/>
                <a:cs typeface="Calibri"/>
                <a:sym typeface="Calibri"/>
              </a:defRPr>
            </a:lvl2pPr>
            <a:lvl3pPr marL="4388419" marR="0" lvl="2" indent="-6918" algn="l" rtl="0">
              <a:spcBef>
                <a:spcPts val="960"/>
              </a:spcBef>
              <a:spcAft>
                <a:spcPts val="0"/>
              </a:spcAft>
              <a:buClr>
                <a:schemeClr val="dk1"/>
              </a:buClr>
              <a:buFont typeface="Arial"/>
              <a:buNone/>
              <a:defRPr sz="4800" b="0" i="0" u="none" strike="noStrike" cap="none">
                <a:solidFill>
                  <a:schemeClr val="dk1"/>
                </a:solidFill>
                <a:latin typeface="Calibri"/>
                <a:ea typeface="Calibri"/>
                <a:cs typeface="Calibri"/>
                <a:sym typeface="Calibri"/>
              </a:defRPr>
            </a:lvl3pPr>
            <a:lvl4pPr marL="6582629" marR="0" lvl="3" indent="-4029" algn="l" rtl="0">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4pPr>
            <a:lvl5pPr marL="8776834" marR="0" lvl="4" indent="-1134" algn="l" rtl="0">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5pPr>
            <a:lvl6pPr marL="10971043" marR="0" lvl="5" indent="-10942"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5254" marR="0" lvl="6" indent="-805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59462" marR="0" lvl="7" indent="-5162"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3672" marR="0" lvl="8" indent="-2272"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45" name="Shape 45"/>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50" name="Shape 50"/>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1"/>
          </p:nvPr>
        </p:nvSpPr>
        <p:spPr>
          <a:xfrm>
            <a:off x="2194559" y="7368542"/>
            <a:ext cx="19392901" cy="3070857"/>
          </a:xfrm>
          <a:prstGeom prst="rect">
            <a:avLst/>
          </a:prstGeom>
          <a:noFill/>
          <a:ln>
            <a:noFill/>
          </a:ln>
        </p:spPr>
        <p:txBody>
          <a:bodyPr lIns="91425" tIns="91425" rIns="91425" bIns="91425" anchor="b" anchorCtr="0"/>
          <a:lstStyle>
            <a:lvl1pPr marL="0" marR="0" lvl="0" indent="0" algn="l" rtl="0">
              <a:spcBef>
                <a:spcPts val="2300"/>
              </a:spcBef>
              <a:spcAft>
                <a:spcPts val="0"/>
              </a:spcAft>
              <a:buClr>
                <a:schemeClr val="dk1"/>
              </a:buClr>
              <a:buFont typeface="Arial"/>
              <a:buNone/>
              <a:defRPr sz="11500" b="1" i="0" u="none" strike="noStrike" cap="none">
                <a:solidFill>
                  <a:schemeClr val="dk1"/>
                </a:solidFill>
                <a:latin typeface="Calibri"/>
                <a:ea typeface="Calibri"/>
                <a:cs typeface="Calibri"/>
                <a:sym typeface="Calibri"/>
              </a:defRPr>
            </a:lvl1pPr>
            <a:lvl2pPr marL="2194210" marR="0" lvl="1" indent="-9810" algn="l" rtl="0">
              <a:spcBef>
                <a:spcPts val="1920"/>
              </a:spcBef>
              <a:spcAft>
                <a:spcPts val="0"/>
              </a:spcAft>
              <a:buClr>
                <a:schemeClr val="dk1"/>
              </a:buClr>
              <a:buFont typeface="Arial"/>
              <a:buNone/>
              <a:defRPr sz="9600" b="1" i="0" u="none" strike="noStrike" cap="none">
                <a:solidFill>
                  <a:schemeClr val="dk1"/>
                </a:solidFill>
                <a:latin typeface="Calibri"/>
                <a:ea typeface="Calibri"/>
                <a:cs typeface="Calibri"/>
                <a:sym typeface="Calibri"/>
              </a:defRPr>
            </a:lvl2pPr>
            <a:lvl3pPr marL="4388419" marR="0" lvl="2" indent="-6918" algn="l" rtl="0">
              <a:spcBef>
                <a:spcPts val="1720"/>
              </a:spcBef>
              <a:spcAft>
                <a:spcPts val="0"/>
              </a:spcAft>
              <a:buClr>
                <a:schemeClr val="dk1"/>
              </a:buClr>
              <a:buFont typeface="Arial"/>
              <a:buNone/>
              <a:defRPr sz="8600" b="1" i="0" u="none" strike="noStrike" cap="none">
                <a:solidFill>
                  <a:schemeClr val="dk1"/>
                </a:solidFill>
                <a:latin typeface="Calibri"/>
                <a:ea typeface="Calibri"/>
                <a:cs typeface="Calibri"/>
                <a:sym typeface="Calibri"/>
              </a:defRPr>
            </a:lvl3pPr>
            <a:lvl4pPr marL="6582629" marR="0" lvl="3" indent="-4029" algn="l" rtl="0">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4pPr>
            <a:lvl5pPr marL="8776834" marR="0" lvl="4" indent="-1134" algn="l" rtl="0">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5pPr>
            <a:lvl6pPr marL="10971043" marR="0" lvl="5" indent="-10942"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5254" marR="0" lvl="6" indent="-8053"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59462" marR="0" lvl="7" indent="-5162"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3672" marR="0" lvl="8" indent="-2272"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2"/>
          </p:nvPr>
        </p:nvSpPr>
        <p:spPr>
          <a:xfrm>
            <a:off x="2194559" y="10439400"/>
            <a:ext cx="19392901" cy="18966181"/>
          </a:xfrm>
          <a:prstGeom prst="rect">
            <a:avLst/>
          </a:prstGeom>
          <a:noFill/>
          <a:ln>
            <a:noFill/>
          </a:ln>
        </p:spPr>
        <p:txBody>
          <a:bodyPr lIns="91425" tIns="91425" rIns="91425" bIns="91425" anchor="t" anchorCtr="0"/>
          <a:lstStyle>
            <a:lvl1pPr marL="1644650" marR="0" lvl="0" indent="-914400"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5525" marR="0" lvl="1" indent="-771525"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4813" marR="0" lvl="2" indent="-557212" algn="l" rtl="0">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78738" marR="0" lvl="3" indent="-611188" algn="l" rtl="0">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2663" marR="0" lvl="4" indent="-608013" algn="l" rtl="0">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68150" marR="0" lvl="5" indent="-61910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2360" marR="0" lvl="6" indent="-6162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6565" marR="0" lvl="7" indent="-613314"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0774" marR="0" lvl="8" indent="-610424"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3"/>
          </p:nvPr>
        </p:nvSpPr>
        <p:spPr>
          <a:xfrm>
            <a:off x="22296121" y="7368542"/>
            <a:ext cx="19400519" cy="3070857"/>
          </a:xfrm>
          <a:prstGeom prst="rect">
            <a:avLst/>
          </a:prstGeom>
          <a:noFill/>
          <a:ln>
            <a:noFill/>
          </a:ln>
        </p:spPr>
        <p:txBody>
          <a:bodyPr lIns="91425" tIns="91425" rIns="91425" bIns="91425" anchor="b" anchorCtr="0"/>
          <a:lstStyle>
            <a:lvl1pPr marL="0" marR="0" lvl="0" indent="0" algn="l" rtl="0">
              <a:spcBef>
                <a:spcPts val="2300"/>
              </a:spcBef>
              <a:spcAft>
                <a:spcPts val="0"/>
              </a:spcAft>
              <a:buClr>
                <a:schemeClr val="dk1"/>
              </a:buClr>
              <a:buFont typeface="Arial"/>
              <a:buNone/>
              <a:defRPr sz="11500" b="1" i="0" u="none" strike="noStrike" cap="none">
                <a:solidFill>
                  <a:schemeClr val="dk1"/>
                </a:solidFill>
                <a:latin typeface="Calibri"/>
                <a:ea typeface="Calibri"/>
                <a:cs typeface="Calibri"/>
                <a:sym typeface="Calibri"/>
              </a:defRPr>
            </a:lvl1pPr>
            <a:lvl2pPr marL="2194210" marR="0" lvl="1" indent="-9810" algn="l" rtl="0">
              <a:spcBef>
                <a:spcPts val="1920"/>
              </a:spcBef>
              <a:spcAft>
                <a:spcPts val="0"/>
              </a:spcAft>
              <a:buClr>
                <a:schemeClr val="dk1"/>
              </a:buClr>
              <a:buFont typeface="Arial"/>
              <a:buNone/>
              <a:defRPr sz="9600" b="1" i="0" u="none" strike="noStrike" cap="none">
                <a:solidFill>
                  <a:schemeClr val="dk1"/>
                </a:solidFill>
                <a:latin typeface="Calibri"/>
                <a:ea typeface="Calibri"/>
                <a:cs typeface="Calibri"/>
                <a:sym typeface="Calibri"/>
              </a:defRPr>
            </a:lvl2pPr>
            <a:lvl3pPr marL="4388419" marR="0" lvl="2" indent="-6918" algn="l" rtl="0">
              <a:spcBef>
                <a:spcPts val="1720"/>
              </a:spcBef>
              <a:spcAft>
                <a:spcPts val="0"/>
              </a:spcAft>
              <a:buClr>
                <a:schemeClr val="dk1"/>
              </a:buClr>
              <a:buFont typeface="Arial"/>
              <a:buNone/>
              <a:defRPr sz="8600" b="1" i="0" u="none" strike="noStrike" cap="none">
                <a:solidFill>
                  <a:schemeClr val="dk1"/>
                </a:solidFill>
                <a:latin typeface="Calibri"/>
                <a:ea typeface="Calibri"/>
                <a:cs typeface="Calibri"/>
                <a:sym typeface="Calibri"/>
              </a:defRPr>
            </a:lvl3pPr>
            <a:lvl4pPr marL="6582629" marR="0" lvl="3" indent="-4029" algn="l" rtl="0">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4pPr>
            <a:lvl5pPr marL="8776834" marR="0" lvl="4" indent="-1134" algn="l" rtl="0">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5pPr>
            <a:lvl6pPr marL="10971043" marR="0" lvl="5" indent="-10942"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5254" marR="0" lvl="6" indent="-8053"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59462" marR="0" lvl="7" indent="-5162"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3672" marR="0" lvl="8" indent="-2272"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4"/>
          </p:nvPr>
        </p:nvSpPr>
        <p:spPr>
          <a:xfrm>
            <a:off x="22296121" y="10439400"/>
            <a:ext cx="19400519" cy="18966181"/>
          </a:xfrm>
          <a:prstGeom prst="rect">
            <a:avLst/>
          </a:prstGeom>
          <a:noFill/>
          <a:ln>
            <a:noFill/>
          </a:ln>
        </p:spPr>
        <p:txBody>
          <a:bodyPr lIns="91425" tIns="91425" rIns="91425" bIns="91425" anchor="t" anchorCtr="0"/>
          <a:lstStyle>
            <a:lvl1pPr marL="1644650" marR="0" lvl="0" indent="-914400"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5525" marR="0" lvl="1" indent="-771525"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4813" marR="0" lvl="2" indent="-557212" algn="l" rtl="0">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78738" marR="0" lvl="3" indent="-611188" algn="l" rtl="0">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2663" marR="0" lvl="4" indent="-608013" algn="l" rtl="0">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68150" marR="0" lvl="5" indent="-61910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2360" marR="0" lvl="6" indent="-6162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6565" marR="0" lvl="7" indent="-613314"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0774" marR="0" lvl="8" indent="-610424"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59" name="Shape 59"/>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0530842" y="36865559"/>
            <a:ext cx="94442281" cy="104279697"/>
          </a:xfrm>
          <a:prstGeom prst="rect">
            <a:avLst/>
          </a:prstGeom>
          <a:noFill/>
          <a:ln>
            <a:noFill/>
          </a:ln>
        </p:spPr>
        <p:txBody>
          <a:bodyPr lIns="91425" tIns="91425" rIns="91425" bIns="91425" anchor="t" anchorCtr="0"/>
          <a:lstStyle>
            <a:lvl1pPr marL="1644650" marR="0" lvl="0" indent="-793750" algn="l" rtl="0">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5525" marR="0" lvl="1" indent="-650875"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4813" marR="0" lvl="2" indent="-493712"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78738" marR="0" lvl="3" indent="-554038" algn="l" rtl="0">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2663" marR="0" lvl="4" indent="-550863" algn="l" rtl="0">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68150" marR="0" lvl="5" indent="-56195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2360" marR="0" lvl="6" indent="-5590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6565" marR="0" lvl="7" indent="-55616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0774" marR="0" lvl="8" indent="-55327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2"/>
          </p:nvPr>
        </p:nvSpPr>
        <p:spPr>
          <a:xfrm>
            <a:off x="105704637" y="36865559"/>
            <a:ext cx="94442281" cy="104279697"/>
          </a:xfrm>
          <a:prstGeom prst="rect">
            <a:avLst/>
          </a:prstGeom>
          <a:noFill/>
          <a:ln>
            <a:noFill/>
          </a:ln>
        </p:spPr>
        <p:txBody>
          <a:bodyPr lIns="91425" tIns="91425" rIns="91425" bIns="91425" anchor="t" anchorCtr="0"/>
          <a:lstStyle>
            <a:lvl1pPr marL="1644650" marR="0" lvl="0" indent="-793750" algn="l" rtl="0">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5525" marR="0" lvl="1" indent="-650875"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4813" marR="0" lvl="2" indent="-493712"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78738" marR="0" lvl="3" indent="-554038" algn="l" rtl="0">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2663" marR="0" lvl="4" indent="-550863" algn="l" rtl="0">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68150" marR="0" lvl="5" indent="-56195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2360" marR="0" lvl="6" indent="-5590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6565" marR="0" lvl="7" indent="-55616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0774" marR="0" lvl="8" indent="-55327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66" name="Shape 66"/>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a:solidFill>
                  <a:srgbClr val="898989"/>
                </a:solidFill>
                <a:latin typeface="Arial"/>
                <a:ea typeface="Arial"/>
                <a:cs typeface="Arial"/>
                <a:sym typeface="Arial"/>
              </a:rPr>
              <a:t>‹#›</a:t>
            </a:fld>
            <a:endParaRPr lang="en-US" sz="5800" b="0" i="0" u="none">
              <a:solidFill>
                <a:srgbClr val="898989"/>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11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211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211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211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211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211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211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211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211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body" idx="1"/>
          </p:nvPr>
        </p:nvSpPr>
        <p:spPr>
          <a:xfrm>
            <a:off x="2193925" y="7680325"/>
            <a:ext cx="39503351" cy="21724937"/>
          </a:xfrm>
          <a:prstGeom prst="rect">
            <a:avLst/>
          </a:prstGeom>
          <a:noFill/>
          <a:ln>
            <a:noFill/>
          </a:ln>
        </p:spPr>
        <p:txBody>
          <a:bodyPr lIns="91425" tIns="91425" rIns="91425" bIns="91425" anchor="t" anchorCtr="0"/>
          <a:lstStyle>
            <a:lvl1pPr marL="1644650" marR="0" lvl="0" indent="-666750" algn="l" rtl="0">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525" marR="0" lvl="1" indent="-530225" algn="l" rtl="0">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4813" marR="0" lvl="2" indent="-373062" algn="l" rtl="0">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78738" marR="0" lvl="3" indent="-490538"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2663" marR="0" lvl="4" indent="-487363" algn="l" rtl="0">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8150" marR="0" lvl="5" indent="-49845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2360" marR="0" lvl="6" indent="-4955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6565" marR="0" lvl="7" indent="-49266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0774" marR="0" lvl="8" indent="-489774"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193925" y="30510162"/>
            <a:ext cx="10242550"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5800" b="0" i="0" u="none" strike="noStrike" cap="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9" name="Shape 9"/>
          <p:cNvSpPr txBox="1">
            <a:spLocks noGrp="1"/>
          </p:cNvSpPr>
          <p:nvPr>
            <p:ph type="ftr" idx="11"/>
          </p:nvPr>
        </p:nvSpPr>
        <p:spPr>
          <a:xfrm>
            <a:off x="14995525" y="30510162"/>
            <a:ext cx="1390014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0300" b="0" i="0" u="none" strike="noStrike" cap="none">
                <a:solidFill>
                  <a:srgbClr val="000000"/>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31454725" y="30510162"/>
            <a:ext cx="10242550" cy="1752600"/>
          </a:xfrm>
          <a:prstGeom prst="rect">
            <a:avLst/>
          </a:prstGeom>
          <a:noFill/>
          <a:ln>
            <a:noFill/>
          </a:ln>
        </p:spPr>
        <p:txBody>
          <a:bodyPr lIns="438825" tIns="219400" rIns="438825" bIns="219400" anchor="ctr" anchorCtr="0">
            <a:noAutofit/>
          </a:bodyPr>
          <a:lstStyle/>
          <a:p>
            <a:pPr marL="0" marR="0" lvl="0" indent="0" algn="r" rtl="0">
              <a:lnSpc>
                <a:spcPct val="100000"/>
              </a:lnSpc>
              <a:spcBef>
                <a:spcPts val="0"/>
              </a:spcBef>
              <a:spcAft>
                <a:spcPts val="0"/>
              </a:spcAft>
              <a:buClr>
                <a:srgbClr val="898989"/>
              </a:buClr>
              <a:buSzPct val="25000"/>
              <a:buFont typeface="Arial"/>
              <a:buNone/>
            </a:pPr>
            <a:fld id="{00000000-1234-1234-1234-123412341234}" type="slidenum">
              <a:rPr lang="en-US" sz="5800" b="0" i="0" u="none" strike="noStrike" cap="none">
                <a:solidFill>
                  <a:srgbClr val="898989"/>
                </a:solidFill>
                <a:latin typeface="Arial"/>
                <a:ea typeface="Arial"/>
                <a:cs typeface="Arial"/>
                <a:sym typeface="Arial"/>
              </a:rPr>
              <a:t>‹#›</a:t>
            </a:fld>
            <a:endParaRPr lang="en-US" sz="5800" b="0" i="0" u="none" strike="noStrike" cap="none">
              <a:solidFill>
                <a:srgbClr val="898989"/>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jpg"/><Relationship Id="rId12" Type="http://schemas.openxmlformats.org/officeDocument/2006/relationships/image" Target="../media/image10.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jpg"/><Relationship Id="rId8" Type="http://schemas.openxmlformats.org/officeDocument/2006/relationships/image" Target="../media/image6.jpg"/><Relationship Id="rId9" Type="http://schemas.openxmlformats.org/officeDocument/2006/relationships/image" Target="../media/image7.png"/><Relationship Id="rId10"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625725" y="212725"/>
            <a:ext cx="36769675" cy="26828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00FF"/>
              </a:buClr>
              <a:buSzPct val="25000"/>
              <a:buFont typeface="Calibri"/>
              <a:buNone/>
            </a:pPr>
            <a:r>
              <a:rPr lang="en-US" sz="7200" b="1" i="0" u="none" strike="noStrike" cap="none">
                <a:solidFill>
                  <a:srgbClr val="0000FF"/>
                </a:solidFill>
                <a:latin typeface="Calibri"/>
                <a:ea typeface="Calibri"/>
                <a:cs typeface="Calibri"/>
                <a:sym typeface="Calibri"/>
              </a:rPr>
              <a:t>Studying Resveratrol and Piceid Production by Japanese Knotweed</a:t>
            </a:r>
            <a:r>
              <a:rPr lang="en-US" sz="6800" b="0" i="0" u="none" strike="noStrike" cap="none">
                <a:solidFill>
                  <a:schemeClr val="dk1"/>
                </a:solidFill>
                <a:latin typeface="Times New Roman"/>
                <a:ea typeface="Times New Roman"/>
                <a:cs typeface="Times New Roman"/>
                <a:sym typeface="Times New Roman"/>
              </a:rPr>
              <a:t/>
            </a:r>
            <a:br>
              <a:rPr lang="en-US" sz="6800" b="0" i="0" u="none" strike="noStrike" cap="none">
                <a:solidFill>
                  <a:schemeClr val="dk1"/>
                </a:solidFill>
                <a:latin typeface="Times New Roman"/>
                <a:ea typeface="Times New Roman"/>
                <a:cs typeface="Times New Roman"/>
                <a:sym typeface="Times New Roman"/>
              </a:rPr>
            </a:br>
            <a:r>
              <a:rPr lang="en-US" sz="4800" b="1" i="0" u="none" strike="noStrike" cap="none">
                <a:solidFill>
                  <a:schemeClr val="dk1"/>
                </a:solidFill>
                <a:latin typeface="Calibri"/>
                <a:ea typeface="Calibri"/>
                <a:cs typeface="Calibri"/>
                <a:sym typeface="Calibri"/>
              </a:rPr>
              <a:t>M. Yatison</a:t>
            </a:r>
            <a:r>
              <a:rPr lang="en-US" sz="4800" b="1" i="0" u="none" strike="noStrike" cap="none" baseline="30000">
                <a:solidFill>
                  <a:schemeClr val="dk1"/>
                </a:solidFill>
                <a:latin typeface="Calibri"/>
                <a:ea typeface="Calibri"/>
                <a:cs typeface="Calibri"/>
                <a:sym typeface="Calibri"/>
              </a:rPr>
              <a:t>1</a:t>
            </a:r>
            <a:r>
              <a:rPr lang="en-US" sz="4800" b="1" i="0" u="none" strike="noStrike" cap="none">
                <a:solidFill>
                  <a:schemeClr val="dk1"/>
                </a:solidFill>
                <a:latin typeface="Calibri"/>
                <a:ea typeface="Calibri"/>
                <a:cs typeface="Calibri"/>
                <a:sym typeface="Calibri"/>
              </a:rPr>
              <a:t>, J. Luchetta</a:t>
            </a:r>
            <a:r>
              <a:rPr lang="en-US" sz="4800" b="1" i="0" u="none" strike="noStrike" cap="none" baseline="30000">
                <a:solidFill>
                  <a:schemeClr val="dk1"/>
                </a:solidFill>
                <a:latin typeface="Calibri"/>
                <a:ea typeface="Calibri"/>
                <a:cs typeface="Calibri"/>
                <a:sym typeface="Calibri"/>
              </a:rPr>
              <a:t>1</a:t>
            </a:r>
            <a:r>
              <a:rPr lang="en-US" sz="4800" b="1" i="0" u="none" strike="noStrike" cap="none">
                <a:solidFill>
                  <a:schemeClr val="dk1"/>
                </a:solidFill>
                <a:latin typeface="Calibri"/>
                <a:ea typeface="Calibri"/>
                <a:cs typeface="Calibri"/>
                <a:sym typeface="Calibri"/>
              </a:rPr>
              <a:t>, A. Mikolon</a:t>
            </a:r>
            <a:r>
              <a:rPr lang="en-US" sz="4800" b="1" i="0" u="none" strike="noStrike" cap="none" baseline="30000">
                <a:solidFill>
                  <a:schemeClr val="dk1"/>
                </a:solidFill>
                <a:latin typeface="Calibri"/>
                <a:ea typeface="Calibri"/>
                <a:cs typeface="Calibri"/>
                <a:sym typeface="Calibri"/>
              </a:rPr>
              <a:t>1</a:t>
            </a:r>
            <a:r>
              <a:rPr lang="en-US" sz="4800" b="1" i="0" u="none" strike="noStrike" cap="none">
                <a:solidFill>
                  <a:schemeClr val="dk1"/>
                </a:solidFill>
                <a:latin typeface="Calibri"/>
                <a:ea typeface="Calibri"/>
                <a:cs typeface="Calibri"/>
                <a:sym typeface="Calibri"/>
              </a:rPr>
              <a:t>, D. Pupaza</a:t>
            </a:r>
            <a:r>
              <a:rPr lang="en-US" sz="4800" b="1" i="0" u="none" strike="noStrike" cap="none" baseline="30000">
                <a:solidFill>
                  <a:schemeClr val="dk1"/>
                </a:solidFill>
                <a:latin typeface="Calibri"/>
                <a:ea typeface="Calibri"/>
                <a:cs typeface="Calibri"/>
                <a:sym typeface="Calibri"/>
              </a:rPr>
              <a:t>1</a:t>
            </a:r>
            <a:r>
              <a:rPr lang="en-US" sz="4800" b="1" i="0" u="none" strike="noStrike" cap="none">
                <a:solidFill>
                  <a:schemeClr val="dk1"/>
                </a:solidFill>
                <a:latin typeface="Calibri"/>
                <a:ea typeface="Calibri"/>
                <a:cs typeface="Calibri"/>
                <a:sym typeface="Calibri"/>
              </a:rPr>
              <a:t>, Y. Patel</a:t>
            </a:r>
            <a:r>
              <a:rPr lang="en-US" sz="4800" b="1" i="0" u="none" strike="noStrike" cap="none" baseline="30000">
                <a:solidFill>
                  <a:schemeClr val="dk1"/>
                </a:solidFill>
                <a:latin typeface="Calibri"/>
                <a:ea typeface="Calibri"/>
                <a:cs typeface="Calibri"/>
                <a:sym typeface="Calibri"/>
              </a:rPr>
              <a:t>1</a:t>
            </a:r>
            <a:r>
              <a:rPr lang="en-US" sz="4800" b="1" i="0" u="none" strike="noStrike" cap="none">
                <a:solidFill>
                  <a:schemeClr val="dk1"/>
                </a:solidFill>
                <a:latin typeface="Calibri"/>
                <a:ea typeface="Calibri"/>
                <a:cs typeface="Calibri"/>
                <a:sym typeface="Calibri"/>
              </a:rPr>
              <a:t>, K. Klemow</a:t>
            </a:r>
            <a:r>
              <a:rPr lang="en-US" sz="4800" b="1" i="0" u="none" strike="noStrike" cap="none" baseline="30000">
                <a:solidFill>
                  <a:schemeClr val="dk1"/>
                </a:solidFill>
                <a:latin typeface="Calibri"/>
                <a:ea typeface="Calibri"/>
                <a:cs typeface="Calibri"/>
                <a:sym typeface="Calibri"/>
              </a:rPr>
              <a:t>1</a:t>
            </a:r>
            <a:r>
              <a:rPr lang="en-US" sz="4800" b="1" i="0" u="none" strike="noStrike" cap="none">
                <a:solidFill>
                  <a:schemeClr val="dk1"/>
                </a:solidFill>
                <a:latin typeface="Calibri"/>
                <a:ea typeface="Calibri"/>
                <a:cs typeface="Calibri"/>
                <a:sym typeface="Calibri"/>
              </a:rPr>
              <a:t>, D. Mencer</a:t>
            </a:r>
            <a:r>
              <a:rPr lang="en-US" sz="4800" b="1" i="0" u="none" strike="noStrike" cap="none" baseline="30000">
                <a:solidFill>
                  <a:schemeClr val="dk1"/>
                </a:solidFill>
                <a:latin typeface="Calibri"/>
                <a:ea typeface="Calibri"/>
                <a:cs typeface="Calibri"/>
                <a:sym typeface="Calibri"/>
              </a:rPr>
              <a:t>2</a:t>
            </a:r>
            <a:r>
              <a:rPr lang="en-US" sz="4800" b="1" i="0" u="none" strike="noStrike" cap="none">
                <a:solidFill>
                  <a:schemeClr val="dk1"/>
                </a:solidFill>
                <a:latin typeface="Calibri"/>
                <a:ea typeface="Calibri"/>
                <a:cs typeface="Calibri"/>
                <a:sym typeface="Calibri"/>
              </a:rPr>
              <a:t>, W. Terzaghi</a:t>
            </a:r>
            <a:r>
              <a:rPr lang="en-US" sz="4800" b="1" i="0" u="none" strike="noStrike" cap="none" baseline="30000">
                <a:solidFill>
                  <a:schemeClr val="dk1"/>
                </a:solidFill>
                <a:latin typeface="Calibri"/>
                <a:ea typeface="Calibri"/>
                <a:cs typeface="Calibri"/>
                <a:sym typeface="Calibri"/>
              </a:rPr>
              <a:t>1</a:t>
            </a:r>
            <a:r>
              <a:rPr lang="en-US" sz="4800" b="1" i="0" u="none" strike="noStrike" cap="none">
                <a:solidFill>
                  <a:schemeClr val="dk1"/>
                </a:solidFill>
                <a:latin typeface="Times New Roman"/>
                <a:ea typeface="Times New Roman"/>
                <a:cs typeface="Times New Roman"/>
                <a:sym typeface="Times New Roman"/>
              </a:rPr>
              <a:t/>
            </a:r>
            <a:br>
              <a:rPr lang="en-US" sz="4800" b="1" i="0" u="none" strike="noStrike" cap="none">
                <a:solidFill>
                  <a:schemeClr val="dk1"/>
                </a:solidFill>
                <a:latin typeface="Times New Roman"/>
                <a:ea typeface="Times New Roman"/>
                <a:cs typeface="Times New Roman"/>
                <a:sym typeface="Times New Roman"/>
              </a:rPr>
            </a:br>
            <a:r>
              <a:rPr lang="en-US" sz="5400" b="1" i="0" u="none" strike="noStrike" cap="none">
                <a:solidFill>
                  <a:srgbClr val="008000"/>
                </a:solidFill>
                <a:latin typeface="Times New Roman"/>
                <a:ea typeface="Times New Roman"/>
                <a:cs typeface="Times New Roman"/>
                <a:sym typeface="Times New Roman"/>
              </a:rPr>
              <a:t> </a:t>
            </a:r>
            <a:r>
              <a:rPr lang="en-US" sz="4000" b="1" i="0" u="none" strike="noStrike" cap="none" baseline="30000">
                <a:solidFill>
                  <a:srgbClr val="008000"/>
                </a:solidFill>
                <a:latin typeface="Calibri"/>
                <a:ea typeface="Calibri"/>
                <a:cs typeface="Calibri"/>
                <a:sym typeface="Calibri"/>
              </a:rPr>
              <a:t>1</a:t>
            </a:r>
            <a:r>
              <a:rPr lang="en-US" sz="4000" b="1" i="0" u="none" strike="noStrike" cap="none">
                <a:solidFill>
                  <a:srgbClr val="008000"/>
                </a:solidFill>
                <a:latin typeface="Calibri"/>
                <a:ea typeface="Calibri"/>
                <a:cs typeface="Calibri"/>
                <a:sym typeface="Calibri"/>
              </a:rPr>
              <a:t>Dept. of Biology, Wilkes University, Wilkes-Barre, PA 18766; </a:t>
            </a:r>
            <a:r>
              <a:rPr lang="en-US" sz="4000" b="1" i="0" u="none" strike="noStrike" cap="none" baseline="30000">
                <a:solidFill>
                  <a:srgbClr val="008000"/>
                </a:solidFill>
                <a:latin typeface="Calibri"/>
                <a:ea typeface="Calibri"/>
                <a:cs typeface="Calibri"/>
                <a:sym typeface="Calibri"/>
              </a:rPr>
              <a:t>2</a:t>
            </a:r>
            <a:r>
              <a:rPr lang="en-US" sz="4000" b="1" i="0" u="none" strike="noStrike" cap="none">
                <a:solidFill>
                  <a:srgbClr val="008000"/>
                </a:solidFill>
                <a:latin typeface="Calibri"/>
                <a:ea typeface="Calibri"/>
                <a:cs typeface="Calibri"/>
                <a:sym typeface="Calibri"/>
              </a:rPr>
              <a:t>Dept. of Chemistry, Wilkes University, Wilkes-Barre, PA 18766</a:t>
            </a:r>
            <a:r>
              <a:rPr lang="en-US" sz="4800" b="0" i="0" u="none" strike="noStrike" cap="none">
                <a:solidFill>
                  <a:schemeClr val="dk1"/>
                </a:solidFill>
                <a:latin typeface="Calibri"/>
                <a:ea typeface="Calibri"/>
                <a:cs typeface="Calibri"/>
                <a:sym typeface="Calibri"/>
              </a:rPr>
              <a:t/>
            </a:r>
            <a:br>
              <a:rPr lang="en-US" sz="4800" b="0" i="0" u="none" strike="noStrike" cap="none">
                <a:solidFill>
                  <a:schemeClr val="dk1"/>
                </a:solidFill>
                <a:latin typeface="Calibri"/>
                <a:ea typeface="Calibri"/>
                <a:cs typeface="Calibri"/>
                <a:sym typeface="Calibri"/>
              </a:rPr>
            </a:br>
            <a:endParaRPr lang="en-US" sz="4800" b="0" i="0" u="none" strike="noStrike" cap="none">
              <a:solidFill>
                <a:schemeClr val="dk1"/>
              </a:solidFill>
              <a:latin typeface="Calibri"/>
              <a:ea typeface="Calibri"/>
              <a:cs typeface="Calibri"/>
              <a:sym typeface="Calibri"/>
            </a:endParaRPr>
          </a:p>
        </p:txBody>
      </p:sp>
      <p:pic>
        <p:nvPicPr>
          <p:cNvPr id="85" name="Shape 85" descr="NSF"/>
          <p:cNvPicPr preferRelativeResize="0"/>
          <p:nvPr/>
        </p:nvPicPr>
        <p:blipFill rotWithShape="1">
          <a:blip r:embed="rId3">
            <a:alphaModFix/>
          </a:blip>
          <a:srcRect/>
          <a:stretch/>
        </p:blipFill>
        <p:spPr>
          <a:xfrm>
            <a:off x="41024175" y="30081537"/>
            <a:ext cx="2540000" cy="2362200"/>
          </a:xfrm>
          <a:prstGeom prst="rect">
            <a:avLst/>
          </a:prstGeom>
          <a:noFill/>
          <a:ln>
            <a:noFill/>
          </a:ln>
        </p:spPr>
      </p:pic>
      <p:pic>
        <p:nvPicPr>
          <p:cNvPr id="86" name="Shape 86" descr="20070912_WU_LOGO"/>
          <p:cNvPicPr preferRelativeResize="0"/>
          <p:nvPr/>
        </p:nvPicPr>
        <p:blipFill rotWithShape="1">
          <a:blip r:embed="rId4">
            <a:alphaModFix/>
          </a:blip>
          <a:srcRect/>
          <a:stretch/>
        </p:blipFill>
        <p:spPr>
          <a:xfrm>
            <a:off x="40209787" y="590550"/>
            <a:ext cx="2895600" cy="2895600"/>
          </a:xfrm>
          <a:prstGeom prst="rect">
            <a:avLst/>
          </a:prstGeom>
          <a:noFill/>
          <a:ln>
            <a:noFill/>
          </a:ln>
        </p:spPr>
      </p:pic>
      <p:sp>
        <p:nvSpPr>
          <p:cNvPr id="87" name="Shape 87"/>
          <p:cNvSpPr txBox="1"/>
          <p:nvPr/>
        </p:nvSpPr>
        <p:spPr>
          <a:xfrm>
            <a:off x="731837" y="22694900"/>
            <a:ext cx="9351962" cy="9879012"/>
          </a:xfrm>
          <a:prstGeom prst="rect">
            <a:avLst/>
          </a:prstGeom>
          <a:noFill/>
          <a:ln>
            <a:noFill/>
          </a:ln>
        </p:spPr>
        <p:txBody>
          <a:bodyPr lIns="45700" tIns="45700" rIns="45700" bIns="45700" anchor="t" anchorCtr="0">
            <a:noAutofit/>
          </a:bodyPr>
          <a:lstStyle/>
          <a:p>
            <a:pPr marL="160337" marR="0" lvl="0" indent="-160337" algn="l" rtl="0">
              <a:lnSpc>
                <a:spcPct val="80000"/>
              </a:lnSpc>
              <a:spcBef>
                <a:spcPts val="0"/>
              </a:spcBef>
              <a:spcAft>
                <a:spcPts val="0"/>
              </a:spcAft>
              <a:buClr>
                <a:srgbClr val="000099"/>
              </a:buClr>
              <a:buSzPct val="25000"/>
              <a:buFont typeface="Times New Roman"/>
              <a:buNone/>
            </a:pPr>
            <a:r>
              <a:rPr lang="en-US" sz="4800" b="1" i="0" u="none" strike="noStrike" cap="none">
                <a:solidFill>
                  <a:srgbClr val="000099"/>
                </a:solidFill>
                <a:latin typeface="Times New Roman"/>
                <a:ea typeface="Times New Roman"/>
                <a:cs typeface="Times New Roman"/>
                <a:sym typeface="Times New Roman"/>
              </a:rPr>
              <a:t>Introduction</a:t>
            </a:r>
          </a:p>
          <a:p>
            <a:pPr marL="160337" marR="0" lvl="0" indent="-160337" algn="l" rtl="0">
              <a:lnSpc>
                <a:spcPct val="80000"/>
              </a:lnSpc>
              <a:spcBef>
                <a:spcPts val="900"/>
              </a:spcBef>
              <a:spcAft>
                <a:spcPts val="0"/>
              </a:spcAft>
              <a:buClr>
                <a:schemeClr val="dk1"/>
              </a:buClr>
              <a:buSzPct val="100000"/>
              <a:buFont typeface="Arial"/>
              <a:buChar char="•"/>
            </a:pPr>
            <a:r>
              <a:rPr lang="en-US" sz="2800" b="1" i="1" u="none" strike="noStrike" cap="none">
                <a:solidFill>
                  <a:schemeClr val="dk1"/>
                </a:solidFill>
                <a:latin typeface="Times New Roman"/>
                <a:ea typeface="Times New Roman"/>
                <a:cs typeface="Times New Roman"/>
                <a:sym typeface="Times New Roman"/>
              </a:rPr>
              <a:t>Fallopia japonica</a:t>
            </a:r>
            <a:r>
              <a:rPr lang="en-US" sz="2800" b="1" i="0" u="none" strike="noStrike" cap="none">
                <a:solidFill>
                  <a:schemeClr val="dk1"/>
                </a:solidFill>
                <a:latin typeface="Times New Roman"/>
                <a:ea typeface="Times New Roman"/>
                <a:cs typeface="Times New Roman"/>
                <a:sym typeface="Times New Roman"/>
              </a:rPr>
              <a:t>, commonly known as Japanese knotweed, is an invasive species throughout North America and Europe</a:t>
            </a:r>
          </a:p>
          <a:p>
            <a:pPr marL="617537" marR="0" lvl="1" indent="-160337" algn="l" rtl="0">
              <a:lnSpc>
                <a:spcPct val="80000"/>
              </a:lnSpc>
              <a:spcBef>
                <a:spcPts val="900"/>
              </a:spcBef>
              <a:spcAft>
                <a:spcPts val="0"/>
              </a:spcAft>
              <a:buClr>
                <a:srgbClr val="0000FF"/>
              </a:buClr>
              <a:buSzPct val="100000"/>
              <a:buFont typeface="Arial"/>
              <a:buChar char="•"/>
            </a:pPr>
            <a:r>
              <a:rPr lang="en-US" sz="2800" b="1" i="0" u="none" strike="noStrike" cap="none">
                <a:solidFill>
                  <a:srgbClr val="0000FF"/>
                </a:solidFill>
                <a:latin typeface="Times New Roman"/>
                <a:ea typeface="Times New Roman"/>
                <a:cs typeface="Times New Roman"/>
                <a:sym typeface="Times New Roman"/>
              </a:rPr>
              <a:t>Japanese knotweed produces various organic substances that may be harvested for medicinal use, including resveratrol, a compound that is commonly associated with grapes and red wine.  </a:t>
            </a:r>
          </a:p>
          <a:p>
            <a:pPr marL="617537" marR="0" lvl="1" indent="-160337" algn="l" rtl="0">
              <a:lnSpc>
                <a:spcPct val="80000"/>
              </a:lnSpc>
              <a:spcBef>
                <a:spcPts val="900"/>
              </a:spcBef>
              <a:spcAft>
                <a:spcPts val="0"/>
              </a:spcAft>
              <a:buClr>
                <a:srgbClr val="008000"/>
              </a:buClr>
              <a:buSzPct val="100000"/>
              <a:buFont typeface="Arial"/>
              <a:buChar char="•"/>
            </a:pPr>
            <a:r>
              <a:rPr lang="en-US" sz="2800" b="1" i="0" u="none" strike="noStrike" cap="none">
                <a:solidFill>
                  <a:srgbClr val="008000"/>
                </a:solidFill>
                <a:latin typeface="Times New Roman"/>
                <a:ea typeface="Times New Roman"/>
                <a:cs typeface="Times New Roman"/>
                <a:sym typeface="Times New Roman"/>
              </a:rPr>
              <a:t>Resveratrol has antibacterial, antifungal, antioxidant, antimutagenic, anti-inflammatory, neuroprotective, chemoprotective, and anticancer properties.</a:t>
            </a:r>
          </a:p>
          <a:p>
            <a:pPr marL="617537" marR="0" lvl="1" indent="-160337" algn="l" rtl="0">
              <a:lnSpc>
                <a:spcPct val="80000"/>
              </a:lnSpc>
              <a:spcBef>
                <a:spcPts val="900"/>
              </a:spcBef>
              <a:spcAft>
                <a:spcPts val="0"/>
              </a:spcAft>
              <a:buClr>
                <a:srgbClr val="FF0000"/>
              </a:buClr>
              <a:buSzPct val="100000"/>
              <a:buFont typeface="Arial"/>
              <a:buChar char="•"/>
            </a:pPr>
            <a:r>
              <a:rPr lang="en-US" sz="2800" b="1" i="0" u="none" strike="noStrike" cap="none">
                <a:solidFill>
                  <a:srgbClr val="FF0000"/>
                </a:solidFill>
                <a:latin typeface="Times New Roman"/>
                <a:ea typeface="Times New Roman"/>
                <a:cs typeface="Times New Roman"/>
                <a:sym typeface="Times New Roman"/>
              </a:rPr>
              <a:t>The richest known source of resveratrol is the rhizome of Japanese knotweed. </a:t>
            </a:r>
          </a:p>
          <a:p>
            <a:pPr marL="160337" marR="0" lvl="0" indent="-160337" algn="l" rtl="0">
              <a:lnSpc>
                <a:spcPct val="80000"/>
              </a:lnSpc>
              <a:spcBef>
                <a:spcPts val="900"/>
              </a:spcBef>
              <a:spcAft>
                <a:spcPts val="0"/>
              </a:spcAft>
              <a:buClr>
                <a:schemeClr val="dk1"/>
              </a:buClr>
              <a:buSzPct val="100000"/>
              <a:buFont typeface="Arial"/>
              <a:buChar char="•"/>
            </a:pPr>
            <a:r>
              <a:rPr lang="en-US" sz="2800" b="1" i="0" u="none" strike="noStrike" cap="none">
                <a:solidFill>
                  <a:schemeClr val="dk1"/>
                </a:solidFill>
                <a:latin typeface="Times New Roman"/>
                <a:ea typeface="Times New Roman"/>
                <a:cs typeface="Times New Roman"/>
                <a:sym typeface="Times New Roman"/>
              </a:rPr>
              <a:t>Resveratrol (3,5,4'-trihydroxy-trans-stilbene) is a stilbene and phytoalexin</a:t>
            </a:r>
          </a:p>
          <a:p>
            <a:pPr marL="617537" marR="0" lvl="1" indent="-160337" algn="l" rtl="0">
              <a:lnSpc>
                <a:spcPct val="80000"/>
              </a:lnSpc>
              <a:spcBef>
                <a:spcPts val="900"/>
              </a:spcBef>
              <a:spcAft>
                <a:spcPts val="0"/>
              </a:spcAft>
              <a:buClr>
                <a:srgbClr val="0000FF"/>
              </a:buClr>
              <a:buSzPct val="100000"/>
              <a:buFont typeface="Arial"/>
              <a:buChar char="•"/>
            </a:pPr>
            <a:r>
              <a:rPr lang="en-US" sz="2800" b="1" i="0" u="none" strike="noStrike" cap="none">
                <a:solidFill>
                  <a:srgbClr val="0000FF"/>
                </a:solidFill>
                <a:latin typeface="Times New Roman"/>
                <a:ea typeface="Times New Roman"/>
                <a:cs typeface="Times New Roman"/>
                <a:sym typeface="Times New Roman"/>
              </a:rPr>
              <a:t>Resveratrol is produced by plants in response to stresses such as wounding or pathogen attack, water deprivation, UV radiation, and fungal infections.</a:t>
            </a:r>
          </a:p>
          <a:p>
            <a:pPr marL="160337" marR="0" lvl="0" indent="-160337" algn="l" rtl="0">
              <a:lnSpc>
                <a:spcPct val="80000"/>
              </a:lnSpc>
              <a:spcBef>
                <a:spcPts val="900"/>
              </a:spcBef>
              <a:spcAft>
                <a:spcPts val="0"/>
              </a:spcAft>
              <a:buClr>
                <a:srgbClr val="008000"/>
              </a:buClr>
              <a:buSzPct val="100000"/>
              <a:buFont typeface="Arial"/>
              <a:buChar char="•"/>
            </a:pPr>
            <a:r>
              <a:rPr lang="en-US" sz="2800" b="1" i="0" u="none" strike="noStrike" cap="none">
                <a:solidFill>
                  <a:srgbClr val="008000"/>
                </a:solidFill>
                <a:latin typeface="Times New Roman"/>
                <a:ea typeface="Times New Roman"/>
                <a:cs typeface="Times New Roman"/>
                <a:sym typeface="Times New Roman"/>
              </a:rPr>
              <a:t>Resveratrol can be synthesized through the conversion of piceid into resveratrol by the hydrolysis of the glycoside component from piceid. </a:t>
            </a:r>
          </a:p>
          <a:p>
            <a:pPr marL="617537" marR="0" lvl="1" indent="-160337" algn="l" rtl="0">
              <a:lnSpc>
                <a:spcPct val="80000"/>
              </a:lnSpc>
              <a:spcBef>
                <a:spcPts val="900"/>
              </a:spcBef>
              <a:spcAft>
                <a:spcPts val="0"/>
              </a:spcAft>
              <a:buClr>
                <a:schemeClr val="dk1"/>
              </a:buClr>
              <a:buSzPct val="100000"/>
              <a:buFont typeface="Arial"/>
              <a:buChar char="•"/>
            </a:pPr>
            <a:r>
              <a:rPr lang="en-US" sz="2800" b="1" i="0" u="none" strike="noStrike" cap="none">
                <a:solidFill>
                  <a:schemeClr val="dk1"/>
                </a:solidFill>
                <a:latin typeface="Times New Roman"/>
                <a:ea typeface="Times New Roman"/>
                <a:cs typeface="Times New Roman"/>
                <a:sym typeface="Times New Roman"/>
              </a:rPr>
              <a:t> </a:t>
            </a:r>
            <a:r>
              <a:rPr lang="en-US" sz="2800" b="1" i="0" u="none" strike="noStrike" cap="none">
                <a:solidFill>
                  <a:srgbClr val="FF0000"/>
                </a:solidFill>
                <a:latin typeface="Times New Roman"/>
                <a:ea typeface="Times New Roman"/>
                <a:cs typeface="Times New Roman"/>
                <a:sym typeface="Times New Roman"/>
              </a:rPr>
              <a:t>Piceid concentration is correlated with the formation of resveratrol and its production or loss in response to plant stress. </a:t>
            </a:r>
          </a:p>
        </p:txBody>
      </p:sp>
      <p:sp>
        <p:nvSpPr>
          <p:cNvPr id="88" name="Shape 88"/>
          <p:cNvSpPr txBox="1"/>
          <p:nvPr/>
        </p:nvSpPr>
        <p:spPr>
          <a:xfrm>
            <a:off x="33070800" y="3048000"/>
            <a:ext cx="10591800" cy="15786100"/>
          </a:xfrm>
          <a:prstGeom prst="rect">
            <a:avLst/>
          </a:prstGeom>
          <a:noFill/>
          <a:ln>
            <a:noFill/>
          </a:ln>
        </p:spPr>
        <p:txBody>
          <a:bodyPr lIns="45700" tIns="45700" rIns="45700" bIns="45700" anchor="t" anchorCtr="0">
            <a:noAutofit/>
          </a:bodyPr>
          <a:lstStyle/>
          <a:p>
            <a:pPr marL="330200" marR="0" lvl="0" indent="-330200" algn="l" rtl="0">
              <a:lnSpc>
                <a:spcPct val="90000"/>
              </a:lnSpc>
              <a:spcBef>
                <a:spcPts val="0"/>
              </a:spcBef>
              <a:spcAft>
                <a:spcPts val="0"/>
              </a:spcAft>
              <a:buClr>
                <a:srgbClr val="000099"/>
              </a:buClr>
              <a:buSzPct val="25000"/>
              <a:buFont typeface="Times New Roman"/>
              <a:buNone/>
            </a:pPr>
            <a:r>
              <a:rPr lang="en-US" sz="4800" b="1" i="0" u="none" strike="noStrike" cap="none">
                <a:solidFill>
                  <a:srgbClr val="000099"/>
                </a:solidFill>
                <a:latin typeface="Times New Roman"/>
                <a:ea typeface="Times New Roman"/>
                <a:cs typeface="Times New Roman"/>
                <a:sym typeface="Times New Roman"/>
              </a:rPr>
              <a:t>Conclusions</a:t>
            </a:r>
          </a:p>
          <a:p>
            <a:pPr marL="330200" marR="0" lvl="0" indent="-330200" algn="l" rtl="0">
              <a:lnSpc>
                <a:spcPct val="90000"/>
              </a:lnSpc>
              <a:spcBef>
                <a:spcPts val="500"/>
              </a:spcBef>
              <a:spcAft>
                <a:spcPts val="0"/>
              </a:spcAft>
              <a:buClr>
                <a:srgbClr val="000080"/>
              </a:buClr>
              <a:buSzPct val="90000"/>
              <a:buFont typeface="Arial"/>
              <a:buChar char="•"/>
            </a:pPr>
            <a:r>
              <a:rPr lang="en-US" sz="3600" b="0" i="0" u="none" strike="noStrike" cap="none">
                <a:solidFill>
                  <a:srgbClr val="000000"/>
                </a:solidFill>
                <a:latin typeface="Times New Roman"/>
                <a:ea typeface="Times New Roman"/>
                <a:cs typeface="Times New Roman"/>
                <a:sym typeface="Times New Roman"/>
              </a:rPr>
              <a:t>Gender based tissue analysis</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rgbClr val="008000"/>
                </a:solidFill>
                <a:latin typeface="Times New Roman"/>
                <a:ea typeface="Times New Roman"/>
                <a:cs typeface="Times New Roman"/>
                <a:sym typeface="Times New Roman"/>
              </a:rPr>
              <a:t>The amount of </a:t>
            </a:r>
            <a:r>
              <a:rPr lang="en-US" sz="2800" b="1" i="1" u="none" strike="noStrike" cap="none">
                <a:solidFill>
                  <a:srgbClr val="008000"/>
                </a:solidFill>
                <a:latin typeface="Times New Roman"/>
                <a:ea typeface="Times New Roman"/>
                <a:cs typeface="Times New Roman"/>
                <a:sym typeface="Times New Roman"/>
              </a:rPr>
              <a:t>trans-</a:t>
            </a:r>
            <a:r>
              <a:rPr lang="en-US" sz="2800" b="1" i="0" u="none" strike="noStrike" cap="none">
                <a:solidFill>
                  <a:srgbClr val="008000"/>
                </a:solidFill>
                <a:latin typeface="Times New Roman"/>
                <a:ea typeface="Times New Roman"/>
                <a:cs typeface="Times New Roman"/>
                <a:sym typeface="Times New Roman"/>
              </a:rPr>
              <a:t>resveratrol per gram of plant tissue differed  in the shoot by a factor of 7, cortex by a factor of 1.4, and the female leave was the only leaf tissue  between the two genders to have trans-resveratrol.</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rgbClr val="FF0000"/>
                </a:solidFill>
                <a:latin typeface="Times New Roman"/>
                <a:ea typeface="Times New Roman"/>
                <a:cs typeface="Times New Roman"/>
                <a:sym typeface="Times New Roman"/>
              </a:rPr>
              <a:t>Trans-piceid, on the other hand, had relatively similar mass ratios in all tissues but the leaf, which differed between genders by a factor of 1.6.</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chemeClr val="dk1"/>
                </a:solidFill>
                <a:latin typeface="Times New Roman"/>
                <a:ea typeface="Times New Roman"/>
                <a:cs typeface="Times New Roman"/>
                <a:sym typeface="Times New Roman"/>
              </a:rPr>
              <a:t>Piceid concentrations were highest in the cortex, lowest in the pith, then had an intermediate level in the dermal tissue, whereas resveratrol was lowest in the pith, intermediate in the cortex and highest in the dermal tissue for both males and females</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rgbClr val="0000C0"/>
                </a:solidFill>
                <a:latin typeface="Times New Roman"/>
                <a:ea typeface="Times New Roman"/>
                <a:cs typeface="Times New Roman"/>
                <a:sym typeface="Times New Roman"/>
              </a:rPr>
              <a:t>This could be consistent with resveratrol being stored in an inactive form in the cortex and pith, then mobilized in the dermal tissues where it will encounter potential pathogens.</a:t>
            </a:r>
          </a:p>
          <a:p>
            <a:pPr marL="1143000" marR="0" lvl="2" indent="-228600" algn="l" rtl="0">
              <a:lnSpc>
                <a:spcPct val="90000"/>
              </a:lnSpc>
              <a:spcBef>
                <a:spcPts val="500"/>
              </a:spcBef>
              <a:spcAft>
                <a:spcPts val="0"/>
              </a:spcAft>
              <a:buClr>
                <a:srgbClr val="000080"/>
              </a:buClr>
              <a:buFont typeface="Arial"/>
              <a:buNone/>
            </a:pPr>
            <a:endParaRPr sz="3600" b="0" i="0" u="none" strike="noStrike" cap="none">
              <a:solidFill>
                <a:srgbClr val="000099"/>
              </a:solidFill>
              <a:latin typeface="Times New Roman"/>
              <a:ea typeface="Times New Roman"/>
              <a:cs typeface="Times New Roman"/>
              <a:sym typeface="Times New Roman"/>
            </a:endParaRPr>
          </a:p>
          <a:p>
            <a:pPr marL="330200" marR="0" lvl="0" indent="-330200" algn="l" rtl="0">
              <a:lnSpc>
                <a:spcPct val="90000"/>
              </a:lnSpc>
              <a:spcBef>
                <a:spcPts val="900"/>
              </a:spcBef>
              <a:spcAft>
                <a:spcPts val="0"/>
              </a:spcAft>
              <a:buClr>
                <a:srgbClr val="000099"/>
              </a:buClr>
              <a:buSzPct val="100000"/>
              <a:buFont typeface="Arial"/>
              <a:buChar char="•"/>
            </a:pPr>
            <a:r>
              <a:rPr lang="en-US" sz="3600" b="0" i="0" u="none" strike="noStrike" cap="none">
                <a:solidFill>
                  <a:srgbClr val="000099"/>
                </a:solidFill>
                <a:latin typeface="Times New Roman"/>
                <a:ea typeface="Times New Roman"/>
                <a:cs typeface="Times New Roman"/>
                <a:sym typeface="Times New Roman"/>
              </a:rPr>
              <a:t>Genetic analysis</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rgbClr val="008000"/>
                </a:solidFill>
                <a:latin typeface="Times New Roman"/>
                <a:ea typeface="Times New Roman"/>
                <a:cs typeface="Times New Roman"/>
                <a:sym typeface="Times New Roman"/>
              </a:rPr>
              <a:t>K2 seems genetically distinct from the others since it lacked a KW4 sequence and a KW6 sequence  and its copy of the atpB-1/rbcL-1 sequence did not cut with the HypCH4 restriction enzyme</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rgbClr val="FF0000"/>
                </a:solidFill>
                <a:latin typeface="Times New Roman"/>
                <a:ea typeface="Times New Roman"/>
                <a:cs typeface="Times New Roman"/>
                <a:sym typeface="Times New Roman"/>
              </a:rPr>
              <a:t>This genetic variation corresponded with a 1.5 fold higher emodin content compared with the other samples </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chemeClr val="dk1"/>
                </a:solidFill>
                <a:latin typeface="Times New Roman"/>
                <a:ea typeface="Times New Roman"/>
                <a:cs typeface="Times New Roman"/>
                <a:sym typeface="Times New Roman"/>
              </a:rPr>
              <a:t>BB10 also showed to be genetically different based on the incomplete digest of the atpB-1/rbcL-1 sequence   and it produced slightly shorter bands with the KW6 primer </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rgbClr val="0000C0"/>
                </a:solidFill>
                <a:latin typeface="Times New Roman"/>
                <a:ea typeface="Times New Roman"/>
                <a:cs typeface="Times New Roman"/>
                <a:sym typeface="Times New Roman"/>
              </a:rPr>
              <a:t>This genetic variation corresponded with the19 fold higher resveratrol content</a:t>
            </a:r>
          </a:p>
          <a:p>
            <a:pPr marL="1143000" marR="0" lvl="2" indent="-228600" algn="l" rtl="0">
              <a:lnSpc>
                <a:spcPct val="90000"/>
              </a:lnSpc>
              <a:spcBef>
                <a:spcPts val="500"/>
              </a:spcBef>
              <a:spcAft>
                <a:spcPts val="0"/>
              </a:spcAft>
              <a:buClr>
                <a:srgbClr val="000080"/>
              </a:buClr>
              <a:buSzPct val="90000"/>
              <a:buFont typeface="Arial"/>
              <a:buChar char="•"/>
            </a:pPr>
            <a:r>
              <a:rPr lang="en-US" sz="2800" b="1" i="0" u="none" strike="noStrike" cap="none">
                <a:solidFill>
                  <a:srgbClr val="00B050"/>
                </a:solidFill>
                <a:latin typeface="Times New Roman"/>
                <a:ea typeface="Times New Roman"/>
                <a:cs typeface="Times New Roman"/>
                <a:sym typeface="Times New Roman"/>
              </a:rPr>
              <a:t>In the future, we plan to grows clones of these samples in controlled conditions in order to more accurately determine</a:t>
            </a:r>
          </a:p>
          <a:p>
            <a:pPr marL="1143000" marR="0" lvl="2" indent="-228600" algn="l" rtl="0">
              <a:lnSpc>
                <a:spcPct val="90000"/>
              </a:lnSpc>
              <a:spcBef>
                <a:spcPts val="500"/>
              </a:spcBef>
              <a:spcAft>
                <a:spcPts val="0"/>
              </a:spcAft>
              <a:buClr>
                <a:srgbClr val="00B050"/>
              </a:buClr>
              <a:buSzPct val="25000"/>
              <a:buFont typeface="Times New Roman"/>
              <a:buNone/>
            </a:pPr>
            <a:r>
              <a:rPr lang="en-US" sz="2800" b="1" i="0" u="none" strike="noStrike" cap="none">
                <a:solidFill>
                  <a:srgbClr val="00B050"/>
                </a:solidFill>
                <a:latin typeface="Times New Roman"/>
                <a:ea typeface="Times New Roman"/>
                <a:cs typeface="Times New Roman"/>
                <a:sym typeface="Times New Roman"/>
              </a:rPr>
              <a:t>   if the observed genetic deviance  correlates with  varying amounts of resveratrol, piceid, and emodin in the rhizome </a:t>
            </a:r>
          </a:p>
          <a:p>
            <a:pPr marL="330200" marR="0" lvl="0" indent="-330200" algn="l" rtl="0">
              <a:lnSpc>
                <a:spcPct val="90000"/>
              </a:lnSpc>
              <a:spcBef>
                <a:spcPts val="500"/>
              </a:spcBef>
              <a:spcAft>
                <a:spcPts val="0"/>
              </a:spcAft>
              <a:buClr>
                <a:srgbClr val="000080"/>
              </a:buClr>
              <a:buSzPct val="90000"/>
              <a:buFont typeface="Arial"/>
              <a:buChar char="•"/>
            </a:pPr>
            <a:r>
              <a:rPr lang="en-US" sz="3600" b="1" i="0" u="none" strike="noStrike" cap="none">
                <a:solidFill>
                  <a:srgbClr val="000000"/>
                </a:solidFill>
                <a:latin typeface="Times New Roman"/>
                <a:ea typeface="Times New Roman"/>
                <a:cs typeface="Times New Roman"/>
                <a:sym typeface="Times New Roman"/>
              </a:rPr>
              <a:t> </a:t>
            </a:r>
          </a:p>
          <a:p>
            <a:pPr marL="0" marR="0" lvl="0" indent="0" algn="l" rtl="0">
              <a:lnSpc>
                <a:spcPct val="100000"/>
              </a:lnSpc>
              <a:spcBef>
                <a:spcPts val="0"/>
              </a:spcBef>
              <a:spcAft>
                <a:spcPts val="0"/>
              </a:spcAft>
              <a:buNone/>
            </a:pPr>
            <a:endParaRPr sz="2800" b="1" i="0" u="none">
              <a:solidFill>
                <a:srgbClr val="00B050"/>
              </a:solidFill>
              <a:latin typeface="Times New Roman"/>
              <a:ea typeface="Times New Roman"/>
              <a:cs typeface="Times New Roman"/>
              <a:sym typeface="Times New Roman"/>
            </a:endParaRPr>
          </a:p>
        </p:txBody>
      </p:sp>
      <p:sp>
        <p:nvSpPr>
          <p:cNvPr id="89" name="Shape 89"/>
          <p:cNvSpPr txBox="1"/>
          <p:nvPr/>
        </p:nvSpPr>
        <p:spPr>
          <a:xfrm>
            <a:off x="33231137" y="30102175"/>
            <a:ext cx="7645400" cy="2185986"/>
          </a:xfrm>
          <a:prstGeom prst="rect">
            <a:avLst/>
          </a:prstGeom>
          <a:noFill/>
          <a:ln>
            <a:noFill/>
          </a:ln>
        </p:spPr>
        <p:txBody>
          <a:bodyPr lIns="45700" tIns="45700" rIns="45700" bIns="45700" anchor="t" anchorCtr="0">
            <a:noAutofit/>
          </a:bodyPr>
          <a:lstStyle/>
          <a:p>
            <a:pPr marL="0" marR="0" lvl="0" indent="0" algn="l" rtl="0">
              <a:lnSpc>
                <a:spcPct val="100000"/>
              </a:lnSpc>
              <a:spcBef>
                <a:spcPts val="0"/>
              </a:spcBef>
              <a:spcAft>
                <a:spcPts val="0"/>
              </a:spcAft>
              <a:buClr>
                <a:srgbClr val="000099"/>
              </a:buClr>
              <a:buSzPct val="25000"/>
              <a:buFont typeface="Times New Roman"/>
              <a:buNone/>
            </a:pPr>
            <a:r>
              <a:rPr lang="en-US" sz="4000" b="0" i="0" u="none">
                <a:solidFill>
                  <a:srgbClr val="000099"/>
                </a:solidFill>
                <a:latin typeface="Times New Roman"/>
                <a:ea typeface="Times New Roman"/>
                <a:cs typeface="Times New Roman"/>
                <a:sym typeface="Times New Roman"/>
              </a:rPr>
              <a:t>Acknowledgements</a:t>
            </a:r>
          </a:p>
          <a:p>
            <a:pPr marL="0" marR="0" lvl="0" indent="0" algn="l" rtl="0">
              <a:lnSpc>
                <a:spcPct val="100000"/>
              </a:lnSpc>
              <a:spcBef>
                <a:spcPts val="0"/>
              </a:spcBef>
              <a:spcAft>
                <a:spcPts val="0"/>
              </a:spcAft>
              <a:buClr>
                <a:srgbClr val="000000"/>
              </a:buClr>
              <a:buSzPct val="25000"/>
              <a:buFont typeface="Times New Roman"/>
              <a:buNone/>
            </a:pPr>
            <a:r>
              <a:rPr lang="en-US" sz="2400" b="0" i="0" u="none">
                <a:solidFill>
                  <a:srgbClr val="000000"/>
                </a:solidFill>
                <a:latin typeface="Times New Roman"/>
                <a:ea typeface="Times New Roman"/>
                <a:cs typeface="Times New Roman"/>
                <a:sym typeface="Times New Roman"/>
              </a:rPr>
              <a:t>We would like to thank the NSF for making it possible to use the growth chambers.  We would also like to acknowledge prior Wilkes Biology Research Students that worked on Japanese Knotweed projects in the past. </a:t>
            </a:r>
          </a:p>
        </p:txBody>
      </p:sp>
      <p:sp>
        <p:nvSpPr>
          <p:cNvPr id="90" name="Shape 90"/>
          <p:cNvSpPr txBox="1"/>
          <p:nvPr/>
        </p:nvSpPr>
        <p:spPr>
          <a:xfrm>
            <a:off x="831850" y="2667000"/>
            <a:ext cx="9251950" cy="12893674"/>
          </a:xfrm>
          <a:prstGeom prst="rect">
            <a:avLst/>
          </a:prstGeom>
          <a:noFill/>
          <a:ln>
            <a:noFill/>
          </a:ln>
        </p:spPr>
        <p:txBody>
          <a:bodyPr lIns="45700" tIns="45700" rIns="45700" bIns="45700" anchor="t" anchorCtr="0">
            <a:noAutofit/>
          </a:bodyPr>
          <a:lstStyle/>
          <a:p>
            <a:pPr marL="0" marR="0" lvl="0" indent="0" algn="l" rtl="0">
              <a:lnSpc>
                <a:spcPct val="90000"/>
              </a:lnSpc>
              <a:spcBef>
                <a:spcPts val="0"/>
              </a:spcBef>
              <a:spcAft>
                <a:spcPts val="0"/>
              </a:spcAft>
              <a:buClr>
                <a:srgbClr val="000099"/>
              </a:buClr>
              <a:buSzPct val="25000"/>
              <a:buFont typeface="Times New Roman"/>
              <a:buNone/>
            </a:pPr>
            <a:r>
              <a:rPr lang="en-US" sz="4800" b="1" i="0" u="none">
                <a:solidFill>
                  <a:srgbClr val="000099"/>
                </a:solidFill>
                <a:latin typeface="Times New Roman"/>
                <a:ea typeface="Times New Roman"/>
                <a:cs typeface="Times New Roman"/>
                <a:sym typeface="Times New Roman"/>
              </a:rPr>
              <a:t>Abstract</a:t>
            </a:r>
          </a:p>
          <a:p>
            <a:pPr marL="0" marR="0" lvl="0" indent="0" algn="l" rtl="0">
              <a:lnSpc>
                <a:spcPct val="90000"/>
              </a:lnSpc>
              <a:spcBef>
                <a:spcPts val="900"/>
              </a:spcBef>
              <a:spcAft>
                <a:spcPts val="0"/>
              </a:spcAft>
              <a:buClr>
                <a:srgbClr val="000000"/>
              </a:buClr>
              <a:buSzPct val="25000"/>
              <a:buFont typeface="Times New Roman"/>
              <a:buNone/>
            </a:pPr>
            <a:r>
              <a:rPr lang="en-US" sz="2800" b="1" i="0" u="none">
                <a:solidFill>
                  <a:srgbClr val="000000"/>
                </a:solidFill>
                <a:latin typeface="Times New Roman"/>
                <a:ea typeface="Times New Roman"/>
                <a:cs typeface="Times New Roman"/>
                <a:sym typeface="Times New Roman"/>
              </a:rPr>
              <a:t>	 Resveratrol is a natural compound which has been shown to extend the lifespan of various organisms. Japanese Knotweed (Fallopia japonica) and its close relative Giant Knotweed are known to store large quantities of resveratrol and its glycosylated derivative piceid.  Male and female samples were collected from Trucksville and Nuangola, PA.  The plants were divided into six sections: leaf, stem, shoot, dermis cortex, and pith.  Resveratrol and Piceid extractions using 80% ethanol and analyzed them using HPLC followed by MS. It was very clear that both males and females build up both resveratrol and piceid in the rhizome. Resveratrol concentrations increased from pith to cortex to dermis in both genders while piceid increased from the  pith to the dermis to the cortex. Male knotweed appeared to have higher concentrations of resveratrol and piceid in the cortex compared to females while female knotweed had larger concentrations of both compounds in the dermis relative to males. Samples collected across the Wyoming valley were analyzed using primers that amplified genomic and plastidic DNA polymorphisms. Four of the primers (KW4, KW6, atpB-1/rbcL-1, trn-T/TRN-L) showed differing patterns between BB10, K2, K3, and DNA1. Sample BB10 had 19 fold higher resveratrol content than sample K2 whereas there was no significant deviation in piceid content, suggesting that BB10 may have less piceid synthesis or a more active glycosylase. We also found that post-harvest storage at room temperature enhanced resveratrol content in many samples but had little effect on piceid content, and that piceid was 3 fold higher in the pith than in the cortex, whereas resveratrol increased moving from the pith to the epidermis.</a:t>
            </a:r>
          </a:p>
        </p:txBody>
      </p:sp>
      <p:sp>
        <p:nvSpPr>
          <p:cNvPr id="91" name="Shape 91"/>
          <p:cNvSpPr txBox="1"/>
          <p:nvPr/>
        </p:nvSpPr>
        <p:spPr>
          <a:xfrm>
            <a:off x="7543800" y="21375687"/>
            <a:ext cx="1389061" cy="6461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600" b="1" i="0" u="none">
                <a:solidFill>
                  <a:srgbClr val="000000"/>
                </a:solidFill>
                <a:latin typeface="Times New Roman"/>
                <a:ea typeface="Times New Roman"/>
                <a:cs typeface="Times New Roman"/>
                <a:sym typeface="Times New Roman"/>
              </a:rPr>
              <a:t>Piceid</a:t>
            </a:r>
          </a:p>
        </p:txBody>
      </p:sp>
      <p:pic>
        <p:nvPicPr>
          <p:cNvPr id="92" name="Shape 92"/>
          <p:cNvPicPr preferRelativeResize="0"/>
          <p:nvPr/>
        </p:nvPicPr>
        <p:blipFill rotWithShape="1">
          <a:blip r:embed="rId5">
            <a:alphaModFix/>
          </a:blip>
          <a:srcRect/>
          <a:stretch/>
        </p:blipFill>
        <p:spPr>
          <a:xfrm>
            <a:off x="1108075" y="15621000"/>
            <a:ext cx="5945187" cy="3429000"/>
          </a:xfrm>
          <a:prstGeom prst="rect">
            <a:avLst/>
          </a:prstGeom>
          <a:noFill/>
          <a:ln>
            <a:noFill/>
          </a:ln>
        </p:spPr>
      </p:pic>
      <p:pic>
        <p:nvPicPr>
          <p:cNvPr id="93" name="Shape 93"/>
          <p:cNvPicPr preferRelativeResize="0"/>
          <p:nvPr/>
        </p:nvPicPr>
        <p:blipFill rotWithShape="1">
          <a:blip r:embed="rId6">
            <a:alphaModFix/>
          </a:blip>
          <a:srcRect/>
          <a:stretch/>
        </p:blipFill>
        <p:spPr>
          <a:xfrm>
            <a:off x="609600" y="18846800"/>
            <a:ext cx="8455025" cy="3327400"/>
          </a:xfrm>
          <a:prstGeom prst="rect">
            <a:avLst/>
          </a:prstGeom>
          <a:noFill/>
          <a:ln>
            <a:noFill/>
          </a:ln>
        </p:spPr>
      </p:pic>
      <p:sp>
        <p:nvSpPr>
          <p:cNvPr id="94" name="Shape 94"/>
          <p:cNvSpPr txBox="1"/>
          <p:nvPr/>
        </p:nvSpPr>
        <p:spPr>
          <a:xfrm>
            <a:off x="6518275" y="17392650"/>
            <a:ext cx="2482850" cy="6461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3600" b="1" i="0" u="none">
                <a:solidFill>
                  <a:srgbClr val="000000"/>
                </a:solidFill>
                <a:latin typeface="Times New Roman"/>
                <a:ea typeface="Times New Roman"/>
                <a:cs typeface="Times New Roman"/>
                <a:sym typeface="Times New Roman"/>
              </a:rPr>
              <a:t>Resveratrol</a:t>
            </a:r>
          </a:p>
        </p:txBody>
      </p:sp>
      <p:sp>
        <p:nvSpPr>
          <p:cNvPr id="95" name="Shape 95"/>
          <p:cNvSpPr txBox="1"/>
          <p:nvPr/>
        </p:nvSpPr>
        <p:spPr>
          <a:xfrm>
            <a:off x="55561" y="-127000"/>
            <a:ext cx="6172199" cy="83026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Calibri"/>
              <a:buNone/>
            </a:pPr>
            <a:r>
              <a:rPr lang="en-US" sz="4800" b="1" i="0" u="none">
                <a:solidFill>
                  <a:srgbClr val="000000"/>
                </a:solidFill>
                <a:latin typeface="Calibri"/>
                <a:ea typeface="Calibri"/>
                <a:cs typeface="Calibri"/>
                <a:sym typeface="Calibri"/>
              </a:rPr>
              <a:t>400-080-Y</a:t>
            </a:r>
          </a:p>
        </p:txBody>
      </p:sp>
      <p:pic>
        <p:nvPicPr>
          <p:cNvPr id="96" name="Shape 96"/>
          <p:cNvPicPr preferRelativeResize="0"/>
          <p:nvPr/>
        </p:nvPicPr>
        <p:blipFill rotWithShape="1">
          <a:blip r:embed="rId7">
            <a:alphaModFix/>
          </a:blip>
          <a:srcRect/>
          <a:stretch/>
        </p:blipFill>
        <p:spPr>
          <a:xfrm>
            <a:off x="16983075" y="3452812"/>
            <a:ext cx="8639174" cy="15655925"/>
          </a:xfrm>
          <a:prstGeom prst="rect">
            <a:avLst/>
          </a:prstGeom>
          <a:noFill/>
          <a:ln>
            <a:noFill/>
          </a:ln>
        </p:spPr>
      </p:pic>
      <p:pic>
        <p:nvPicPr>
          <p:cNvPr id="97" name="Shape 97"/>
          <p:cNvPicPr preferRelativeResize="0"/>
          <p:nvPr/>
        </p:nvPicPr>
        <p:blipFill rotWithShape="1">
          <a:blip r:embed="rId8">
            <a:alphaModFix/>
          </a:blip>
          <a:srcRect/>
          <a:stretch/>
        </p:blipFill>
        <p:spPr>
          <a:xfrm>
            <a:off x="17029112" y="16941800"/>
            <a:ext cx="3841750" cy="2158999"/>
          </a:xfrm>
          <a:prstGeom prst="rect">
            <a:avLst/>
          </a:prstGeom>
          <a:noFill/>
          <a:ln>
            <a:noFill/>
          </a:ln>
        </p:spPr>
      </p:pic>
      <p:sp>
        <p:nvSpPr>
          <p:cNvPr id="98" name="Shape 98"/>
          <p:cNvSpPr txBox="1"/>
          <p:nvPr/>
        </p:nvSpPr>
        <p:spPr>
          <a:xfrm>
            <a:off x="19418300" y="9418636"/>
            <a:ext cx="855661" cy="101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6000" b="0" i="0" u="none">
                <a:solidFill>
                  <a:srgbClr val="000000"/>
                </a:solidFill>
                <a:latin typeface="Arial"/>
                <a:ea typeface="Arial"/>
                <a:cs typeface="Arial"/>
                <a:sym typeface="Arial"/>
              </a:rPr>
              <a:t>A</a:t>
            </a:r>
          </a:p>
        </p:txBody>
      </p:sp>
      <p:sp>
        <p:nvSpPr>
          <p:cNvPr id="99" name="Shape 99"/>
          <p:cNvSpPr txBox="1"/>
          <p:nvPr/>
        </p:nvSpPr>
        <p:spPr>
          <a:xfrm>
            <a:off x="21948775" y="12552361"/>
            <a:ext cx="855661" cy="10144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6000" b="0" i="0" u="none">
                <a:solidFill>
                  <a:srgbClr val="000000"/>
                </a:solidFill>
                <a:latin typeface="Arial"/>
                <a:ea typeface="Arial"/>
                <a:cs typeface="Arial"/>
                <a:sym typeface="Arial"/>
              </a:rPr>
              <a:t>C</a:t>
            </a:r>
          </a:p>
        </p:txBody>
      </p:sp>
      <p:sp>
        <p:nvSpPr>
          <p:cNvPr id="100" name="Shape 100"/>
          <p:cNvSpPr txBox="1"/>
          <p:nvPr/>
        </p:nvSpPr>
        <p:spPr>
          <a:xfrm>
            <a:off x="21948775" y="9909175"/>
            <a:ext cx="855661" cy="101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6000" b="0" i="0" u="none">
                <a:solidFill>
                  <a:srgbClr val="000000"/>
                </a:solidFill>
                <a:latin typeface="Arial"/>
                <a:ea typeface="Arial"/>
                <a:cs typeface="Arial"/>
                <a:sym typeface="Arial"/>
              </a:rPr>
              <a:t>B</a:t>
            </a:r>
          </a:p>
        </p:txBody>
      </p:sp>
      <p:sp>
        <p:nvSpPr>
          <p:cNvPr id="101" name="Shape 101"/>
          <p:cNvSpPr txBox="1"/>
          <p:nvPr/>
        </p:nvSpPr>
        <p:spPr>
          <a:xfrm>
            <a:off x="18524537" y="14919325"/>
            <a:ext cx="1230312" cy="101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6000" b="0" i="0" u="none">
                <a:solidFill>
                  <a:srgbClr val="000000"/>
                </a:solidFill>
                <a:latin typeface="Arial"/>
                <a:ea typeface="Arial"/>
                <a:cs typeface="Arial"/>
                <a:sym typeface="Arial"/>
              </a:rPr>
              <a:t>D</a:t>
            </a:r>
          </a:p>
        </p:txBody>
      </p:sp>
      <p:cxnSp>
        <p:nvCxnSpPr>
          <p:cNvPr id="102" name="Shape 102"/>
          <p:cNvCxnSpPr/>
          <p:nvPr/>
        </p:nvCxnSpPr>
        <p:spPr>
          <a:xfrm>
            <a:off x="18854737" y="15568612"/>
            <a:ext cx="939799" cy="1943100"/>
          </a:xfrm>
          <a:prstGeom prst="straightConnector1">
            <a:avLst/>
          </a:prstGeom>
          <a:noFill/>
          <a:ln w="9525" cap="flat" cmpd="sng">
            <a:solidFill>
              <a:srgbClr val="000000"/>
            </a:solidFill>
            <a:prstDash val="solid"/>
            <a:miter/>
            <a:headEnd type="none" w="med" len="med"/>
            <a:tailEnd type="triangle" w="lg" len="lg"/>
          </a:ln>
        </p:spPr>
      </p:cxnSp>
      <p:cxnSp>
        <p:nvCxnSpPr>
          <p:cNvPr id="103" name="Shape 103"/>
          <p:cNvCxnSpPr/>
          <p:nvPr/>
        </p:nvCxnSpPr>
        <p:spPr>
          <a:xfrm flipH="1">
            <a:off x="19411950" y="17660937"/>
            <a:ext cx="55561" cy="95250"/>
          </a:xfrm>
          <a:prstGeom prst="straightConnector1">
            <a:avLst/>
          </a:prstGeom>
          <a:noFill/>
          <a:ln w="9525" cap="flat" cmpd="sng">
            <a:solidFill>
              <a:srgbClr val="000000"/>
            </a:solidFill>
            <a:prstDash val="solid"/>
            <a:miter/>
            <a:headEnd type="none" w="med" len="med"/>
            <a:tailEnd type="triangle" w="lg" len="lg"/>
          </a:ln>
        </p:spPr>
      </p:cxnSp>
      <p:sp>
        <p:nvSpPr>
          <p:cNvPr id="104" name="Shape 104"/>
          <p:cNvSpPr txBox="1"/>
          <p:nvPr/>
        </p:nvSpPr>
        <p:spPr>
          <a:xfrm>
            <a:off x="20597812" y="18038762"/>
            <a:ext cx="1804987" cy="101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6000" b="0" i="0" u="none">
                <a:solidFill>
                  <a:srgbClr val="000000"/>
                </a:solidFill>
                <a:latin typeface="Arial"/>
                <a:ea typeface="Arial"/>
                <a:cs typeface="Arial"/>
                <a:sym typeface="Arial"/>
              </a:rPr>
              <a:t>E</a:t>
            </a:r>
          </a:p>
        </p:txBody>
      </p:sp>
      <p:cxnSp>
        <p:nvCxnSpPr>
          <p:cNvPr id="105" name="Shape 105"/>
          <p:cNvCxnSpPr/>
          <p:nvPr/>
        </p:nvCxnSpPr>
        <p:spPr>
          <a:xfrm>
            <a:off x="17878425" y="16102012"/>
            <a:ext cx="1524000" cy="1395411"/>
          </a:xfrm>
          <a:prstGeom prst="straightConnector1">
            <a:avLst/>
          </a:prstGeom>
          <a:noFill/>
          <a:ln w="9525" cap="flat" cmpd="sng">
            <a:solidFill>
              <a:srgbClr val="000000"/>
            </a:solidFill>
            <a:prstDash val="solid"/>
            <a:miter/>
            <a:headEnd type="none" w="med" len="med"/>
            <a:tailEnd type="triangle" w="lg" len="lg"/>
          </a:ln>
        </p:spPr>
      </p:cxnSp>
      <p:sp>
        <p:nvSpPr>
          <p:cNvPr id="106" name="Shape 106"/>
          <p:cNvSpPr txBox="1"/>
          <p:nvPr/>
        </p:nvSpPr>
        <p:spPr>
          <a:xfrm>
            <a:off x="17427575" y="15474950"/>
            <a:ext cx="811212" cy="101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6000" b="0" i="0" u="none">
                <a:solidFill>
                  <a:srgbClr val="000000"/>
                </a:solidFill>
                <a:latin typeface="Arial"/>
                <a:ea typeface="Arial"/>
                <a:cs typeface="Arial"/>
                <a:sym typeface="Arial"/>
              </a:rPr>
              <a:t>F</a:t>
            </a:r>
          </a:p>
        </p:txBody>
      </p:sp>
      <p:cxnSp>
        <p:nvCxnSpPr>
          <p:cNvPr id="107" name="Shape 107"/>
          <p:cNvCxnSpPr/>
          <p:nvPr/>
        </p:nvCxnSpPr>
        <p:spPr>
          <a:xfrm>
            <a:off x="20910550" y="17000537"/>
            <a:ext cx="1982787" cy="411161"/>
          </a:xfrm>
          <a:prstGeom prst="straightConnector1">
            <a:avLst/>
          </a:prstGeom>
          <a:noFill/>
          <a:ln w="9525" cap="flat" cmpd="sng">
            <a:solidFill>
              <a:srgbClr val="000000"/>
            </a:solidFill>
            <a:prstDash val="solid"/>
            <a:miter/>
            <a:headEnd type="none" w="med" len="med"/>
            <a:tailEnd type="none" w="med" len="med"/>
          </a:ln>
        </p:spPr>
      </p:cxnSp>
      <p:cxnSp>
        <p:nvCxnSpPr>
          <p:cNvPr id="108" name="Shape 108"/>
          <p:cNvCxnSpPr/>
          <p:nvPr/>
        </p:nvCxnSpPr>
        <p:spPr>
          <a:xfrm rot="10800000" flipH="1">
            <a:off x="20829587" y="18729325"/>
            <a:ext cx="2063750" cy="338136"/>
          </a:xfrm>
          <a:prstGeom prst="straightConnector1">
            <a:avLst/>
          </a:prstGeom>
          <a:noFill/>
          <a:ln w="9525" cap="flat" cmpd="sng">
            <a:solidFill>
              <a:srgbClr val="000000"/>
            </a:solidFill>
            <a:prstDash val="solid"/>
            <a:miter/>
            <a:headEnd type="none" w="med" len="med"/>
            <a:tailEnd type="none" w="med" len="med"/>
          </a:ln>
        </p:spPr>
      </p:cxnSp>
      <p:sp>
        <p:nvSpPr>
          <p:cNvPr id="109" name="Shape 109"/>
          <p:cNvSpPr/>
          <p:nvPr/>
        </p:nvSpPr>
        <p:spPr>
          <a:xfrm>
            <a:off x="22353587" y="17411700"/>
            <a:ext cx="1079499" cy="1317624"/>
          </a:xfrm>
          <a:prstGeom prst="ellipse">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0300" b="0" i="0" u="none">
              <a:solidFill>
                <a:srgbClr val="000000"/>
              </a:solidFill>
              <a:latin typeface="Arial"/>
              <a:ea typeface="Arial"/>
              <a:cs typeface="Arial"/>
              <a:sym typeface="Arial"/>
            </a:endParaRPr>
          </a:p>
        </p:txBody>
      </p:sp>
      <p:pic>
        <p:nvPicPr>
          <p:cNvPr id="110" name="Shape 110" descr="Screen Shot 2015-07-24 at 6.10.44 PM.png"/>
          <p:cNvPicPr preferRelativeResize="0"/>
          <p:nvPr/>
        </p:nvPicPr>
        <p:blipFill rotWithShape="1">
          <a:blip r:embed="rId9">
            <a:alphaModFix/>
          </a:blip>
          <a:srcRect/>
          <a:stretch/>
        </p:blipFill>
        <p:spPr>
          <a:xfrm>
            <a:off x="31861125" y="22706012"/>
            <a:ext cx="11877674" cy="6265861"/>
          </a:xfrm>
          <a:prstGeom prst="rect">
            <a:avLst/>
          </a:prstGeom>
          <a:noFill/>
          <a:ln>
            <a:noFill/>
          </a:ln>
        </p:spPr>
      </p:pic>
      <p:pic>
        <p:nvPicPr>
          <p:cNvPr id="111" name="Shape 111" descr="HPLC001.jpg"/>
          <p:cNvPicPr preferRelativeResize="0"/>
          <p:nvPr/>
        </p:nvPicPr>
        <p:blipFill rotWithShape="1">
          <a:blip r:embed="rId10">
            <a:alphaModFix/>
          </a:blip>
          <a:srcRect/>
          <a:stretch/>
        </p:blipFill>
        <p:spPr>
          <a:xfrm>
            <a:off x="32766000" y="17372012"/>
            <a:ext cx="10134600" cy="3390900"/>
          </a:xfrm>
          <a:prstGeom prst="rect">
            <a:avLst/>
          </a:prstGeom>
          <a:noFill/>
          <a:ln>
            <a:noFill/>
          </a:ln>
        </p:spPr>
      </p:pic>
      <p:sp>
        <p:nvSpPr>
          <p:cNvPr id="112" name="Shape 112"/>
          <p:cNvSpPr txBox="1"/>
          <p:nvPr/>
        </p:nvSpPr>
        <p:spPr>
          <a:xfrm>
            <a:off x="32766000" y="20877212"/>
            <a:ext cx="10134600" cy="18160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2800" b="1" i="0" u="sng">
                <a:solidFill>
                  <a:srgbClr val="000000"/>
                </a:solidFill>
                <a:latin typeface="Times New Roman"/>
                <a:ea typeface="Times New Roman"/>
                <a:cs typeface="Times New Roman"/>
                <a:sym typeface="Times New Roman"/>
              </a:rPr>
              <a:t>Figure 4: HPLC tracing of an ethanolic rhizome extract</a:t>
            </a:r>
          </a:p>
          <a:p>
            <a:pPr marL="0" marR="0" lvl="0" indent="0" algn="l" rtl="0">
              <a:lnSpc>
                <a:spcPct val="100000"/>
              </a:lnSpc>
              <a:spcBef>
                <a:spcPts val="0"/>
              </a:spcBef>
              <a:spcAft>
                <a:spcPts val="0"/>
              </a:spcAft>
              <a:buClr>
                <a:srgbClr val="000000"/>
              </a:buClr>
              <a:buSzPct val="25000"/>
              <a:buFont typeface="Times New Roman"/>
              <a:buNone/>
            </a:pPr>
            <a:r>
              <a:rPr lang="en-US" sz="2800" b="0" i="0" u="none">
                <a:solidFill>
                  <a:srgbClr val="000000"/>
                </a:solidFill>
                <a:latin typeface="Times New Roman"/>
                <a:ea typeface="Times New Roman"/>
                <a:cs typeface="Times New Roman"/>
                <a:sym typeface="Times New Roman"/>
              </a:rPr>
              <a:t>Peaks at 8.41 (Piceid), 10.77 (Resveratrol), and 19.35 (Emodin) elute at the same time as authentic standards and were verified by mass spectrometry. The peak at 7.42 is tentatively identified as piceatannol.</a:t>
            </a:r>
          </a:p>
        </p:txBody>
      </p:sp>
      <p:sp>
        <p:nvSpPr>
          <p:cNvPr id="113" name="Shape 113"/>
          <p:cNvSpPr txBox="1"/>
          <p:nvPr/>
        </p:nvSpPr>
        <p:spPr>
          <a:xfrm>
            <a:off x="32918400" y="28689300"/>
            <a:ext cx="9829799" cy="1384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2800" b="1" i="0" u="sng">
                <a:solidFill>
                  <a:srgbClr val="000000"/>
                </a:solidFill>
                <a:latin typeface="Times New Roman"/>
                <a:ea typeface="Times New Roman"/>
                <a:cs typeface="Times New Roman"/>
                <a:sym typeface="Times New Roman"/>
              </a:rPr>
              <a:t>Figure 5: ESI-MS tracings of an ethanolic rhizome extract</a:t>
            </a:r>
          </a:p>
          <a:p>
            <a:pPr marL="0" marR="0" lvl="0" indent="0" algn="l" rtl="0">
              <a:lnSpc>
                <a:spcPct val="100000"/>
              </a:lnSpc>
              <a:spcBef>
                <a:spcPts val="0"/>
              </a:spcBef>
              <a:spcAft>
                <a:spcPts val="0"/>
              </a:spcAft>
              <a:buClr>
                <a:srgbClr val="000000"/>
              </a:buClr>
              <a:buSzPct val="25000"/>
              <a:buFont typeface="Times New Roman"/>
              <a:buNone/>
            </a:pPr>
            <a:r>
              <a:rPr lang="en-US" sz="2800" b="0" i="0" u="none">
                <a:solidFill>
                  <a:srgbClr val="000000"/>
                </a:solidFill>
                <a:latin typeface="Times New Roman"/>
                <a:ea typeface="Times New Roman"/>
                <a:cs typeface="Times New Roman"/>
                <a:sym typeface="Times New Roman"/>
              </a:rPr>
              <a:t>A represents an XIC: 288.5-289.5. B represents an XIC: 226.5-227.5. C represents an XIC: 268.5-269.5. </a:t>
            </a:r>
          </a:p>
        </p:txBody>
      </p:sp>
      <p:graphicFrame>
        <p:nvGraphicFramePr>
          <p:cNvPr id="114" name="Shape 114"/>
          <p:cNvGraphicFramePr/>
          <p:nvPr/>
        </p:nvGraphicFramePr>
        <p:xfrm>
          <a:off x="10002836" y="7089775"/>
          <a:ext cx="6761150" cy="8197775"/>
        </p:xfrm>
        <a:graphic>
          <a:graphicData uri="http://schemas.openxmlformats.org/drawingml/2006/table">
            <a:tbl>
              <a:tblPr>
                <a:noFill/>
                <a:tableStyleId>{94A2BE8C-CC8F-4830-86D5-7A7342802579}</a:tableStyleId>
              </a:tblPr>
              <a:tblGrid>
                <a:gridCol w="1943100"/>
                <a:gridCol w="2686050"/>
                <a:gridCol w="2132000"/>
              </a:tblGrid>
              <a:tr h="1920875">
                <a:tc>
                  <a:txBody>
                    <a:bodyPr/>
                    <a:lstStyle/>
                    <a:p>
                      <a:pPr marL="0" marR="0" lvl="0" indent="0" algn="ctr" rtl="0">
                        <a:lnSpc>
                          <a:spcPct val="100000"/>
                        </a:lnSpc>
                        <a:spcBef>
                          <a:spcPts val="0"/>
                        </a:spcBef>
                        <a:spcAft>
                          <a:spcPts val="0"/>
                        </a:spcAft>
                        <a:buClr>
                          <a:srgbClr val="FFFFFF"/>
                        </a:buClr>
                        <a:buSzPct val="25000"/>
                        <a:buFont typeface="Calibri"/>
                        <a:buNone/>
                      </a:pPr>
                      <a:r>
                        <a:rPr lang="en-US" sz="4000" b="1" i="0" u="none" strike="noStrike" cap="none">
                          <a:solidFill>
                            <a:srgbClr val="FFFFFF"/>
                          </a:solidFill>
                          <a:latin typeface="Calibri"/>
                          <a:ea typeface="Calibri"/>
                          <a:cs typeface="Calibri"/>
                          <a:sym typeface="Calibri"/>
                        </a:rPr>
                        <a:t>Section</a:t>
                      </a: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558ED5"/>
                    </a:solidFill>
                  </a:tcPr>
                </a:tc>
                <a:tc>
                  <a:txBody>
                    <a:bodyPr/>
                    <a:lstStyle/>
                    <a:p>
                      <a:pPr marL="0" marR="0" lvl="0" indent="0" algn="ctr" rtl="0">
                        <a:lnSpc>
                          <a:spcPct val="100000"/>
                        </a:lnSpc>
                        <a:spcBef>
                          <a:spcPts val="0"/>
                        </a:spcBef>
                        <a:spcAft>
                          <a:spcPts val="0"/>
                        </a:spcAft>
                        <a:buClr>
                          <a:srgbClr val="FFFFFF"/>
                        </a:buClr>
                        <a:buSzPct val="25000"/>
                        <a:buFont typeface="Calibri"/>
                        <a:buNone/>
                      </a:pPr>
                      <a:r>
                        <a:rPr lang="en-US" sz="4000" b="1" i="1" u="none" strike="noStrike" cap="none">
                          <a:solidFill>
                            <a:srgbClr val="FFFFFF"/>
                          </a:solidFill>
                          <a:latin typeface="Calibri"/>
                          <a:ea typeface="Calibri"/>
                          <a:cs typeface="Calibri"/>
                          <a:sym typeface="Calibri"/>
                        </a:rPr>
                        <a:t>Trans-</a:t>
                      </a:r>
                    </a:p>
                    <a:p>
                      <a:pPr marL="0" marR="0" lvl="0" indent="0" algn="ctr" rtl="0">
                        <a:lnSpc>
                          <a:spcPct val="100000"/>
                        </a:lnSpc>
                        <a:spcBef>
                          <a:spcPts val="0"/>
                        </a:spcBef>
                        <a:spcAft>
                          <a:spcPts val="0"/>
                        </a:spcAft>
                        <a:buClr>
                          <a:srgbClr val="FFFFFF"/>
                        </a:buClr>
                        <a:buSzPct val="25000"/>
                        <a:buFont typeface="Calibri"/>
                        <a:buNone/>
                      </a:pPr>
                      <a:r>
                        <a:rPr lang="en-US" sz="4000" b="1" i="0" u="none" strike="noStrike" cap="none">
                          <a:solidFill>
                            <a:srgbClr val="FFFFFF"/>
                          </a:solidFill>
                          <a:latin typeface="Calibri"/>
                          <a:ea typeface="Calibri"/>
                          <a:cs typeface="Calibri"/>
                          <a:sym typeface="Calibri"/>
                        </a:rPr>
                        <a:t>resveratrol</a:t>
                      </a:r>
                    </a:p>
                    <a:p>
                      <a:pPr marL="0" marR="0" lvl="0" indent="0" algn="ctr" rtl="0">
                        <a:lnSpc>
                          <a:spcPct val="100000"/>
                        </a:lnSpc>
                        <a:spcBef>
                          <a:spcPts val="0"/>
                        </a:spcBef>
                        <a:spcAft>
                          <a:spcPts val="0"/>
                        </a:spcAft>
                        <a:buClr>
                          <a:schemeClr val="lt1"/>
                        </a:buClr>
                        <a:buSzPct val="25000"/>
                        <a:buFont typeface="Calibri"/>
                        <a:buNone/>
                      </a:pPr>
                      <a:r>
                        <a:rPr lang="en-US" sz="4000" b="1" i="0" u="none" strike="noStrike" cap="none">
                          <a:solidFill>
                            <a:schemeClr val="lt1"/>
                          </a:solidFill>
                          <a:latin typeface="Calibri"/>
                          <a:ea typeface="Calibri"/>
                          <a:cs typeface="Calibri"/>
                          <a:sym typeface="Calibri"/>
                        </a:rPr>
                        <a:t>(mg/g)</a:t>
                      </a: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558ED5"/>
                    </a:solidFill>
                  </a:tcPr>
                </a:tc>
                <a:tc>
                  <a:txBody>
                    <a:bodyPr/>
                    <a:lstStyle/>
                    <a:p>
                      <a:pPr marL="0" marR="0" lvl="0" indent="0" algn="ctr" rtl="0">
                        <a:lnSpc>
                          <a:spcPct val="100000"/>
                        </a:lnSpc>
                        <a:spcBef>
                          <a:spcPts val="0"/>
                        </a:spcBef>
                        <a:spcAft>
                          <a:spcPts val="0"/>
                        </a:spcAft>
                        <a:buClr>
                          <a:schemeClr val="lt1"/>
                        </a:buClr>
                        <a:buSzPct val="25000"/>
                        <a:buFont typeface="Calibri"/>
                        <a:buNone/>
                      </a:pPr>
                      <a:r>
                        <a:rPr lang="en-US" sz="4000" b="1" i="1" u="none" strike="noStrike" cap="none">
                          <a:solidFill>
                            <a:schemeClr val="lt1"/>
                          </a:solidFill>
                          <a:latin typeface="Calibri"/>
                          <a:ea typeface="Calibri"/>
                          <a:cs typeface="Calibri"/>
                          <a:sym typeface="Calibri"/>
                        </a:rPr>
                        <a:t>Trans-</a:t>
                      </a:r>
                    </a:p>
                    <a:p>
                      <a:pPr marL="0" marR="0" lvl="0" indent="0" algn="ctr" rtl="0">
                        <a:lnSpc>
                          <a:spcPct val="100000"/>
                        </a:lnSpc>
                        <a:spcBef>
                          <a:spcPts val="0"/>
                        </a:spcBef>
                        <a:spcAft>
                          <a:spcPts val="0"/>
                        </a:spcAft>
                        <a:buClr>
                          <a:schemeClr val="lt1"/>
                        </a:buClr>
                        <a:buSzPct val="25000"/>
                        <a:buFont typeface="Calibri"/>
                        <a:buNone/>
                      </a:pPr>
                      <a:r>
                        <a:rPr lang="en-US" sz="4000" b="1" i="0" u="none" strike="noStrike" cap="none">
                          <a:solidFill>
                            <a:schemeClr val="lt1"/>
                          </a:solidFill>
                          <a:latin typeface="Calibri"/>
                          <a:ea typeface="Calibri"/>
                          <a:cs typeface="Calibri"/>
                          <a:sym typeface="Calibri"/>
                        </a:rPr>
                        <a:t>piceid</a:t>
                      </a:r>
                    </a:p>
                    <a:p>
                      <a:pPr marL="0" marR="0" lvl="0" indent="0" algn="ctr" rtl="0">
                        <a:lnSpc>
                          <a:spcPct val="100000"/>
                        </a:lnSpc>
                        <a:spcBef>
                          <a:spcPts val="0"/>
                        </a:spcBef>
                        <a:spcAft>
                          <a:spcPts val="0"/>
                        </a:spcAft>
                        <a:buClr>
                          <a:schemeClr val="lt1"/>
                        </a:buClr>
                        <a:buSzPct val="25000"/>
                        <a:buFont typeface="Calibri"/>
                        <a:buNone/>
                      </a:pPr>
                      <a:r>
                        <a:rPr lang="en-US" sz="4000" b="1" i="0" u="none" strike="noStrike" cap="none">
                          <a:solidFill>
                            <a:schemeClr val="lt1"/>
                          </a:solidFill>
                          <a:latin typeface="Calibri"/>
                          <a:ea typeface="Calibri"/>
                          <a:cs typeface="Calibri"/>
                          <a:sym typeface="Calibri"/>
                        </a:rPr>
                        <a:t>(mg/g)</a:t>
                      </a: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558ED5"/>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Leaf</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0.1375</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Stem</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Shoot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0.0226</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Pith</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0.9576</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Cortex</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0.2231</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1.7460</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Dermis</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0.4910</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1.1275</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bl>
          </a:graphicData>
        </a:graphic>
      </p:graphicFrame>
      <p:pic>
        <p:nvPicPr>
          <p:cNvPr id="115" name="Shape 115" descr="C:\Users\Matthew Yatison\Desktop\atpB-1 cut.JPG"/>
          <p:cNvPicPr preferRelativeResize="0"/>
          <p:nvPr/>
        </p:nvPicPr>
        <p:blipFill rotWithShape="1">
          <a:blip r:embed="rId11">
            <a:alphaModFix/>
          </a:blip>
          <a:srcRect l="12263" t="11863" r="2186" b="35591"/>
          <a:stretch/>
        </p:blipFill>
        <p:spPr>
          <a:xfrm>
            <a:off x="10398125" y="22783800"/>
            <a:ext cx="9680575" cy="5535611"/>
          </a:xfrm>
          <a:prstGeom prst="rect">
            <a:avLst/>
          </a:prstGeom>
          <a:noFill/>
          <a:ln>
            <a:noFill/>
          </a:ln>
        </p:spPr>
      </p:pic>
      <p:sp>
        <p:nvSpPr>
          <p:cNvPr id="116" name="Shape 116"/>
          <p:cNvSpPr txBox="1"/>
          <p:nvPr/>
        </p:nvSpPr>
        <p:spPr>
          <a:xfrm>
            <a:off x="10398125" y="28346400"/>
            <a:ext cx="9677400" cy="26781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2800" b="1" i="0" u="sng">
                <a:solidFill>
                  <a:srgbClr val="000000"/>
                </a:solidFill>
                <a:latin typeface="Times New Roman"/>
                <a:ea typeface="Times New Roman"/>
                <a:cs typeface="Times New Roman"/>
                <a:sym typeface="Times New Roman"/>
              </a:rPr>
              <a:t>Figure 2: HypCH4 digestion of chloroplast atpB-1/rbcL-1 sequence</a:t>
            </a:r>
            <a:r>
              <a:rPr lang="en-US" sz="2800" b="0" i="0" u="none">
                <a:solidFill>
                  <a:srgbClr val="000000"/>
                </a:solidFill>
                <a:latin typeface="Times New Roman"/>
                <a:ea typeface="Times New Roman"/>
                <a:cs typeface="Times New Roman"/>
                <a:sym typeface="Times New Roman"/>
              </a:rPr>
              <a:t>: HypCH4 cut the atpB-1/rbcL-1 sequence into two fragments  except for sample K2 suggesting that K2 lacks that restriction site. BB10 consistently never completely digested into the two fragments after several replicates, indicating that it may be a hybrid between Japanese and Giant knotweed</a:t>
            </a:r>
          </a:p>
        </p:txBody>
      </p:sp>
      <p:pic>
        <p:nvPicPr>
          <p:cNvPr id="117" name="Shape 117" descr="C:\Users\Matthew Yatison\Desktop\TRN-T cut.JPG"/>
          <p:cNvPicPr preferRelativeResize="0"/>
          <p:nvPr/>
        </p:nvPicPr>
        <p:blipFill rotWithShape="1">
          <a:blip r:embed="rId12">
            <a:alphaModFix/>
          </a:blip>
          <a:srcRect l="16882" t="14284" r="11413" b="39634"/>
          <a:stretch/>
        </p:blipFill>
        <p:spPr>
          <a:xfrm>
            <a:off x="21869400" y="22783800"/>
            <a:ext cx="9829799" cy="5576886"/>
          </a:xfrm>
          <a:prstGeom prst="rect">
            <a:avLst/>
          </a:prstGeom>
          <a:noFill/>
          <a:ln>
            <a:noFill/>
          </a:ln>
        </p:spPr>
      </p:pic>
      <p:sp>
        <p:nvSpPr>
          <p:cNvPr id="118" name="Shape 118"/>
          <p:cNvSpPr txBox="1"/>
          <p:nvPr/>
        </p:nvSpPr>
        <p:spPr>
          <a:xfrm>
            <a:off x="21793200" y="28790900"/>
            <a:ext cx="9982199" cy="13842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2800" b="1" i="0" u="sng">
                <a:solidFill>
                  <a:srgbClr val="000000"/>
                </a:solidFill>
                <a:latin typeface="Times New Roman"/>
                <a:ea typeface="Times New Roman"/>
                <a:cs typeface="Times New Roman"/>
                <a:sym typeface="Times New Roman"/>
              </a:rPr>
              <a:t>Figure 3: Polymorphism of the Chloroplast Trn-T/TRN-L sequence </a:t>
            </a:r>
            <a:r>
              <a:rPr lang="en-US" sz="2800" b="1" i="0" u="none">
                <a:solidFill>
                  <a:srgbClr val="000000"/>
                </a:solidFill>
                <a:latin typeface="Times New Roman"/>
                <a:ea typeface="Times New Roman"/>
                <a:cs typeface="Times New Roman"/>
                <a:sym typeface="Times New Roman"/>
              </a:rPr>
              <a:t>: </a:t>
            </a:r>
            <a:r>
              <a:rPr lang="en-US" sz="2800" b="0" i="0" u="none">
                <a:solidFill>
                  <a:srgbClr val="000000"/>
                </a:solidFill>
                <a:latin typeface="Times New Roman"/>
                <a:ea typeface="Times New Roman"/>
                <a:cs typeface="Times New Roman"/>
                <a:sym typeface="Times New Roman"/>
              </a:rPr>
              <a:t>Sample K3 lacks a band suggesting that K3 has changed the Trn-T or the TRN-L primer binding site</a:t>
            </a:r>
          </a:p>
        </p:txBody>
      </p:sp>
      <p:graphicFrame>
        <p:nvGraphicFramePr>
          <p:cNvPr id="119" name="Shape 119"/>
          <p:cNvGraphicFramePr/>
          <p:nvPr/>
        </p:nvGraphicFramePr>
        <p:xfrm>
          <a:off x="25841325" y="7089775"/>
          <a:ext cx="6696075" cy="8197775"/>
        </p:xfrm>
        <a:graphic>
          <a:graphicData uri="http://schemas.openxmlformats.org/drawingml/2006/table">
            <a:tbl>
              <a:tblPr>
                <a:noFill/>
                <a:tableStyleId>{94A2BE8C-CC8F-4830-86D5-7A7342802579}</a:tableStyleId>
              </a:tblPr>
              <a:tblGrid>
                <a:gridCol w="1787525"/>
                <a:gridCol w="2647950"/>
                <a:gridCol w="2260600"/>
              </a:tblGrid>
              <a:tr h="1920875">
                <a:tc>
                  <a:txBody>
                    <a:bodyPr/>
                    <a:lstStyle/>
                    <a:p>
                      <a:pPr marL="0" marR="0" lvl="0" indent="0" algn="ctr" rtl="0">
                        <a:lnSpc>
                          <a:spcPct val="100000"/>
                        </a:lnSpc>
                        <a:spcBef>
                          <a:spcPts val="0"/>
                        </a:spcBef>
                        <a:spcAft>
                          <a:spcPts val="0"/>
                        </a:spcAft>
                        <a:buClr>
                          <a:srgbClr val="FFFFFF"/>
                        </a:buClr>
                        <a:buSzPct val="25000"/>
                        <a:buFont typeface="Calibri"/>
                        <a:buNone/>
                      </a:pPr>
                      <a:r>
                        <a:rPr lang="en-US" sz="4000" b="1" i="0" u="none" strike="noStrike" cap="none">
                          <a:solidFill>
                            <a:srgbClr val="FFFFFF"/>
                          </a:solidFill>
                          <a:latin typeface="Calibri"/>
                          <a:ea typeface="Calibri"/>
                          <a:cs typeface="Calibri"/>
                          <a:sym typeface="Calibri"/>
                        </a:rPr>
                        <a:t>Section</a:t>
                      </a: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558ED5"/>
                    </a:solidFill>
                  </a:tcPr>
                </a:tc>
                <a:tc>
                  <a:txBody>
                    <a:bodyPr/>
                    <a:lstStyle/>
                    <a:p>
                      <a:pPr marL="0" marR="0" lvl="0" indent="0" algn="ctr" rtl="0">
                        <a:lnSpc>
                          <a:spcPct val="100000"/>
                        </a:lnSpc>
                        <a:spcBef>
                          <a:spcPts val="0"/>
                        </a:spcBef>
                        <a:spcAft>
                          <a:spcPts val="0"/>
                        </a:spcAft>
                        <a:buClr>
                          <a:srgbClr val="FFFFFF"/>
                        </a:buClr>
                        <a:buSzPct val="25000"/>
                        <a:buFont typeface="Calibri"/>
                        <a:buNone/>
                      </a:pPr>
                      <a:r>
                        <a:rPr lang="en-US" sz="4000" b="1" i="1" u="none" strike="noStrike" cap="none">
                          <a:solidFill>
                            <a:srgbClr val="FFFFFF"/>
                          </a:solidFill>
                          <a:latin typeface="Calibri"/>
                          <a:ea typeface="Calibri"/>
                          <a:cs typeface="Calibri"/>
                          <a:sym typeface="Calibri"/>
                        </a:rPr>
                        <a:t>Trans-</a:t>
                      </a:r>
                    </a:p>
                    <a:p>
                      <a:pPr marL="0" marR="0" lvl="0" indent="0" algn="ctr" rtl="0">
                        <a:lnSpc>
                          <a:spcPct val="100000"/>
                        </a:lnSpc>
                        <a:spcBef>
                          <a:spcPts val="0"/>
                        </a:spcBef>
                        <a:spcAft>
                          <a:spcPts val="0"/>
                        </a:spcAft>
                        <a:buClr>
                          <a:srgbClr val="FFFFFF"/>
                        </a:buClr>
                        <a:buSzPct val="25000"/>
                        <a:buFont typeface="Calibri"/>
                        <a:buNone/>
                      </a:pPr>
                      <a:r>
                        <a:rPr lang="en-US" sz="4000" b="1" i="0" u="none" strike="noStrike" cap="none">
                          <a:solidFill>
                            <a:srgbClr val="FFFFFF"/>
                          </a:solidFill>
                          <a:latin typeface="Calibri"/>
                          <a:ea typeface="Calibri"/>
                          <a:cs typeface="Calibri"/>
                          <a:sym typeface="Calibri"/>
                        </a:rPr>
                        <a:t>Resveratrol</a:t>
                      </a:r>
                    </a:p>
                    <a:p>
                      <a:pPr marL="0" marR="0" lvl="0" indent="0" algn="ctr" rtl="0">
                        <a:lnSpc>
                          <a:spcPct val="100000"/>
                        </a:lnSpc>
                        <a:spcBef>
                          <a:spcPts val="0"/>
                        </a:spcBef>
                        <a:spcAft>
                          <a:spcPts val="0"/>
                        </a:spcAft>
                        <a:buClr>
                          <a:srgbClr val="FFFFFF"/>
                        </a:buClr>
                        <a:buSzPct val="25000"/>
                        <a:buFont typeface="Calibri"/>
                        <a:buNone/>
                      </a:pPr>
                      <a:r>
                        <a:rPr lang="en-US" sz="4000" b="1" i="0" u="none" strike="noStrike" cap="none">
                          <a:solidFill>
                            <a:srgbClr val="FFFFFF"/>
                          </a:solidFill>
                          <a:latin typeface="Calibri"/>
                          <a:ea typeface="Calibri"/>
                          <a:cs typeface="Calibri"/>
                          <a:sym typeface="Calibri"/>
                        </a:rPr>
                        <a:t>(mg/g)</a:t>
                      </a: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558ED5"/>
                    </a:solidFill>
                  </a:tcPr>
                </a:tc>
                <a:tc>
                  <a:txBody>
                    <a:bodyPr/>
                    <a:lstStyle/>
                    <a:p>
                      <a:pPr marL="0" marR="0" lvl="0" indent="0" algn="ctr" rtl="0">
                        <a:lnSpc>
                          <a:spcPct val="100000"/>
                        </a:lnSpc>
                        <a:spcBef>
                          <a:spcPts val="0"/>
                        </a:spcBef>
                        <a:spcAft>
                          <a:spcPts val="0"/>
                        </a:spcAft>
                        <a:buClr>
                          <a:schemeClr val="lt1"/>
                        </a:buClr>
                        <a:buSzPct val="25000"/>
                        <a:buFont typeface="Calibri"/>
                        <a:buNone/>
                      </a:pPr>
                      <a:r>
                        <a:rPr lang="en-US" sz="4000" b="1" i="1" u="none" strike="noStrike" cap="none">
                          <a:solidFill>
                            <a:schemeClr val="lt1"/>
                          </a:solidFill>
                          <a:latin typeface="Calibri"/>
                          <a:ea typeface="Calibri"/>
                          <a:cs typeface="Calibri"/>
                          <a:sym typeface="Calibri"/>
                        </a:rPr>
                        <a:t>Trans-</a:t>
                      </a:r>
                    </a:p>
                    <a:p>
                      <a:pPr marL="0" marR="0" lvl="0" indent="0" algn="ctr" rtl="0">
                        <a:lnSpc>
                          <a:spcPct val="100000"/>
                        </a:lnSpc>
                        <a:spcBef>
                          <a:spcPts val="0"/>
                        </a:spcBef>
                        <a:spcAft>
                          <a:spcPts val="0"/>
                        </a:spcAft>
                        <a:buClr>
                          <a:schemeClr val="lt1"/>
                        </a:buClr>
                        <a:buSzPct val="25000"/>
                        <a:buFont typeface="Calibri"/>
                        <a:buNone/>
                      </a:pPr>
                      <a:r>
                        <a:rPr lang="en-US" sz="4000" b="1" i="0" u="none" strike="noStrike" cap="none">
                          <a:solidFill>
                            <a:schemeClr val="lt1"/>
                          </a:solidFill>
                          <a:latin typeface="Calibri"/>
                          <a:ea typeface="Calibri"/>
                          <a:cs typeface="Calibri"/>
                          <a:sym typeface="Calibri"/>
                        </a:rPr>
                        <a:t>Piceid</a:t>
                      </a:r>
                    </a:p>
                    <a:p>
                      <a:pPr marL="0" marR="0" lvl="0" indent="0" algn="ctr" rtl="0">
                        <a:lnSpc>
                          <a:spcPct val="100000"/>
                        </a:lnSpc>
                        <a:spcBef>
                          <a:spcPts val="0"/>
                        </a:spcBef>
                        <a:spcAft>
                          <a:spcPts val="0"/>
                        </a:spcAft>
                        <a:buClr>
                          <a:schemeClr val="lt1"/>
                        </a:buClr>
                        <a:buSzPct val="25000"/>
                        <a:buFont typeface="Calibri"/>
                        <a:buNone/>
                      </a:pPr>
                      <a:r>
                        <a:rPr lang="en-US" sz="4000" b="1" i="0" u="none" strike="noStrike" cap="none">
                          <a:solidFill>
                            <a:schemeClr val="lt1"/>
                          </a:solidFill>
                          <a:latin typeface="Calibri"/>
                          <a:ea typeface="Calibri"/>
                          <a:cs typeface="Calibri"/>
                          <a:sym typeface="Calibri"/>
                        </a:rPr>
                        <a:t>(mg/g)</a:t>
                      </a: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558ED5"/>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Leaf</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0.1717</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0.2250</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Stem</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Shoot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0.0032</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Pith</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0.8579</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Cortex</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0.1603</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1.6439</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D0D8E8"/>
                    </a:solidFill>
                  </a:tcPr>
                </a:tc>
              </a:tr>
              <a:tr h="1046150">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Dermis</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0.7038</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c>
                  <a:txBody>
                    <a:bodyPr/>
                    <a:lstStyle/>
                    <a:p>
                      <a:pPr marL="0" marR="0" lvl="0" indent="0" algn="ctr" rtl="0">
                        <a:lnSpc>
                          <a:spcPct val="100000"/>
                        </a:lnSpc>
                        <a:spcBef>
                          <a:spcPts val="0"/>
                        </a:spcBef>
                        <a:spcAft>
                          <a:spcPts val="0"/>
                        </a:spcAft>
                        <a:buClr>
                          <a:srgbClr val="000000"/>
                        </a:buClr>
                        <a:buSzPct val="25000"/>
                        <a:buFont typeface="Calibri"/>
                        <a:buNone/>
                      </a:pPr>
                      <a:r>
                        <a:rPr lang="en-US" sz="4000" b="0" i="0" u="none" strike="noStrike" cap="none">
                          <a:solidFill>
                            <a:srgbClr val="000000"/>
                          </a:solidFill>
                          <a:latin typeface="Calibri"/>
                          <a:ea typeface="Calibri"/>
                          <a:cs typeface="Calibri"/>
                          <a:sym typeface="Calibri"/>
                        </a:rPr>
                        <a:t>1.1823</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9EDF4"/>
                    </a:solidFill>
                  </a:tcPr>
                </a:tc>
              </a:tr>
            </a:tbl>
          </a:graphicData>
        </a:graphic>
      </p:graphicFrame>
      <p:sp>
        <p:nvSpPr>
          <p:cNvPr id="120" name="Shape 120"/>
          <p:cNvSpPr txBox="1"/>
          <p:nvPr/>
        </p:nvSpPr>
        <p:spPr>
          <a:xfrm>
            <a:off x="9863136" y="15527337"/>
            <a:ext cx="6081712" cy="44005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2800" b="1" i="0" u="sng">
                <a:solidFill>
                  <a:srgbClr val="000000"/>
                </a:solidFill>
                <a:latin typeface="Times New Roman"/>
                <a:ea typeface="Times New Roman"/>
                <a:cs typeface="Times New Roman"/>
                <a:sym typeface="Times New Roman"/>
              </a:rPr>
              <a:t>Table 1: </a:t>
            </a:r>
            <a:r>
              <a:rPr lang="en-US" sz="2800" b="1" i="1" u="sng">
                <a:solidFill>
                  <a:srgbClr val="000000"/>
                </a:solidFill>
                <a:latin typeface="Times New Roman"/>
                <a:ea typeface="Times New Roman"/>
                <a:cs typeface="Times New Roman"/>
                <a:sym typeface="Times New Roman"/>
              </a:rPr>
              <a:t>Trans</a:t>
            </a:r>
            <a:r>
              <a:rPr lang="en-US" sz="2800" b="1" i="0" u="sng">
                <a:solidFill>
                  <a:srgbClr val="000000"/>
                </a:solidFill>
                <a:latin typeface="Times New Roman"/>
                <a:ea typeface="Times New Roman"/>
                <a:cs typeface="Times New Roman"/>
                <a:sym typeface="Times New Roman"/>
              </a:rPr>
              <a:t>-piceid and </a:t>
            </a:r>
            <a:r>
              <a:rPr lang="en-US" sz="2800" b="1" i="1" u="sng">
                <a:solidFill>
                  <a:srgbClr val="000000"/>
                </a:solidFill>
                <a:latin typeface="Times New Roman"/>
                <a:ea typeface="Times New Roman"/>
                <a:cs typeface="Times New Roman"/>
                <a:sym typeface="Times New Roman"/>
              </a:rPr>
              <a:t>trans</a:t>
            </a:r>
            <a:r>
              <a:rPr lang="en-US" sz="2800" b="1" i="0" u="sng">
                <a:solidFill>
                  <a:srgbClr val="000000"/>
                </a:solidFill>
                <a:latin typeface="Times New Roman"/>
                <a:ea typeface="Times New Roman"/>
                <a:cs typeface="Times New Roman"/>
                <a:sym typeface="Times New Roman"/>
              </a:rPr>
              <a:t>-resveratrol contents in the tissues of male knotweed</a:t>
            </a:r>
            <a:r>
              <a:rPr lang="en-US" sz="2800" b="0" i="0" u="none">
                <a:solidFill>
                  <a:srgbClr val="000000"/>
                </a:solidFill>
                <a:latin typeface="Times New Roman"/>
                <a:ea typeface="Times New Roman"/>
                <a:cs typeface="Times New Roman"/>
                <a:sym typeface="Times New Roman"/>
              </a:rPr>
              <a:t>:  Data was acquired using HPLC-MS.  The units are in milligrams of resveratrol or piceid per gram of plant tissue. Male plants had the highest concentration of resveratrol in the dermis of the rhizomes and the highest concentration of piceid in the cortex.</a:t>
            </a:r>
          </a:p>
        </p:txBody>
      </p:sp>
      <p:sp>
        <p:nvSpPr>
          <p:cNvPr id="121" name="Shape 121"/>
          <p:cNvSpPr txBox="1"/>
          <p:nvPr/>
        </p:nvSpPr>
        <p:spPr>
          <a:xfrm>
            <a:off x="25781000" y="15527337"/>
            <a:ext cx="6080125" cy="44005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2800" b="1" i="0" u="sng">
                <a:solidFill>
                  <a:srgbClr val="000000"/>
                </a:solidFill>
                <a:latin typeface="Times New Roman"/>
                <a:ea typeface="Times New Roman"/>
                <a:cs typeface="Times New Roman"/>
                <a:sym typeface="Times New Roman"/>
              </a:rPr>
              <a:t>Table 2: </a:t>
            </a:r>
            <a:r>
              <a:rPr lang="en-US" sz="2800" b="1" i="1" u="sng">
                <a:solidFill>
                  <a:srgbClr val="000000"/>
                </a:solidFill>
                <a:latin typeface="Times New Roman"/>
                <a:ea typeface="Times New Roman"/>
                <a:cs typeface="Times New Roman"/>
                <a:sym typeface="Times New Roman"/>
              </a:rPr>
              <a:t>Trans</a:t>
            </a:r>
            <a:r>
              <a:rPr lang="en-US" sz="2800" b="1" i="0" u="sng">
                <a:solidFill>
                  <a:srgbClr val="000000"/>
                </a:solidFill>
                <a:latin typeface="Times New Roman"/>
                <a:ea typeface="Times New Roman"/>
                <a:cs typeface="Times New Roman"/>
                <a:sym typeface="Times New Roman"/>
              </a:rPr>
              <a:t>-piceid and </a:t>
            </a:r>
            <a:r>
              <a:rPr lang="en-US" sz="2800" b="1" i="1" u="sng">
                <a:solidFill>
                  <a:srgbClr val="000000"/>
                </a:solidFill>
                <a:latin typeface="Times New Roman"/>
                <a:ea typeface="Times New Roman"/>
                <a:cs typeface="Times New Roman"/>
                <a:sym typeface="Times New Roman"/>
              </a:rPr>
              <a:t>trans</a:t>
            </a:r>
            <a:r>
              <a:rPr lang="en-US" sz="2800" b="1" i="0" u="sng">
                <a:solidFill>
                  <a:srgbClr val="000000"/>
                </a:solidFill>
                <a:latin typeface="Times New Roman"/>
                <a:ea typeface="Times New Roman"/>
                <a:cs typeface="Times New Roman"/>
                <a:sym typeface="Times New Roman"/>
              </a:rPr>
              <a:t>-resveratrol contents in the tissues of female knotweed</a:t>
            </a:r>
            <a:r>
              <a:rPr lang="en-US" sz="2800" b="0" i="0" u="none">
                <a:solidFill>
                  <a:srgbClr val="000000"/>
                </a:solidFill>
                <a:latin typeface="Times New Roman"/>
                <a:ea typeface="Times New Roman"/>
                <a:cs typeface="Times New Roman"/>
                <a:sym typeface="Times New Roman"/>
              </a:rPr>
              <a:t>: The data for the female plant tissues was obtained via HPLC-MS. The units are in milligrams of resveratrol or piceid per gram of plant tissue. Females had the highest concentrations  of resveratrol in the dermis of the rhizomes and the highest concentration of piceid in the cortex</a:t>
            </a:r>
          </a:p>
        </p:txBody>
      </p:sp>
      <p:sp>
        <p:nvSpPr>
          <p:cNvPr id="122" name="Shape 122"/>
          <p:cNvSpPr txBox="1"/>
          <p:nvPr/>
        </p:nvSpPr>
        <p:spPr>
          <a:xfrm>
            <a:off x="16462375" y="19538950"/>
            <a:ext cx="8905875" cy="267811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2800" b="1" i="0" u="sng">
                <a:solidFill>
                  <a:srgbClr val="000000"/>
                </a:solidFill>
                <a:latin typeface="Times New Roman"/>
                <a:ea typeface="Times New Roman"/>
                <a:cs typeface="Times New Roman"/>
                <a:sym typeface="Times New Roman"/>
              </a:rPr>
              <a:t>Figure 1: Sample of Japanese knotweed</a:t>
            </a:r>
            <a:r>
              <a:rPr lang="en-US" sz="2800" b="0" i="0" u="none">
                <a:solidFill>
                  <a:srgbClr val="000000"/>
                </a:solidFill>
                <a:latin typeface="Times New Roman"/>
                <a:ea typeface="Times New Roman"/>
                <a:cs typeface="Times New Roman"/>
                <a:sym typeface="Times New Roman"/>
              </a:rPr>
              <a:t>: This sample of Japanese knotweed is a female collected from Nuangola, PA. The corresponding tissues are as follows: A = leaf,        </a:t>
            </a:r>
          </a:p>
          <a:p>
            <a:pPr marL="0" marR="0" lvl="0" indent="0" algn="l" rtl="0">
              <a:lnSpc>
                <a:spcPct val="100000"/>
              </a:lnSpc>
              <a:spcBef>
                <a:spcPts val="0"/>
              </a:spcBef>
              <a:spcAft>
                <a:spcPts val="0"/>
              </a:spcAft>
              <a:buClr>
                <a:srgbClr val="000000"/>
              </a:buClr>
              <a:buSzPct val="25000"/>
              <a:buFont typeface="Times New Roman"/>
              <a:buNone/>
            </a:pPr>
            <a:r>
              <a:rPr lang="en-US" sz="2800" b="0" i="0" u="none">
                <a:solidFill>
                  <a:srgbClr val="000000"/>
                </a:solidFill>
                <a:latin typeface="Times New Roman"/>
                <a:ea typeface="Times New Roman"/>
                <a:cs typeface="Times New Roman"/>
                <a:sym typeface="Times New Roman"/>
              </a:rPr>
              <a:t>B = stem, C = shoot, D = cortex, E = pith, F = dermis. </a:t>
            </a:r>
            <a:r>
              <a:rPr lang="en-US" sz="2800" b="0" i="1" u="none">
                <a:solidFill>
                  <a:srgbClr val="000000"/>
                </a:solidFill>
                <a:latin typeface="Times New Roman"/>
                <a:ea typeface="Times New Roman"/>
                <a:cs typeface="Times New Roman"/>
                <a:sym typeface="Times New Roman"/>
              </a:rPr>
              <a:t>Trans</a:t>
            </a:r>
            <a:r>
              <a:rPr lang="en-US" sz="2800" b="0" i="0" u="none">
                <a:solidFill>
                  <a:srgbClr val="000000"/>
                </a:solidFill>
                <a:latin typeface="Times New Roman"/>
                <a:ea typeface="Times New Roman"/>
                <a:cs typeface="Times New Roman"/>
                <a:sym typeface="Times New Roman"/>
              </a:rPr>
              <a:t>-resveratrol and </a:t>
            </a:r>
            <a:r>
              <a:rPr lang="en-US" sz="2800" b="0" i="1" u="none">
                <a:solidFill>
                  <a:srgbClr val="000000"/>
                </a:solidFill>
                <a:latin typeface="Times New Roman"/>
                <a:ea typeface="Times New Roman"/>
                <a:cs typeface="Times New Roman"/>
                <a:sym typeface="Times New Roman"/>
              </a:rPr>
              <a:t>trans-</a:t>
            </a:r>
            <a:r>
              <a:rPr lang="en-US" sz="2800" b="0" i="0" u="none">
                <a:solidFill>
                  <a:srgbClr val="000000"/>
                </a:solidFill>
                <a:latin typeface="Times New Roman"/>
                <a:ea typeface="Times New Roman"/>
                <a:cs typeface="Times New Roman"/>
                <a:sym typeface="Times New Roman"/>
              </a:rPr>
              <a:t>piceid were extracted from the corresponding tissues of male and female individuals.</a:t>
            </a:r>
          </a:p>
        </p:txBody>
      </p:sp>
      <p:sp>
        <p:nvSpPr>
          <p:cNvPr id="123" name="Shape 123"/>
          <p:cNvSpPr/>
          <p:nvPr/>
        </p:nvSpPr>
        <p:spPr>
          <a:xfrm>
            <a:off x="12274550" y="4071937"/>
            <a:ext cx="1828800" cy="1985961"/>
          </a:xfrm>
          <a:prstGeom prst="ellipse">
            <a:avLst/>
          </a:prstGeom>
          <a:noFill/>
          <a:ln w="254000" cap="flat" cmpd="sng">
            <a:solidFill>
              <a:srgbClr val="558ED5"/>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0300" b="0" i="0" u="none">
              <a:solidFill>
                <a:srgbClr val="000000"/>
              </a:solidFill>
              <a:latin typeface="Arial"/>
              <a:ea typeface="Arial"/>
              <a:cs typeface="Arial"/>
              <a:sym typeface="Arial"/>
            </a:endParaRPr>
          </a:p>
        </p:txBody>
      </p:sp>
      <p:cxnSp>
        <p:nvCxnSpPr>
          <p:cNvPr id="124" name="Shape 124"/>
          <p:cNvCxnSpPr/>
          <p:nvPr/>
        </p:nvCxnSpPr>
        <p:spPr>
          <a:xfrm rot="10800000" flipH="1">
            <a:off x="13596937" y="2665412"/>
            <a:ext cx="835025" cy="1406525"/>
          </a:xfrm>
          <a:prstGeom prst="straightConnector1">
            <a:avLst/>
          </a:prstGeom>
          <a:noFill/>
          <a:ln w="254000" cap="flat" cmpd="sng">
            <a:solidFill>
              <a:srgbClr val="4A7EBB"/>
            </a:solidFill>
            <a:prstDash val="solid"/>
            <a:miter/>
            <a:headEnd type="none" w="med" len="med"/>
            <a:tailEnd type="triangle" w="lg" len="lg"/>
          </a:ln>
        </p:spPr>
      </p:cxnSp>
      <p:sp>
        <p:nvSpPr>
          <p:cNvPr id="125" name="Shape 125"/>
          <p:cNvSpPr/>
          <p:nvPr/>
        </p:nvSpPr>
        <p:spPr>
          <a:xfrm>
            <a:off x="28335287" y="2665411"/>
            <a:ext cx="1828800" cy="1917700"/>
          </a:xfrm>
          <a:prstGeom prst="ellipse">
            <a:avLst/>
          </a:prstGeom>
          <a:noFill/>
          <a:ln w="254000" cap="flat" cmpd="sng">
            <a:solidFill>
              <a:srgbClr val="C002A5"/>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0300" b="0" i="0" u="none">
              <a:solidFill>
                <a:srgbClr val="000000"/>
              </a:solidFill>
              <a:latin typeface="Arial"/>
              <a:ea typeface="Arial"/>
              <a:cs typeface="Arial"/>
              <a:sym typeface="Arial"/>
            </a:endParaRPr>
          </a:p>
        </p:txBody>
      </p:sp>
      <p:cxnSp>
        <p:nvCxnSpPr>
          <p:cNvPr id="126" name="Shape 126"/>
          <p:cNvCxnSpPr/>
          <p:nvPr/>
        </p:nvCxnSpPr>
        <p:spPr>
          <a:xfrm>
            <a:off x="29249687" y="4583112"/>
            <a:ext cx="0" cy="1419225"/>
          </a:xfrm>
          <a:prstGeom prst="straightConnector1">
            <a:avLst/>
          </a:prstGeom>
          <a:noFill/>
          <a:ln w="190500" cap="flat" cmpd="sng">
            <a:solidFill>
              <a:srgbClr val="C002A5"/>
            </a:solidFill>
            <a:prstDash val="solid"/>
            <a:miter/>
            <a:headEnd type="none" w="med" len="med"/>
            <a:tailEnd type="none" w="med" len="med"/>
          </a:ln>
        </p:spPr>
      </p:cxnSp>
      <p:cxnSp>
        <p:nvCxnSpPr>
          <p:cNvPr id="127" name="Shape 127"/>
          <p:cNvCxnSpPr/>
          <p:nvPr/>
        </p:nvCxnSpPr>
        <p:spPr>
          <a:xfrm flipH="1">
            <a:off x="28692475" y="5146675"/>
            <a:ext cx="1166811" cy="71436"/>
          </a:xfrm>
          <a:prstGeom prst="straightConnector1">
            <a:avLst/>
          </a:prstGeom>
          <a:noFill/>
          <a:ln w="190500" cap="flat" cmpd="sng">
            <a:solidFill>
              <a:srgbClr val="C002A5"/>
            </a:solidFill>
            <a:prstDash val="solid"/>
            <a:miter/>
            <a:headEnd type="none" w="med" len="med"/>
            <a:tailEnd type="none" w="med" len="med"/>
          </a:ln>
        </p:spPr>
      </p:cxnSp>
      <p:cxnSp>
        <p:nvCxnSpPr>
          <p:cNvPr id="128" name="Shape 128"/>
          <p:cNvCxnSpPr/>
          <p:nvPr/>
        </p:nvCxnSpPr>
        <p:spPr>
          <a:xfrm rot="10800000">
            <a:off x="19835811" y="17660937"/>
            <a:ext cx="915986" cy="704850"/>
          </a:xfrm>
          <a:prstGeom prst="straightConnector1">
            <a:avLst/>
          </a:prstGeom>
          <a:noFill/>
          <a:ln w="9525" cap="flat" cmpd="sng">
            <a:solidFill>
              <a:srgbClr val="000000"/>
            </a:solidFill>
            <a:prstDash val="solid"/>
            <a:miter/>
            <a:headEnd type="none" w="med" len="med"/>
            <a:tailEnd type="triangle" w="lg" len="lg"/>
          </a:ln>
        </p:spPr>
      </p:cxnSp>
    </p:spTree>
  </p:cSld>
  <p:clrMapOvr>
    <a:masterClrMapping/>
  </p:clrMapOvr>
  <p:transition xmlns:p14="http://schemas.microsoft.com/office/powerpoint/2010/main" spd="med">
    <p:fade/>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1000</Words>
  <Application>Microsoft Macintosh PowerPoint</Application>
  <PresentationFormat>Custom</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Studying Resveratrol and Piceid Production by Japanese Knotweed M. Yatison1, J. Luchetta1, A. Mikolon1, D. Pupaza1, Y. Patel1, K. Klemow1, D. Mencer2, W. Terzaghi1  1Dept. of Biology, Wilkes University, Wilkes-Barre, PA 18766; 2Dept. of Chemistry, Wilkes University, Wilkes-Barre, PA 18766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Resveratrol and Piceid Production by Japanese Knotweed M. Yatison1, J. Luchetta1, A. Mikolon1, D. Pupaza1, Y. Patel1, K. Klemow1, D. Mencer2, W. Terzaghi1  1Dept. of Biology, Wilkes University, Wilkes-Barre, PA 18766; 2Dept. of Chemistry, Wilkes University, Wilkes-Barre, PA 18766 </dc:title>
  <cp:lastModifiedBy>generic</cp:lastModifiedBy>
  <cp:revision>1</cp:revision>
  <dcterms:modified xsi:type="dcterms:W3CDTF">2016-08-26T20:22:26Z</dcterms:modified>
</cp:coreProperties>
</file>