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 d="100"/>
          <a:sy n="15" d="100"/>
        </p:scale>
        <p:origin x="-440" y="-12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58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58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58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58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5800" b="0" i="0" u="none" strike="noStrike" cap="none">
                <a:solidFill>
                  <a:schemeClr val="dk1"/>
                </a:solidFill>
                <a:latin typeface="Calibri"/>
                <a:ea typeface="Calibri"/>
                <a:cs typeface="Calibri"/>
                <a:sym typeface="Calibri"/>
              </a:defRPr>
            </a:lvl5pPr>
            <a:lvl6pPr marL="10972800" marR="0" lvl="5" indent="0" algn="l" rtl="0">
              <a:spcBef>
                <a:spcPts val="0"/>
              </a:spcBef>
              <a:buNone/>
              <a:defRPr sz="58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58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58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86594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t>***Notes from DOC***</a:t>
            </a:r>
          </a:p>
          <a:p>
            <a:pPr marL="0" marR="0" lvl="0" indent="0" algn="l" rtl="0">
              <a:spcBef>
                <a:spcPts val="0"/>
              </a:spcBef>
              <a:buSzPct val="25000"/>
              <a:buNone/>
            </a:pPr>
            <a:r>
              <a:rPr lang="en-US" sz="1400"/>
              <a:t>Move conclusion to top right</a:t>
            </a:r>
          </a:p>
          <a:p>
            <a:pPr marL="0" marR="0" lvl="0" indent="0" algn="l" rtl="0">
              <a:spcBef>
                <a:spcPts val="0"/>
              </a:spcBef>
              <a:buSzPct val="25000"/>
              <a:buNone/>
            </a:pPr>
            <a:r>
              <a:rPr lang="en-US" sz="1400"/>
              <a:t>Shorten intro (bullets?) “BAM BAM BAM take home message!”</a:t>
            </a:r>
          </a:p>
          <a:p>
            <a:pPr marL="0" marR="0" lvl="0" indent="0" algn="l" rtl="0">
              <a:spcBef>
                <a:spcPts val="0"/>
              </a:spcBef>
              <a:buSzPct val="25000"/>
              <a:buNone/>
            </a:pPr>
            <a:r>
              <a:rPr lang="en-US" sz="1400"/>
              <a:t>Move green picture up higher (if we can)</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583679" y="18653759"/>
            <a:ext cx="30723838" cy="8412480"/>
          </a:xfrm>
          <a:prstGeom prst="rect">
            <a:avLst/>
          </a:prstGeom>
          <a:noFill/>
          <a:ln>
            <a:noFill/>
          </a:ln>
        </p:spPr>
        <p:txBody>
          <a:bodyPr lIns="91425" tIns="91425" rIns="91425" bIns="91425" anchor="t" anchorCtr="0"/>
          <a:lstStyle>
            <a:lvl1pPr marL="0" marR="0" lvl="0" indent="0" algn="ctr" rtl="0">
              <a:spcBef>
                <a:spcPts val="3080"/>
              </a:spcBef>
              <a:buClr>
                <a:srgbClr val="888888"/>
              </a:buClr>
              <a:buFont typeface="Arial"/>
              <a:buNone/>
              <a:defRPr sz="15400" b="0" i="0" u="none" strike="noStrike" cap="none">
                <a:solidFill>
                  <a:srgbClr val="888888"/>
                </a:solidFill>
                <a:latin typeface="Calibri"/>
                <a:ea typeface="Calibri"/>
                <a:cs typeface="Calibri"/>
                <a:sym typeface="Calibri"/>
              </a:defRPr>
            </a:lvl1pPr>
            <a:lvl2pPr marL="2194560" marR="0" lvl="1" indent="-10160" algn="ctr" rtl="0">
              <a:spcBef>
                <a:spcPts val="2680"/>
              </a:spcBef>
              <a:buClr>
                <a:srgbClr val="888888"/>
              </a:buClr>
              <a:buFont typeface="Arial"/>
              <a:buNone/>
              <a:defRPr sz="13400" b="0" i="0" u="none" strike="noStrike" cap="none">
                <a:solidFill>
                  <a:srgbClr val="888888"/>
                </a:solidFill>
                <a:latin typeface="Calibri"/>
                <a:ea typeface="Calibri"/>
                <a:cs typeface="Calibri"/>
                <a:sym typeface="Calibri"/>
              </a:defRPr>
            </a:lvl2pPr>
            <a:lvl3pPr marL="4389120" marR="0" lvl="2" indent="-7620" algn="ctr" rtl="0">
              <a:spcBef>
                <a:spcPts val="2300"/>
              </a:spcBef>
              <a:buClr>
                <a:srgbClr val="888888"/>
              </a:buClr>
              <a:buFont typeface="Arial"/>
              <a:buNone/>
              <a:defRPr sz="11500" b="0" i="0" u="none" strike="noStrike" cap="none">
                <a:solidFill>
                  <a:srgbClr val="888888"/>
                </a:solidFill>
                <a:latin typeface="Calibri"/>
                <a:ea typeface="Calibri"/>
                <a:cs typeface="Calibri"/>
                <a:sym typeface="Calibri"/>
              </a:defRPr>
            </a:lvl3pPr>
            <a:lvl4pPr marL="6583680" marR="0" lvl="3"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4pPr>
            <a:lvl5pPr marL="8778240" marR="0" lvl="4" indent="-254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5pPr>
            <a:lvl6pPr marL="10972800" marR="0" lvl="5" indent="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7361" marR="0" lvl="6" indent="-1016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61920" marR="0" lvl="7" indent="-7619"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6480" marR="0" lvl="8"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11083289" y="-1207766"/>
            <a:ext cx="21724621" cy="39502080"/>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09034586" y="50032921"/>
            <a:ext cx="134820659" cy="4740401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3860788" y="2994661"/>
            <a:ext cx="134820659" cy="141480537"/>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467101" y="21153121"/>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9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1pPr>
            <a:lvl2pPr marL="2194560" marR="0" lvl="1" indent="-10160" algn="l" rtl="0">
              <a:spcBef>
                <a:spcPts val="1720"/>
              </a:spcBef>
              <a:buClr>
                <a:srgbClr val="888888"/>
              </a:buClr>
              <a:buFont typeface="Arial"/>
              <a:buNone/>
              <a:defRPr sz="8600" b="0" i="0" u="none" strike="noStrike" cap="none">
                <a:solidFill>
                  <a:srgbClr val="888888"/>
                </a:solidFill>
                <a:latin typeface="Calibri"/>
                <a:ea typeface="Calibri"/>
                <a:cs typeface="Calibri"/>
                <a:sym typeface="Calibri"/>
              </a:defRPr>
            </a:lvl2pPr>
            <a:lvl3pPr marL="4389120" marR="0" lvl="2" indent="-7620" algn="l" rtl="0">
              <a:spcBef>
                <a:spcPts val="1540"/>
              </a:spcBef>
              <a:buClr>
                <a:srgbClr val="888888"/>
              </a:buClr>
              <a:buFont typeface="Arial"/>
              <a:buNone/>
              <a:defRPr sz="7700" b="0" i="0" u="none" strike="noStrike" cap="none">
                <a:solidFill>
                  <a:srgbClr val="888888"/>
                </a:solidFill>
                <a:latin typeface="Calibri"/>
                <a:ea typeface="Calibri"/>
                <a:cs typeface="Calibri"/>
                <a:sym typeface="Calibri"/>
              </a:defRPr>
            </a:lvl3pPr>
            <a:lvl4pPr marL="6583680" marR="0" lvl="3"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4pPr>
            <a:lvl5pPr marL="8778240" marR="0" lvl="4" indent="-254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5pPr>
            <a:lvl6pPr marL="10972800" marR="0" lvl="5" indent="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6pPr>
            <a:lvl7pPr marL="13167361" marR="0" lvl="6" indent="-1016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7pPr>
            <a:lvl8pPr marL="15361920" marR="0" lvl="7" indent="-7619"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8pPr>
            <a:lvl9pPr marL="17556480" marR="0" lvl="8"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10530842" y="36865559"/>
            <a:ext cx="94442281" cy="104279697"/>
          </a:xfrm>
          <a:prstGeom prst="rect">
            <a:avLst/>
          </a:prstGeom>
          <a:noFill/>
          <a:ln>
            <a:noFill/>
          </a:ln>
        </p:spPr>
        <p:txBody>
          <a:bodyPr lIns="91425" tIns="91425" rIns="91425" bIns="91425" anchor="t" anchorCtr="0"/>
          <a:lstStyle>
            <a:lvl1pPr marL="1645920" marR="0" lvl="0" indent="-795020"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6159" marR="0" lvl="1" indent="-65150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625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5520" marR="0" lvl="4" indent="-55371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105704637" y="36865559"/>
            <a:ext cx="94442281" cy="104279697"/>
          </a:xfrm>
          <a:prstGeom prst="rect">
            <a:avLst/>
          </a:prstGeom>
          <a:noFill/>
          <a:ln>
            <a:noFill/>
          </a:ln>
        </p:spPr>
        <p:txBody>
          <a:bodyPr lIns="91425" tIns="91425" rIns="91425" bIns="91425" anchor="t" anchorCtr="0"/>
          <a:lstStyle>
            <a:lvl1pPr marL="1645920" marR="0" lvl="0" indent="-795020"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6159" marR="0" lvl="1" indent="-65150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625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5520" marR="0" lvl="4" indent="-55371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2194559" y="7368542"/>
            <a:ext cx="19392901"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194559" y="10439400"/>
            <a:ext cx="19392901" cy="18966181"/>
          </a:xfrm>
          <a:prstGeom prst="rect">
            <a:avLst/>
          </a:prstGeom>
          <a:noFill/>
          <a:ln>
            <a:noFill/>
          </a:ln>
        </p:spPr>
        <p:txBody>
          <a:bodyPr lIns="91425" tIns="91425" rIns="91425" bIns="91425" anchor="t" anchorCtr="0"/>
          <a:lstStyle>
            <a:lvl1pPr marL="1645920" marR="0" lvl="0" indent="-91567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6159" marR="0" lvl="1" indent="-7721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960" marR="0" lvl="3" indent="-61340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5520" marR="0" lvl="4" indent="-61086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22296121" y="7368542"/>
            <a:ext cx="19400519"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22296121" y="10439400"/>
            <a:ext cx="19400519" cy="18966181"/>
          </a:xfrm>
          <a:prstGeom prst="rect">
            <a:avLst/>
          </a:prstGeom>
          <a:noFill/>
          <a:ln>
            <a:noFill/>
          </a:ln>
        </p:spPr>
        <p:txBody>
          <a:bodyPr lIns="91425" tIns="91425" rIns="91425" bIns="91425" anchor="t" anchorCtr="0"/>
          <a:lstStyle>
            <a:lvl1pPr marL="1645920" marR="0" lvl="0" indent="-91567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6159" marR="0" lvl="1" indent="-7721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960" marR="0" lvl="3" indent="-61340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5520" marR="0" lvl="4" indent="-61086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4563"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17160240" y="1310642"/>
            <a:ext cx="24536398" cy="28094942"/>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2194563" y="6888482"/>
            <a:ext cx="14439901" cy="22517101"/>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3080"/>
              </a:spcBef>
              <a:buClr>
                <a:schemeClr val="dk1"/>
              </a:buClr>
              <a:buFont typeface="Arial"/>
              <a:buNone/>
              <a:defRPr sz="15400" b="0" i="0" u="none" strike="noStrike" cap="none">
                <a:solidFill>
                  <a:schemeClr val="dk1"/>
                </a:solidFill>
                <a:latin typeface="Calibri"/>
                <a:ea typeface="Calibri"/>
                <a:cs typeface="Calibri"/>
                <a:sym typeface="Calibri"/>
              </a:defRPr>
            </a:lvl1pPr>
            <a:lvl2pPr marL="2194560" marR="0" lvl="1" indent="-10160" algn="l" rtl="0">
              <a:spcBef>
                <a:spcPts val="2680"/>
              </a:spcBef>
              <a:buClr>
                <a:schemeClr val="dk1"/>
              </a:buClr>
              <a:buFont typeface="Arial"/>
              <a:buNone/>
              <a:defRPr sz="13400" b="0" i="0" u="none" strike="noStrike" cap="none">
                <a:solidFill>
                  <a:schemeClr val="dk1"/>
                </a:solidFill>
                <a:latin typeface="Calibri"/>
                <a:ea typeface="Calibri"/>
                <a:cs typeface="Calibri"/>
                <a:sym typeface="Calibri"/>
              </a:defRPr>
            </a:lvl2pPr>
            <a:lvl3pPr marL="4389120" marR="0" lvl="2" indent="-7620"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3pPr>
            <a:lvl4pPr marL="6583680" marR="0" lvl="3"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4pPr>
            <a:lvl5pPr marL="8778240" marR="0" lvl="4" indent="-254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5pPr>
            <a:lvl6pPr marL="10972800" marR="0" lvl="5" indent="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7361" marR="0" lvl="6" indent="-1016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1920" marR="0" lvl="7" indent="-7619"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6480" marR="0" lvl="8"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602982" y="25763221"/>
            <a:ext cx="26334720" cy="3863337"/>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a:solidFill>
                  <a:srgbClr val="888888"/>
                </a:solidFill>
                <a:latin typeface="Calibri"/>
                <a:ea typeface="Calibri"/>
                <a:cs typeface="Calibri"/>
                <a:sym typeface="Calibri"/>
              </a:rPr>
              <a:t>‹#›</a:t>
            </a:fld>
            <a:endParaRPr lang="en-US" sz="58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DF7DC"/>
            </a:gs>
            <a:gs pos="100000">
              <a:srgbClr val="8C8A7E"/>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11514950" y="4477049"/>
            <a:ext cx="11907875" cy="7274599"/>
          </a:xfrm>
          <a:prstGeom prst="rect">
            <a:avLst/>
          </a:prstGeom>
          <a:noFill/>
          <a:ln>
            <a:noFill/>
          </a:ln>
        </p:spPr>
      </p:pic>
      <p:pic>
        <p:nvPicPr>
          <p:cNvPr id="90" name="Shape 90"/>
          <p:cNvPicPr preferRelativeResize="0"/>
          <p:nvPr/>
        </p:nvPicPr>
        <p:blipFill>
          <a:blip r:embed="rId4">
            <a:alphaModFix/>
          </a:blip>
          <a:stretch>
            <a:fillRect/>
          </a:stretch>
        </p:blipFill>
        <p:spPr>
          <a:xfrm>
            <a:off x="11759225" y="15673174"/>
            <a:ext cx="20428900" cy="6284400"/>
          </a:xfrm>
          <a:prstGeom prst="rect">
            <a:avLst/>
          </a:prstGeom>
          <a:noFill/>
          <a:ln>
            <a:noFill/>
          </a:ln>
        </p:spPr>
      </p:pic>
      <p:sp>
        <p:nvSpPr>
          <p:cNvPr id="91" name="Shape 91"/>
          <p:cNvSpPr txBox="1"/>
          <p:nvPr/>
        </p:nvSpPr>
        <p:spPr>
          <a:xfrm>
            <a:off x="0" y="8678"/>
            <a:ext cx="43891200" cy="26778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69850" algn="l" rtl="0">
              <a:spcBef>
                <a:spcPts val="0"/>
              </a:spcBef>
              <a:buSzPct val="25000"/>
              <a:buNone/>
            </a:pPr>
            <a:r>
              <a:rPr lang="en-US" sz="8000" b="1">
                <a:solidFill>
                  <a:schemeClr val="dk1"/>
                </a:solidFill>
                <a:latin typeface="Times New Roman"/>
                <a:ea typeface="Times New Roman"/>
                <a:cs typeface="Times New Roman"/>
                <a:sym typeface="Times New Roman"/>
              </a:rPr>
              <a:t>500-075-Z                        Creating atrazine-resistant </a:t>
            </a:r>
            <a:r>
              <a:rPr lang="en-US" sz="8000" b="1" i="1">
                <a:solidFill>
                  <a:schemeClr val="dk1"/>
                </a:solidFill>
                <a:latin typeface="Times New Roman"/>
                <a:ea typeface="Times New Roman"/>
                <a:cs typeface="Times New Roman"/>
                <a:sym typeface="Times New Roman"/>
              </a:rPr>
              <a:t>Synechococcus elongatus</a:t>
            </a:r>
          </a:p>
          <a:p>
            <a:pPr marL="0" marR="0" lvl="0" indent="-69850" algn="ctr" rtl="0">
              <a:spcBef>
                <a:spcPts val="0"/>
              </a:spcBef>
              <a:buSzPct val="25000"/>
              <a:buNone/>
            </a:pPr>
            <a:r>
              <a:rPr lang="en-US" sz="4400" b="1">
                <a:solidFill>
                  <a:srgbClr val="0000FF"/>
                </a:solidFill>
                <a:latin typeface="Times New Roman"/>
                <a:ea typeface="Times New Roman"/>
                <a:cs typeface="Times New Roman"/>
                <a:sym typeface="Times New Roman"/>
              </a:rPr>
              <a:t>K. McHale</a:t>
            </a:r>
            <a:r>
              <a:rPr lang="en-US" sz="4400" b="1" baseline="30000">
                <a:solidFill>
                  <a:srgbClr val="0000FF"/>
                </a:solidFill>
                <a:latin typeface="Times New Roman"/>
                <a:ea typeface="Times New Roman"/>
                <a:cs typeface="Times New Roman"/>
                <a:sym typeface="Times New Roman"/>
              </a:rPr>
              <a:t>1</a:t>
            </a:r>
            <a:r>
              <a:rPr lang="en-US" sz="4400" b="1">
                <a:solidFill>
                  <a:srgbClr val="0000FF"/>
                </a:solidFill>
                <a:latin typeface="Times New Roman"/>
                <a:ea typeface="Times New Roman"/>
                <a:cs typeface="Times New Roman"/>
                <a:sym typeface="Times New Roman"/>
              </a:rPr>
              <a:t>, T. Wasiluk</a:t>
            </a:r>
            <a:r>
              <a:rPr lang="en-US" sz="4400" b="1" baseline="30000">
                <a:solidFill>
                  <a:srgbClr val="0000FF"/>
                </a:solidFill>
                <a:latin typeface="Times New Roman"/>
                <a:ea typeface="Times New Roman"/>
                <a:cs typeface="Times New Roman"/>
                <a:sym typeface="Times New Roman"/>
              </a:rPr>
              <a:t>1</a:t>
            </a:r>
            <a:r>
              <a:rPr lang="en-US" sz="4400" b="1">
                <a:solidFill>
                  <a:srgbClr val="0000FF"/>
                </a:solidFill>
                <a:latin typeface="Times New Roman"/>
                <a:ea typeface="Times New Roman"/>
                <a:cs typeface="Times New Roman"/>
                <a:sym typeface="Times New Roman"/>
              </a:rPr>
              <a:t>, C. Morocho</a:t>
            </a:r>
            <a:r>
              <a:rPr lang="en-US" sz="4400" b="1" baseline="30000">
                <a:solidFill>
                  <a:srgbClr val="0000FF"/>
                </a:solidFill>
                <a:latin typeface="Times New Roman"/>
                <a:ea typeface="Times New Roman"/>
                <a:cs typeface="Times New Roman"/>
                <a:sym typeface="Times New Roman"/>
              </a:rPr>
              <a:t>2</a:t>
            </a:r>
            <a:r>
              <a:rPr lang="en-US" sz="4400" b="1">
                <a:solidFill>
                  <a:srgbClr val="0000FF"/>
                </a:solidFill>
                <a:latin typeface="Times New Roman"/>
                <a:ea typeface="Times New Roman"/>
                <a:cs typeface="Times New Roman"/>
                <a:sym typeface="Times New Roman"/>
              </a:rPr>
              <a:t>, M. Roueinfar</a:t>
            </a:r>
            <a:r>
              <a:rPr lang="en-US" sz="4400" b="1" baseline="30000">
                <a:solidFill>
                  <a:srgbClr val="0000FF"/>
                </a:solidFill>
                <a:latin typeface="Times New Roman"/>
                <a:ea typeface="Times New Roman"/>
                <a:cs typeface="Times New Roman"/>
                <a:sym typeface="Times New Roman"/>
              </a:rPr>
              <a:t>1</a:t>
            </a:r>
            <a:r>
              <a:rPr lang="en-US" sz="4400" b="1">
                <a:solidFill>
                  <a:srgbClr val="0000FF"/>
                </a:solidFill>
                <a:latin typeface="Times New Roman"/>
                <a:ea typeface="Times New Roman"/>
                <a:cs typeface="Times New Roman"/>
                <a:sym typeface="Times New Roman"/>
              </a:rPr>
              <a:t>, K. Abraham</a:t>
            </a:r>
            <a:r>
              <a:rPr lang="en-US" sz="4400" b="1" baseline="30000">
                <a:solidFill>
                  <a:srgbClr val="0000FF"/>
                </a:solidFill>
                <a:latin typeface="Times New Roman"/>
                <a:ea typeface="Times New Roman"/>
                <a:cs typeface="Times New Roman"/>
                <a:sym typeface="Times New Roman"/>
              </a:rPr>
              <a:t>1</a:t>
            </a:r>
            <a:r>
              <a:rPr lang="en-US" sz="4400" b="1">
                <a:solidFill>
                  <a:srgbClr val="0000FF"/>
                </a:solidFill>
                <a:latin typeface="Times New Roman"/>
                <a:ea typeface="Times New Roman"/>
                <a:cs typeface="Times New Roman"/>
                <a:sym typeface="Times New Roman"/>
              </a:rPr>
              <a:t>, L. Bauman</a:t>
            </a:r>
            <a:r>
              <a:rPr lang="en-US" sz="4400" b="1" baseline="30000">
                <a:solidFill>
                  <a:srgbClr val="0000FF"/>
                </a:solidFill>
                <a:latin typeface="Times New Roman"/>
                <a:ea typeface="Times New Roman"/>
                <a:cs typeface="Times New Roman"/>
                <a:sym typeface="Times New Roman"/>
              </a:rPr>
              <a:t>1</a:t>
            </a:r>
            <a:r>
              <a:rPr lang="en-US" sz="4400" b="1">
                <a:solidFill>
                  <a:srgbClr val="0000FF"/>
                </a:solidFill>
                <a:latin typeface="Times New Roman"/>
                <a:ea typeface="Times New Roman"/>
                <a:cs typeface="Times New Roman"/>
                <a:sym typeface="Times New Roman"/>
              </a:rPr>
              <a:t>, D. Lucent</a:t>
            </a:r>
            <a:r>
              <a:rPr lang="en-US" sz="4400" b="1" baseline="30000">
                <a:solidFill>
                  <a:srgbClr val="0000FF"/>
                </a:solidFill>
                <a:latin typeface="Times New Roman"/>
                <a:ea typeface="Times New Roman"/>
                <a:cs typeface="Times New Roman"/>
                <a:sym typeface="Times New Roman"/>
              </a:rPr>
              <a:t>1</a:t>
            </a:r>
            <a:r>
              <a:rPr lang="en-US" sz="4400" b="1">
                <a:solidFill>
                  <a:srgbClr val="0000FF"/>
                </a:solidFill>
                <a:latin typeface="Times New Roman"/>
                <a:ea typeface="Times New Roman"/>
                <a:cs typeface="Times New Roman"/>
                <a:sym typeface="Times New Roman"/>
              </a:rPr>
              <a:t>, W. Terzaghi</a:t>
            </a:r>
            <a:r>
              <a:rPr lang="en-US" sz="4400" b="1" baseline="30000">
                <a:solidFill>
                  <a:srgbClr val="0000FF"/>
                </a:solidFill>
                <a:latin typeface="Times New Roman"/>
                <a:ea typeface="Times New Roman"/>
                <a:cs typeface="Times New Roman"/>
                <a:sym typeface="Times New Roman"/>
              </a:rPr>
              <a:t>1,2</a:t>
            </a:r>
          </a:p>
          <a:p>
            <a:pPr marL="0" marR="0" lvl="0" indent="0" algn="ctr" rtl="0">
              <a:spcBef>
                <a:spcPts val="0"/>
              </a:spcBef>
              <a:buSzPct val="25000"/>
              <a:buNone/>
            </a:pPr>
            <a:r>
              <a:rPr lang="en-US" sz="4400" b="1" i="0" u="none" strike="noStrike" cap="none">
                <a:solidFill>
                  <a:srgbClr val="008000"/>
                </a:solidFill>
                <a:latin typeface="Times New Roman"/>
                <a:ea typeface="Times New Roman"/>
                <a:cs typeface="Times New Roman"/>
                <a:sym typeface="Times New Roman"/>
              </a:rPr>
              <a:t>Department of Bioengineering</a:t>
            </a:r>
            <a:r>
              <a:rPr lang="en-US" sz="4400" b="1" i="0" u="none" strike="noStrike" cap="none" baseline="30000">
                <a:solidFill>
                  <a:srgbClr val="008000"/>
                </a:solidFill>
                <a:latin typeface="Times New Roman"/>
                <a:ea typeface="Times New Roman"/>
                <a:cs typeface="Times New Roman"/>
                <a:sym typeface="Times New Roman"/>
              </a:rPr>
              <a:t>1</a:t>
            </a:r>
            <a:r>
              <a:rPr lang="en-US" sz="4400" b="1">
                <a:solidFill>
                  <a:srgbClr val="008000"/>
                </a:solidFill>
                <a:latin typeface="Times New Roman"/>
                <a:ea typeface="Times New Roman"/>
                <a:cs typeface="Times New Roman"/>
                <a:sym typeface="Times New Roman"/>
              </a:rPr>
              <a:t>, Department of </a:t>
            </a:r>
            <a:r>
              <a:rPr lang="en-US" sz="4400" b="1" i="0" u="none" strike="noStrike" cap="none">
                <a:solidFill>
                  <a:srgbClr val="008000"/>
                </a:solidFill>
                <a:latin typeface="Times New Roman"/>
                <a:ea typeface="Times New Roman"/>
                <a:cs typeface="Times New Roman"/>
                <a:sym typeface="Times New Roman"/>
              </a:rPr>
              <a:t>Biology</a:t>
            </a:r>
            <a:r>
              <a:rPr lang="en-US" sz="4400" b="1" i="0" u="none" strike="noStrike" cap="none" baseline="30000">
                <a:solidFill>
                  <a:srgbClr val="008000"/>
                </a:solidFill>
                <a:latin typeface="Times New Roman"/>
                <a:ea typeface="Times New Roman"/>
                <a:cs typeface="Times New Roman"/>
                <a:sym typeface="Times New Roman"/>
              </a:rPr>
              <a:t>2</a:t>
            </a:r>
            <a:r>
              <a:rPr lang="en-US" sz="4400" b="1" i="0" u="none" strike="noStrike" cap="none">
                <a:solidFill>
                  <a:srgbClr val="008000"/>
                </a:solidFill>
                <a:latin typeface="Times New Roman"/>
                <a:ea typeface="Times New Roman"/>
                <a:cs typeface="Times New Roman"/>
                <a:sym typeface="Times New Roman"/>
              </a:rPr>
              <a:t>, Wilkes University, Wilkes-Barre, PA</a:t>
            </a:r>
          </a:p>
        </p:txBody>
      </p:sp>
      <p:sp>
        <p:nvSpPr>
          <p:cNvPr id="92" name="Shape 92"/>
          <p:cNvSpPr/>
          <p:nvPr/>
        </p:nvSpPr>
        <p:spPr>
          <a:xfrm>
            <a:off x="818847" y="3505200"/>
            <a:ext cx="10624500" cy="28560300"/>
          </a:xfrm>
          <a:prstGeom prst="roundRect">
            <a:avLst>
              <a:gd name="adj" fmla="val 16667"/>
            </a:avLst>
          </a:prstGeom>
          <a:solidFill>
            <a:srgbClr val="A4C2F4"/>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dk1"/>
              </a:solidFill>
              <a:latin typeface="Calibri"/>
              <a:ea typeface="Calibri"/>
              <a:cs typeface="Calibri"/>
              <a:sym typeface="Calibri"/>
            </a:endParaRPr>
          </a:p>
        </p:txBody>
      </p:sp>
      <p:sp>
        <p:nvSpPr>
          <p:cNvPr id="93" name="Shape 93"/>
          <p:cNvSpPr/>
          <p:nvPr/>
        </p:nvSpPr>
        <p:spPr>
          <a:xfrm>
            <a:off x="32638950" y="3627775"/>
            <a:ext cx="10624500" cy="28616100"/>
          </a:xfrm>
          <a:prstGeom prst="roundRect">
            <a:avLst>
              <a:gd name="adj" fmla="val 16667"/>
            </a:avLst>
          </a:prstGeom>
          <a:solidFill>
            <a:srgbClr val="A4C2F4"/>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dk1"/>
              </a:solidFill>
              <a:latin typeface="Calibri"/>
              <a:ea typeface="Calibri"/>
              <a:cs typeface="Calibri"/>
              <a:sym typeface="Calibri"/>
            </a:endParaRPr>
          </a:p>
        </p:txBody>
      </p:sp>
      <p:sp>
        <p:nvSpPr>
          <p:cNvPr id="94" name="Shape 94"/>
          <p:cNvSpPr txBox="1"/>
          <p:nvPr/>
        </p:nvSpPr>
        <p:spPr>
          <a:xfrm>
            <a:off x="1943100" y="3764696"/>
            <a:ext cx="7924799" cy="646331"/>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a:solidFill>
                  <a:schemeClr val="dk1"/>
                </a:solidFill>
                <a:latin typeface="Times New Roman"/>
                <a:ea typeface="Times New Roman"/>
                <a:cs typeface="Times New Roman"/>
                <a:sym typeface="Times New Roman"/>
              </a:rPr>
              <a:t>Abstract</a:t>
            </a:r>
          </a:p>
        </p:txBody>
      </p:sp>
      <p:sp>
        <p:nvSpPr>
          <p:cNvPr id="95" name="Shape 95"/>
          <p:cNvSpPr txBox="1"/>
          <p:nvPr/>
        </p:nvSpPr>
        <p:spPr>
          <a:xfrm>
            <a:off x="2168700" y="12466075"/>
            <a:ext cx="7924800" cy="6462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a:solidFill>
                  <a:schemeClr val="dk1"/>
                </a:solidFill>
                <a:latin typeface="Times New Roman"/>
                <a:ea typeface="Times New Roman"/>
                <a:cs typeface="Times New Roman"/>
                <a:sym typeface="Times New Roman"/>
              </a:rPr>
              <a:t>Introduction</a:t>
            </a:r>
          </a:p>
        </p:txBody>
      </p:sp>
      <p:sp>
        <p:nvSpPr>
          <p:cNvPr id="96" name="Shape 96"/>
          <p:cNvSpPr txBox="1"/>
          <p:nvPr/>
        </p:nvSpPr>
        <p:spPr>
          <a:xfrm>
            <a:off x="34747200" y="7515279"/>
            <a:ext cx="6934200" cy="5847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a:solidFill>
                  <a:schemeClr val="dk1"/>
                </a:solidFill>
                <a:latin typeface="Times New Roman"/>
                <a:ea typeface="Times New Roman"/>
                <a:cs typeface="Times New Roman"/>
                <a:sym typeface="Times New Roman"/>
              </a:rPr>
              <a:t>Results</a:t>
            </a:r>
          </a:p>
        </p:txBody>
      </p:sp>
      <p:sp>
        <p:nvSpPr>
          <p:cNvPr id="97" name="Shape 97"/>
          <p:cNvSpPr txBox="1"/>
          <p:nvPr/>
        </p:nvSpPr>
        <p:spPr>
          <a:xfrm>
            <a:off x="34747200" y="20269200"/>
            <a:ext cx="6934200" cy="5847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a:solidFill>
                  <a:schemeClr val="dk1"/>
                </a:solidFill>
                <a:latin typeface="Times New Roman"/>
                <a:ea typeface="Times New Roman"/>
                <a:cs typeface="Times New Roman"/>
                <a:sym typeface="Times New Roman"/>
              </a:rPr>
              <a:t>Discussion</a:t>
            </a:r>
          </a:p>
        </p:txBody>
      </p:sp>
      <p:sp>
        <p:nvSpPr>
          <p:cNvPr id="98" name="Shape 98"/>
          <p:cNvSpPr txBox="1"/>
          <p:nvPr/>
        </p:nvSpPr>
        <p:spPr>
          <a:xfrm>
            <a:off x="35128203" y="30913215"/>
            <a:ext cx="6172200" cy="7080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Calibri"/>
                <a:ea typeface="Calibri"/>
                <a:cs typeface="Calibri"/>
                <a:sym typeface="Calibri"/>
              </a:rPr>
              <a:t>Acknowledgements</a:t>
            </a:r>
          </a:p>
        </p:txBody>
      </p:sp>
      <p:sp>
        <p:nvSpPr>
          <p:cNvPr id="99" name="Shape 99"/>
          <p:cNvSpPr txBox="1"/>
          <p:nvPr/>
        </p:nvSpPr>
        <p:spPr>
          <a:xfrm>
            <a:off x="1234325" y="13264675"/>
            <a:ext cx="9677400" cy="91668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457200" marR="0" lvl="0" indent="-381000" algn="l" rtl="0">
              <a:spcBef>
                <a:spcPts val="0"/>
              </a:spcBef>
              <a:buClr>
                <a:schemeClr val="dk1"/>
              </a:buClr>
              <a:buSzPct val="100000"/>
              <a:buChar char="●"/>
            </a:pPr>
            <a:r>
              <a:rPr lang="en-US" sz="2400">
                <a:solidFill>
                  <a:schemeClr val="dk1"/>
                </a:solidFill>
                <a:latin typeface="Times New Roman"/>
                <a:ea typeface="Times New Roman"/>
                <a:cs typeface="Times New Roman"/>
                <a:sym typeface="Times New Roman"/>
              </a:rPr>
              <a:t> </a:t>
            </a:r>
            <a:r>
              <a:rPr lang="en-US" sz="2400" b="1">
                <a:solidFill>
                  <a:schemeClr val="dk1"/>
                </a:solidFill>
                <a:latin typeface="Times New Roman"/>
                <a:ea typeface="Times New Roman"/>
                <a:cs typeface="Times New Roman"/>
                <a:sym typeface="Times New Roman"/>
              </a:rPr>
              <a:t>What is Atrazine?</a:t>
            </a:r>
          </a:p>
          <a:p>
            <a:pPr marL="914400" marR="0" lvl="1" indent="-381000" algn="l" rtl="0">
              <a:spcBef>
                <a:spcPts val="0"/>
              </a:spcBef>
              <a:buClr>
                <a:srgbClr val="0000FF"/>
              </a:buClr>
              <a:buSzPct val="100000"/>
              <a:buFont typeface="Times New Roman"/>
              <a:buChar char="○"/>
            </a:pPr>
            <a:r>
              <a:rPr lang="en-US" sz="2400">
                <a:solidFill>
                  <a:srgbClr val="0000FF"/>
                </a:solidFill>
                <a:latin typeface="Times New Roman"/>
                <a:ea typeface="Times New Roman"/>
                <a:cs typeface="Times New Roman"/>
                <a:sym typeface="Times New Roman"/>
              </a:rPr>
              <a:t>2</a:t>
            </a:r>
            <a:r>
              <a:rPr lang="en-US" sz="2400" baseline="30000">
                <a:solidFill>
                  <a:srgbClr val="0000FF"/>
                </a:solidFill>
                <a:latin typeface="Times New Roman"/>
                <a:ea typeface="Times New Roman"/>
                <a:cs typeface="Times New Roman"/>
                <a:sym typeface="Times New Roman"/>
              </a:rPr>
              <a:t>nd</a:t>
            </a:r>
            <a:r>
              <a:rPr lang="en-US" sz="2400">
                <a:solidFill>
                  <a:srgbClr val="0000FF"/>
                </a:solidFill>
                <a:latin typeface="Times New Roman"/>
                <a:ea typeface="Times New Roman"/>
                <a:cs typeface="Times New Roman"/>
                <a:sym typeface="Times New Roman"/>
              </a:rPr>
              <a:t> most widely used herbicide in US</a:t>
            </a:r>
          </a:p>
          <a:p>
            <a:pPr marL="914400" marR="0" lvl="1" indent="-381000" algn="l" rtl="0">
              <a:spcBef>
                <a:spcPts val="0"/>
              </a:spcBef>
              <a:buClr>
                <a:srgbClr val="1AA620"/>
              </a:buClr>
              <a:buSzPct val="100000"/>
              <a:buFont typeface="Times New Roman"/>
              <a:buChar char="○"/>
            </a:pPr>
            <a:r>
              <a:rPr lang="en-US" sz="2400">
                <a:solidFill>
                  <a:srgbClr val="1AA620"/>
                </a:solidFill>
                <a:latin typeface="Times New Roman"/>
                <a:ea typeface="Times New Roman"/>
                <a:cs typeface="Times New Roman"/>
                <a:sym typeface="Times New Roman"/>
              </a:rPr>
              <a:t>Disrupts photosynthesis by inhibiting Photosystem II</a:t>
            </a:r>
          </a:p>
          <a:p>
            <a:pPr marL="914400" marR="0" lvl="1" indent="-381000" algn="l" rtl="0">
              <a:spcBef>
                <a:spcPts val="0"/>
              </a:spcBef>
              <a:buClr>
                <a:srgbClr val="FF0000"/>
              </a:buClr>
              <a:buSzPct val="100000"/>
              <a:buFont typeface="Times New Roman"/>
              <a:buChar char="○"/>
            </a:pPr>
            <a:r>
              <a:rPr lang="en-US" sz="2400">
                <a:solidFill>
                  <a:srgbClr val="FF0000"/>
                </a:solidFill>
                <a:latin typeface="Times New Roman"/>
                <a:ea typeface="Times New Roman"/>
                <a:cs typeface="Times New Roman"/>
                <a:sym typeface="Times New Roman"/>
              </a:rPr>
              <a:t>Used on tolerant crops (corn, sorghum, sugarcane) to control weeds</a:t>
            </a:r>
          </a:p>
          <a:p>
            <a:pPr marL="0" marR="0" lvl="0" indent="-69850" algn="l" rtl="0">
              <a:spcBef>
                <a:spcPts val="0"/>
              </a:spcBef>
              <a:buNone/>
            </a:pPr>
            <a:endParaRPr sz="2400">
              <a:solidFill>
                <a:srgbClr val="1AA620"/>
              </a:solidFill>
              <a:latin typeface="Times New Roman"/>
              <a:ea typeface="Times New Roman"/>
              <a:cs typeface="Times New Roman"/>
              <a:sym typeface="Times New Roman"/>
            </a:endParaRPr>
          </a:p>
          <a:p>
            <a:pPr marL="457200" marR="0" lvl="0" indent="-381000" algn="l" rtl="0">
              <a:spcBef>
                <a:spcPts val="0"/>
              </a:spcBef>
              <a:buClr>
                <a:schemeClr val="dk1"/>
              </a:buClr>
              <a:buSzPct val="100000"/>
              <a:buChar char="●"/>
            </a:pPr>
            <a:r>
              <a:rPr lang="en-US" sz="2400" b="1">
                <a:solidFill>
                  <a:schemeClr val="dk1"/>
                </a:solidFill>
                <a:latin typeface="Times New Roman"/>
                <a:ea typeface="Times New Roman"/>
                <a:cs typeface="Times New Roman"/>
                <a:sym typeface="Times New Roman"/>
              </a:rPr>
              <a:t> Problems with Atrazine:</a:t>
            </a:r>
          </a:p>
          <a:p>
            <a:pPr marL="914400" marR="0" lvl="1" indent="-381000" algn="l" rtl="0">
              <a:spcBef>
                <a:spcPts val="0"/>
              </a:spcBef>
              <a:buClr>
                <a:srgbClr val="0000FF"/>
              </a:buClr>
              <a:buSzPct val="100000"/>
              <a:buFont typeface="Times New Roman"/>
              <a:buChar char="○"/>
            </a:pPr>
            <a:r>
              <a:rPr lang="en-US" sz="2400">
                <a:solidFill>
                  <a:srgbClr val="0000FF"/>
                </a:solidFill>
                <a:latin typeface="Times New Roman"/>
                <a:ea typeface="Times New Roman"/>
                <a:cs typeface="Times New Roman"/>
                <a:sym typeface="Times New Roman"/>
              </a:rPr>
              <a:t>Can persist in environment for up to 1 year</a:t>
            </a:r>
          </a:p>
          <a:p>
            <a:pPr marL="914400" lvl="1" indent="-381000" rtl="0">
              <a:spcBef>
                <a:spcPts val="0"/>
              </a:spcBef>
              <a:buClr>
                <a:srgbClr val="1AA620"/>
              </a:buClr>
              <a:buSzPct val="100000"/>
              <a:buFont typeface="Times New Roman"/>
              <a:buChar char="○"/>
            </a:pPr>
            <a:r>
              <a:rPr lang="en-US" sz="2400">
                <a:solidFill>
                  <a:srgbClr val="1AA620"/>
                </a:solidFill>
                <a:latin typeface="Times New Roman"/>
                <a:ea typeface="Times New Roman"/>
                <a:cs typeface="Times New Roman"/>
                <a:sym typeface="Times New Roman"/>
              </a:rPr>
              <a:t>Can contaminate aquatic ecosystems and drinking water</a:t>
            </a:r>
          </a:p>
          <a:p>
            <a:pPr marL="914400" marR="0" lvl="1" indent="-381000" algn="l" rtl="0">
              <a:spcBef>
                <a:spcPts val="0"/>
              </a:spcBef>
              <a:buClr>
                <a:srgbClr val="FF0000"/>
              </a:buClr>
              <a:buSzPct val="100000"/>
              <a:buFont typeface="Times New Roman"/>
              <a:buChar char="○"/>
            </a:pPr>
            <a:r>
              <a:rPr lang="en-US" sz="2400">
                <a:solidFill>
                  <a:srgbClr val="FF0000"/>
                </a:solidFill>
                <a:latin typeface="Times New Roman"/>
                <a:ea typeface="Times New Roman"/>
                <a:cs typeface="Times New Roman"/>
                <a:sym typeface="Times New Roman"/>
              </a:rPr>
              <a:t>Acts as an endocrine disruptor in amphibians and mammals</a:t>
            </a:r>
          </a:p>
          <a:p>
            <a:pPr marL="914400" marR="0" lvl="1" indent="-381000" algn="l" rtl="0">
              <a:spcBef>
                <a:spcPts val="0"/>
              </a:spcBef>
              <a:buClr>
                <a:srgbClr val="0000FF"/>
              </a:buClr>
              <a:buSzPct val="100000"/>
              <a:buChar char="○"/>
            </a:pPr>
            <a:r>
              <a:rPr lang="en-US" sz="2400">
                <a:solidFill>
                  <a:srgbClr val="0000FF"/>
                </a:solidFill>
                <a:latin typeface="Times New Roman"/>
                <a:ea typeface="Times New Roman"/>
                <a:cs typeface="Times New Roman"/>
                <a:sym typeface="Times New Roman"/>
              </a:rPr>
              <a:t>May harm non-target photosynthetic organisms</a:t>
            </a:r>
          </a:p>
          <a:p>
            <a:pPr marL="457200" marR="0" lvl="0" indent="0" algn="l" rtl="0">
              <a:spcBef>
                <a:spcPts val="0"/>
              </a:spcBef>
              <a:buNone/>
            </a:pPr>
            <a:endParaRPr sz="2400">
              <a:solidFill>
                <a:schemeClr val="dk1"/>
              </a:solidFill>
              <a:latin typeface="Times New Roman"/>
              <a:ea typeface="Times New Roman"/>
              <a:cs typeface="Times New Roman"/>
              <a:sym typeface="Times New Roman"/>
            </a:endParaRPr>
          </a:p>
          <a:p>
            <a:pPr marL="457200" marR="0" lvl="0" indent="-381000" algn="l" rtl="0">
              <a:spcBef>
                <a:spcPts val="0"/>
              </a:spcBef>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Atrazine-degrading enzyme pathways:</a:t>
            </a:r>
          </a:p>
          <a:p>
            <a:pPr marL="914400" marR="0" lvl="1" indent="-381000" algn="l" rtl="0">
              <a:spcBef>
                <a:spcPts val="0"/>
              </a:spcBef>
              <a:buClr>
                <a:srgbClr val="0000FF"/>
              </a:buClr>
              <a:buSzPct val="100000"/>
              <a:buFont typeface="Times New Roman"/>
              <a:buChar char="○"/>
            </a:pPr>
            <a:r>
              <a:rPr lang="en-US" sz="2400">
                <a:solidFill>
                  <a:srgbClr val="0000FF"/>
                </a:solidFill>
                <a:latin typeface="Times New Roman"/>
                <a:ea typeface="Times New Roman"/>
                <a:cs typeface="Times New Roman"/>
                <a:sym typeface="Times New Roman"/>
              </a:rPr>
              <a:t>Hydrolase enzymes in some soil bacteria destroy atrazine (Fig 1)</a:t>
            </a:r>
          </a:p>
          <a:p>
            <a:pPr marL="914400" marR="0" lvl="1" indent="-381000" algn="l" rtl="0">
              <a:spcBef>
                <a:spcPts val="0"/>
              </a:spcBef>
              <a:buClr>
                <a:srgbClr val="1AA620"/>
              </a:buClr>
              <a:buSzPct val="100000"/>
              <a:buFont typeface="Times New Roman"/>
              <a:buChar char="○"/>
            </a:pPr>
            <a:r>
              <a:rPr lang="en-US" sz="2400">
                <a:solidFill>
                  <a:srgbClr val="1AA620"/>
                </a:solidFill>
                <a:latin typeface="Times New Roman"/>
                <a:ea typeface="Times New Roman"/>
                <a:cs typeface="Times New Roman"/>
                <a:sym typeface="Times New Roman"/>
              </a:rPr>
              <a:t>Both TrzN and AtzA  dechlorinate atrazine to hydroxyatrazine</a:t>
            </a:r>
          </a:p>
          <a:p>
            <a:pPr marL="457200" marR="0" lvl="0" indent="0" algn="l" rtl="0">
              <a:spcBef>
                <a:spcPts val="0"/>
              </a:spcBef>
              <a:buNone/>
            </a:pPr>
            <a:endParaRPr sz="2400">
              <a:solidFill>
                <a:schemeClr val="dk1"/>
              </a:solidFill>
              <a:latin typeface="Times New Roman"/>
              <a:ea typeface="Times New Roman"/>
              <a:cs typeface="Times New Roman"/>
              <a:sym typeface="Times New Roman"/>
            </a:endParaRPr>
          </a:p>
          <a:p>
            <a:pPr marL="457200" marR="0" lvl="0" indent="-381000" algn="l" rtl="0">
              <a:spcBef>
                <a:spcPts val="0"/>
              </a:spcBef>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Why TrzN?</a:t>
            </a:r>
          </a:p>
          <a:p>
            <a:pPr marL="914400" marR="0" lvl="1" indent="-381000" algn="l" rtl="0">
              <a:spcBef>
                <a:spcPts val="0"/>
              </a:spcBef>
              <a:buClr>
                <a:srgbClr val="0000FF"/>
              </a:buClr>
              <a:buSzPct val="100000"/>
              <a:buFont typeface="Times New Roman"/>
              <a:buChar char="○"/>
            </a:pPr>
            <a:r>
              <a:rPr lang="en-US" sz="2400">
                <a:solidFill>
                  <a:srgbClr val="0000FF"/>
                </a:solidFill>
                <a:latin typeface="Times New Roman"/>
                <a:ea typeface="Times New Roman"/>
                <a:cs typeface="Times New Roman"/>
                <a:sym typeface="Times New Roman"/>
              </a:rPr>
              <a:t>Active against more substrates </a:t>
            </a:r>
          </a:p>
          <a:p>
            <a:pPr marL="914400" marR="0" lvl="1" indent="-381000" algn="l" rtl="0">
              <a:spcBef>
                <a:spcPts val="0"/>
              </a:spcBef>
              <a:buClr>
                <a:srgbClr val="1AA620"/>
              </a:buClr>
              <a:buSzPct val="100000"/>
              <a:buFont typeface="Times New Roman"/>
              <a:buChar char="○"/>
            </a:pPr>
            <a:r>
              <a:rPr lang="en-US" sz="2400">
                <a:solidFill>
                  <a:srgbClr val="1AA620"/>
                </a:solidFill>
                <a:latin typeface="Times New Roman"/>
                <a:ea typeface="Times New Roman"/>
                <a:cs typeface="Times New Roman"/>
                <a:sym typeface="Times New Roman"/>
              </a:rPr>
              <a:t>More catalytically efficient</a:t>
            </a:r>
          </a:p>
          <a:p>
            <a:pPr marL="457200" marR="0" lvl="0" indent="0" algn="l" rtl="0">
              <a:spcBef>
                <a:spcPts val="0"/>
              </a:spcBef>
              <a:buNone/>
            </a:pPr>
            <a:endParaRPr sz="2400">
              <a:solidFill>
                <a:schemeClr val="dk1"/>
              </a:solidFill>
              <a:latin typeface="Times New Roman"/>
              <a:ea typeface="Times New Roman"/>
              <a:cs typeface="Times New Roman"/>
              <a:sym typeface="Times New Roman"/>
            </a:endParaRPr>
          </a:p>
          <a:p>
            <a:pPr marL="457200" marR="0" lvl="0" indent="-381000" algn="l" rtl="0">
              <a:spcBef>
                <a:spcPts val="0"/>
              </a:spcBef>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Our Goal:</a:t>
            </a:r>
          </a:p>
          <a:p>
            <a:pPr marL="914400" marR="0" lvl="1" indent="-381000" algn="l" rtl="0">
              <a:spcBef>
                <a:spcPts val="0"/>
              </a:spcBef>
              <a:buClr>
                <a:srgbClr val="0000FF"/>
              </a:buClr>
              <a:buSzPct val="100000"/>
              <a:buFont typeface="Times New Roman"/>
              <a:buChar char="○"/>
            </a:pPr>
            <a:r>
              <a:rPr lang="en-US" sz="2400">
                <a:solidFill>
                  <a:srgbClr val="0000FF"/>
                </a:solidFill>
                <a:latin typeface="Times New Roman"/>
                <a:ea typeface="Times New Roman"/>
                <a:cs typeface="Times New Roman"/>
                <a:sym typeface="Times New Roman"/>
              </a:rPr>
              <a:t>Create transgenic </a:t>
            </a:r>
            <a:r>
              <a:rPr lang="en-US" sz="2400" i="1">
                <a:solidFill>
                  <a:srgbClr val="0000FF"/>
                </a:solidFill>
                <a:latin typeface="Times New Roman"/>
                <a:ea typeface="Times New Roman"/>
                <a:cs typeface="Times New Roman"/>
                <a:sym typeface="Times New Roman"/>
              </a:rPr>
              <a:t>S. elongatus</a:t>
            </a:r>
            <a:r>
              <a:rPr lang="en-US" sz="2400">
                <a:solidFill>
                  <a:srgbClr val="0000FF"/>
                </a:solidFill>
                <a:latin typeface="Times New Roman"/>
                <a:ea typeface="Times New Roman"/>
                <a:cs typeface="Times New Roman"/>
                <a:sym typeface="Times New Roman"/>
              </a:rPr>
              <a:t> PCC 7942 expressing TrzN for phytoremediation of atrazine</a:t>
            </a:r>
          </a:p>
          <a:p>
            <a:pPr marL="457200" marR="0" lvl="0" indent="0" algn="l" rtl="0">
              <a:spcBef>
                <a:spcPts val="0"/>
              </a:spcBef>
              <a:buNone/>
            </a:pPr>
            <a:endParaRPr sz="240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2400">
                <a:solidFill>
                  <a:schemeClr val="dk1"/>
                </a:solidFill>
                <a:latin typeface="Times New Roman"/>
                <a:ea typeface="Times New Roman"/>
                <a:cs typeface="Times New Roman"/>
                <a:sym typeface="Times New Roman"/>
              </a:rPr>
              <a:t>   </a:t>
            </a:r>
          </a:p>
        </p:txBody>
      </p:sp>
      <p:sp>
        <p:nvSpPr>
          <p:cNvPr id="100" name="Shape 100"/>
          <p:cNvSpPr txBox="1"/>
          <p:nvPr/>
        </p:nvSpPr>
        <p:spPr>
          <a:xfrm>
            <a:off x="1288675" y="24550524"/>
            <a:ext cx="9660000" cy="70074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lvl="0" rtl="0">
              <a:spcBef>
                <a:spcPts val="0"/>
              </a:spcBef>
              <a:buClr>
                <a:schemeClr val="dk1"/>
              </a:buClr>
              <a:buSzPct val="25000"/>
              <a:buFont typeface="Arial"/>
              <a:buNone/>
            </a:pPr>
            <a:r>
              <a:rPr lang="en-US" sz="2400" b="1">
                <a:solidFill>
                  <a:schemeClr val="dk1"/>
                </a:solidFill>
                <a:latin typeface="Times New Roman"/>
                <a:ea typeface="Times New Roman"/>
                <a:cs typeface="Times New Roman"/>
                <a:sym typeface="Times New Roman"/>
              </a:rPr>
              <a:t>Growth Conditions:</a:t>
            </a:r>
          </a:p>
          <a:p>
            <a:pPr marL="342900" lvl="0" indent="-368300" rtl="0">
              <a:spcBef>
                <a:spcPts val="0"/>
              </a:spcBef>
              <a:buClr>
                <a:schemeClr val="dk1"/>
              </a:buClr>
              <a:buSzPct val="100000"/>
              <a:buFont typeface="Arial"/>
              <a:buChar char="•"/>
            </a:pPr>
            <a:r>
              <a:rPr lang="en-US" sz="2400">
                <a:solidFill>
                  <a:schemeClr val="dk1"/>
                </a:solidFill>
                <a:latin typeface="Times New Roman"/>
                <a:ea typeface="Times New Roman"/>
                <a:cs typeface="Times New Roman"/>
                <a:sym typeface="Times New Roman"/>
              </a:rPr>
              <a:t>Cells were grown in complete BG-11 in an environmental chamber set to 32˚C, 400 ppm CO2, 100 µmol/m2/sec PFD, 16 H light, 8H dark on a shaker rotating at 100 rpm.</a:t>
            </a:r>
          </a:p>
          <a:p>
            <a:pPr marL="0" marR="0" lvl="0" indent="0" algn="l" rtl="0">
              <a:spcBef>
                <a:spcPts val="0"/>
              </a:spcBef>
              <a:buSzPct val="25000"/>
              <a:buNone/>
            </a:pPr>
            <a:r>
              <a:rPr lang="en-US" sz="2400" b="1">
                <a:solidFill>
                  <a:schemeClr val="dk1"/>
                </a:solidFill>
                <a:latin typeface="Times New Roman"/>
                <a:ea typeface="Times New Roman"/>
                <a:cs typeface="Times New Roman"/>
                <a:sym typeface="Times New Roman"/>
              </a:rPr>
              <a:t>Gene Construct Design and Transformation:</a:t>
            </a:r>
          </a:p>
          <a:p>
            <a:pPr marL="342900" lvl="0" indent="-368300" rtl="0">
              <a:spcBef>
                <a:spcPts val="0"/>
              </a:spcBef>
              <a:buClr>
                <a:schemeClr val="dk1"/>
              </a:buClr>
              <a:buSzPct val="100000"/>
              <a:buFont typeface="Arial"/>
              <a:buChar char="•"/>
            </a:pPr>
            <a:r>
              <a:rPr lang="en-US" sz="2400">
                <a:solidFill>
                  <a:schemeClr val="dk1"/>
                </a:solidFill>
                <a:latin typeface="Times New Roman"/>
                <a:ea typeface="Times New Roman"/>
                <a:cs typeface="Times New Roman"/>
                <a:sym typeface="Times New Roman"/>
              </a:rPr>
              <a:t>TrzN genes were designed with N and C Terminal histidine tags and codon optimized for </a:t>
            </a:r>
            <a:r>
              <a:rPr lang="en-US" sz="2400" i="1">
                <a:solidFill>
                  <a:schemeClr val="dk1"/>
                </a:solidFill>
                <a:latin typeface="Times New Roman"/>
                <a:ea typeface="Times New Roman"/>
                <a:cs typeface="Times New Roman"/>
                <a:sym typeface="Times New Roman"/>
              </a:rPr>
              <a:t>E.coli</a:t>
            </a:r>
          </a:p>
          <a:p>
            <a:pPr marL="342900" lvl="0" indent="-368300" rtl="0">
              <a:spcBef>
                <a:spcPts val="0"/>
              </a:spcBef>
              <a:buClr>
                <a:schemeClr val="dk1"/>
              </a:buClr>
              <a:buSzPct val="100000"/>
              <a:buFont typeface="Arial"/>
              <a:buChar char="•"/>
            </a:pPr>
            <a:r>
              <a:rPr lang="en-US" sz="2400" i="1">
                <a:solidFill>
                  <a:schemeClr val="dk1"/>
                </a:solidFill>
                <a:latin typeface="Times New Roman"/>
                <a:ea typeface="Times New Roman"/>
                <a:cs typeface="Times New Roman"/>
                <a:sym typeface="Times New Roman"/>
              </a:rPr>
              <a:t>E. coli </a:t>
            </a:r>
            <a:r>
              <a:rPr lang="en-US" sz="2400">
                <a:solidFill>
                  <a:schemeClr val="dk1"/>
                </a:solidFill>
                <a:latin typeface="Times New Roman"/>
                <a:ea typeface="Times New Roman"/>
                <a:cs typeface="Times New Roman"/>
                <a:sym typeface="Times New Roman"/>
              </a:rPr>
              <a:t>optimized TrzN and Mutant TrzN sequences were cloned into pSyn_1/D-TOPO vector via topo cloning</a:t>
            </a:r>
          </a:p>
          <a:p>
            <a:pPr marL="342900" lvl="0" indent="-3683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Electroporated into XL-1 blue and verified via colony PCR and restriction digestion of  extracted plasmid DNA</a:t>
            </a:r>
          </a:p>
          <a:p>
            <a:pPr marL="342900" lvl="0" indent="-368300" rtl="0">
              <a:spcBef>
                <a:spcPts val="0"/>
              </a:spcBef>
              <a:buClr>
                <a:schemeClr val="dk1"/>
              </a:buClr>
              <a:buSzPct val="100000"/>
              <a:buFont typeface="Times New Roman"/>
              <a:buChar char="•"/>
            </a:pPr>
            <a:r>
              <a:rPr lang="en-US" sz="2400" i="1">
                <a:solidFill>
                  <a:schemeClr val="dk1"/>
                </a:solidFill>
                <a:latin typeface="Times New Roman"/>
                <a:ea typeface="Times New Roman"/>
                <a:cs typeface="Times New Roman"/>
                <a:sym typeface="Times New Roman"/>
              </a:rPr>
              <a:t>S. elongatus</a:t>
            </a:r>
            <a:r>
              <a:rPr lang="en-US" sz="2400">
                <a:solidFill>
                  <a:schemeClr val="dk1"/>
                </a:solidFill>
                <a:latin typeface="Times New Roman"/>
                <a:ea typeface="Times New Roman"/>
                <a:cs typeface="Times New Roman"/>
                <a:sym typeface="Times New Roman"/>
              </a:rPr>
              <a:t> was transformed  via homologous recombination according to manufacturer's protocol </a:t>
            </a:r>
          </a:p>
          <a:p>
            <a:pPr marL="0" marR="0" lvl="0" indent="0" algn="l" rtl="0">
              <a:spcBef>
                <a:spcPts val="0"/>
              </a:spcBef>
              <a:buSzPct val="25000"/>
              <a:buNone/>
            </a:pPr>
            <a:r>
              <a:rPr lang="en-US" sz="2400" b="1">
                <a:solidFill>
                  <a:schemeClr val="dk1"/>
                </a:solidFill>
                <a:latin typeface="Times New Roman"/>
                <a:ea typeface="Times New Roman"/>
                <a:cs typeface="Times New Roman"/>
                <a:sym typeface="Times New Roman"/>
              </a:rPr>
              <a:t>Verification of transformants</a:t>
            </a:r>
          </a:p>
          <a:p>
            <a:pPr marL="342900" lvl="0" indent="-368300" rtl="0">
              <a:spcBef>
                <a:spcPts val="0"/>
              </a:spcBef>
              <a:buClr>
                <a:schemeClr val="dk1"/>
              </a:buClr>
              <a:buSzPct val="100000"/>
              <a:buFont typeface="Arial"/>
              <a:buChar char="•"/>
            </a:pPr>
            <a:r>
              <a:rPr lang="en-US" sz="2400">
                <a:solidFill>
                  <a:schemeClr val="dk1"/>
                </a:solidFill>
                <a:latin typeface="Times New Roman"/>
                <a:ea typeface="Times New Roman"/>
                <a:cs typeface="Times New Roman"/>
                <a:sym typeface="Times New Roman"/>
              </a:rPr>
              <a:t>Colony PCR </a:t>
            </a:r>
          </a:p>
          <a:p>
            <a:pPr marL="342900" lvl="0" indent="-3683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RNA and Protein analysis</a:t>
            </a:r>
          </a:p>
          <a:p>
            <a:pPr marL="0" marR="0" lvl="0" indent="0" algn="l" rtl="0">
              <a:spcBef>
                <a:spcPts val="0"/>
              </a:spcBef>
              <a:buSzPct val="25000"/>
              <a:buNone/>
            </a:pPr>
            <a:r>
              <a:rPr lang="en-US" sz="2400" b="1">
                <a:solidFill>
                  <a:schemeClr val="dk1"/>
                </a:solidFill>
                <a:latin typeface="Times New Roman"/>
                <a:ea typeface="Times New Roman"/>
                <a:cs typeface="Times New Roman"/>
                <a:sym typeface="Times New Roman"/>
              </a:rPr>
              <a:t>Assess Tolerance to 1uM Atrazine:</a:t>
            </a:r>
          </a:p>
          <a:p>
            <a:pPr marL="342900" lvl="0" indent="-368300" rtl="0">
              <a:spcBef>
                <a:spcPts val="0"/>
              </a:spcBef>
              <a:buClr>
                <a:schemeClr val="dk1"/>
              </a:buClr>
              <a:buSzPct val="100000"/>
              <a:buFont typeface="Arial"/>
              <a:buChar char="•"/>
            </a:pPr>
            <a:r>
              <a:rPr lang="en-US" sz="2400">
                <a:solidFill>
                  <a:schemeClr val="dk1"/>
                </a:solidFill>
                <a:latin typeface="Times New Roman"/>
                <a:ea typeface="Times New Roman"/>
                <a:cs typeface="Times New Roman"/>
                <a:sym typeface="Times New Roman"/>
              </a:rPr>
              <a:t>Growth Measurements at OD750</a:t>
            </a:r>
          </a:p>
          <a:p>
            <a:pPr marL="342900" lvl="0" indent="-3683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Photosynthetic  ability measured using oxygen electrodes</a:t>
            </a:r>
          </a:p>
          <a:p>
            <a:pPr marR="0" lvl="0" algn="l" rtl="0">
              <a:spcBef>
                <a:spcPts val="0"/>
              </a:spcBef>
              <a:buNone/>
            </a:pPr>
            <a:endParaRPr sz="2000">
              <a:solidFill>
                <a:schemeClr val="dk1"/>
              </a:solidFill>
              <a:latin typeface="Times New Roman"/>
              <a:ea typeface="Times New Roman"/>
              <a:cs typeface="Times New Roman"/>
              <a:sym typeface="Times New Roman"/>
            </a:endParaRPr>
          </a:p>
        </p:txBody>
      </p:sp>
      <p:sp>
        <p:nvSpPr>
          <p:cNvPr id="101" name="Shape 101"/>
          <p:cNvSpPr txBox="1"/>
          <p:nvPr/>
        </p:nvSpPr>
        <p:spPr>
          <a:xfrm>
            <a:off x="20535604" y="22260581"/>
            <a:ext cx="2949900" cy="5232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800">
                <a:solidFill>
                  <a:schemeClr val="dk1"/>
                </a:solidFill>
                <a:latin typeface="Times New Roman"/>
                <a:ea typeface="Times New Roman"/>
                <a:cs typeface="Times New Roman"/>
                <a:sym typeface="Times New Roman"/>
              </a:rPr>
              <a:t>Figure 3</a:t>
            </a:r>
          </a:p>
        </p:txBody>
      </p:sp>
      <p:grpSp>
        <p:nvGrpSpPr>
          <p:cNvPr id="102" name="Shape 102"/>
          <p:cNvGrpSpPr/>
          <p:nvPr/>
        </p:nvGrpSpPr>
        <p:grpSpPr>
          <a:xfrm>
            <a:off x="11617360" y="12641552"/>
            <a:ext cx="10472702" cy="1303372"/>
            <a:chOff x="11861511" y="11145924"/>
            <a:chExt cx="9509400" cy="1070619"/>
          </a:xfrm>
        </p:grpSpPr>
        <p:sp>
          <p:nvSpPr>
            <p:cNvPr id="103" name="Shape 103"/>
            <p:cNvSpPr txBox="1"/>
            <p:nvPr/>
          </p:nvSpPr>
          <p:spPr>
            <a:xfrm>
              <a:off x="15561273" y="11145924"/>
              <a:ext cx="2651400" cy="4299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800">
                  <a:solidFill>
                    <a:schemeClr val="dk1"/>
                  </a:solidFill>
                  <a:latin typeface="Times New Roman"/>
                  <a:ea typeface="Times New Roman"/>
                  <a:cs typeface="Times New Roman"/>
                  <a:sym typeface="Times New Roman"/>
                </a:rPr>
                <a:t>Figure 1</a:t>
              </a:r>
            </a:p>
          </p:txBody>
        </p:sp>
        <p:sp>
          <p:nvSpPr>
            <p:cNvPr id="104" name="Shape 104"/>
            <p:cNvSpPr txBox="1"/>
            <p:nvPr/>
          </p:nvSpPr>
          <p:spPr>
            <a:xfrm>
              <a:off x="11861511" y="11534043"/>
              <a:ext cx="9509400" cy="6825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Times New Roman"/>
                  <a:ea typeface="Times New Roman"/>
                  <a:cs typeface="Times New Roman"/>
                  <a:sym typeface="Times New Roman"/>
                </a:rPr>
                <a:t>Atrazine Degradation Pathway.  Source Shiomi et al. 2013</a:t>
              </a:r>
            </a:p>
          </p:txBody>
        </p:sp>
      </p:grpSp>
      <p:sp>
        <p:nvSpPr>
          <p:cNvPr id="105" name="Shape 105"/>
          <p:cNvSpPr txBox="1"/>
          <p:nvPr/>
        </p:nvSpPr>
        <p:spPr>
          <a:xfrm>
            <a:off x="33341575" y="20955000"/>
            <a:ext cx="9509400" cy="76179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Transgenic cultures expressing TrzN were more tolerant of 1 uM atrazine than wildtype </a:t>
            </a:r>
            <a:r>
              <a:rPr lang="en-US" sz="2400" i="1">
                <a:solidFill>
                  <a:schemeClr val="dk1"/>
                </a:solidFill>
                <a:latin typeface="Times New Roman"/>
                <a:ea typeface="Times New Roman"/>
                <a:cs typeface="Times New Roman"/>
                <a:sym typeface="Times New Roman"/>
              </a:rPr>
              <a:t>S. elongatus </a:t>
            </a:r>
            <a:r>
              <a:rPr lang="en-US" sz="2400">
                <a:solidFill>
                  <a:schemeClr val="dk1"/>
                </a:solidFill>
                <a:latin typeface="Times New Roman"/>
                <a:ea typeface="Times New Roman"/>
                <a:cs typeface="Times New Roman"/>
                <a:sym typeface="Times New Roman"/>
              </a:rPr>
              <a:t>and mutant TrzN cultures. </a:t>
            </a:r>
          </a:p>
          <a:p>
            <a:pPr lvl="0" rtl="0">
              <a:spcBef>
                <a:spcPts val="0"/>
              </a:spcBef>
              <a:buNone/>
            </a:pPr>
            <a:endParaRPr sz="2400">
              <a:solidFill>
                <a:schemeClr val="dk1"/>
              </a:solidFill>
              <a:latin typeface="Times New Roman"/>
              <a:ea typeface="Times New Roman"/>
              <a:cs typeface="Times New Roman"/>
              <a:sym typeface="Times New Roman"/>
            </a:endParaRP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Transgenic TrzN cultures did not grow as well on 1 µM aAtrazine as wild type cultures without atrazine,</a:t>
            </a:r>
          </a:p>
          <a:p>
            <a:pPr marL="914400" lvl="1"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atrazine is still having a negative impact on the transgenics.</a:t>
            </a:r>
          </a:p>
          <a:p>
            <a:pPr lvl="0" rtl="0">
              <a:spcBef>
                <a:spcPts val="0"/>
              </a:spcBef>
              <a:buNone/>
            </a:pPr>
            <a:endParaRPr sz="2400">
              <a:solidFill>
                <a:schemeClr val="dk1"/>
              </a:solidFill>
              <a:latin typeface="Times New Roman"/>
              <a:ea typeface="Times New Roman"/>
              <a:cs typeface="Times New Roman"/>
              <a:sym typeface="Times New Roman"/>
            </a:endParaRP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turbidity of transgenic N6H and C6H TrzN cultures and growth cessation after day 5 could indicate the presence of unpigmented cells.  Cells can differentiate into a state known as non-pigmented resting cells from N deprivation.  To determine if the cells are using up more N  in response to the atrazine, N could be added to the cultures when they hit their plateau.</a:t>
            </a:r>
          </a:p>
          <a:p>
            <a:pPr lvl="0" rtl="0">
              <a:spcBef>
                <a:spcPts val="0"/>
              </a:spcBef>
              <a:buNone/>
            </a:pPr>
            <a:endParaRPr sz="2400">
              <a:solidFill>
                <a:schemeClr val="dk1"/>
              </a:solidFill>
              <a:latin typeface="Times New Roman"/>
              <a:ea typeface="Times New Roman"/>
              <a:cs typeface="Times New Roman"/>
              <a:sym typeface="Times New Roman"/>
            </a:endParaRP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Expression needs to be improved before transgenics can be used for bioremediation.</a:t>
            </a:r>
          </a:p>
          <a:p>
            <a:pPr lvl="0" rtl="0">
              <a:spcBef>
                <a:spcPts val="0"/>
              </a:spcBef>
              <a:buNone/>
            </a:pPr>
            <a:endParaRPr sz="2400">
              <a:solidFill>
                <a:schemeClr val="dk1"/>
              </a:solidFill>
              <a:latin typeface="Times New Roman"/>
              <a:ea typeface="Times New Roman"/>
              <a:cs typeface="Times New Roman"/>
              <a:sym typeface="Times New Roman"/>
            </a:endParaRPr>
          </a:p>
          <a:p>
            <a:pPr marL="457200" lvl="0" indent="-381000" rtl="0">
              <a:lnSpc>
                <a:spcPct val="115000"/>
              </a:lnSpc>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Replacing the nickel promoter with a stronger promoter may increase the expression of TrzN which  may increase its atrazine tolerance.</a:t>
            </a:r>
          </a:p>
          <a:p>
            <a:pPr marL="0" marR="0" lvl="0" indent="0" algn="l" rtl="0">
              <a:spcBef>
                <a:spcPts val="0"/>
              </a:spcBef>
              <a:buNone/>
            </a:pPr>
            <a:endParaRPr sz="2400">
              <a:solidFill>
                <a:schemeClr val="dk1"/>
              </a:solidFill>
              <a:latin typeface="Times New Roman"/>
              <a:ea typeface="Times New Roman"/>
              <a:cs typeface="Times New Roman"/>
              <a:sym typeface="Times New Roman"/>
            </a:endParaRPr>
          </a:p>
          <a:p>
            <a:pPr marL="0" marR="0" lvl="0" indent="0" algn="l" rtl="0">
              <a:spcBef>
                <a:spcPts val="0"/>
              </a:spcBef>
              <a:buNone/>
            </a:pPr>
            <a:endParaRPr sz="2200">
              <a:solidFill>
                <a:schemeClr val="dk1"/>
              </a:solidFill>
              <a:latin typeface="Calibri"/>
              <a:ea typeface="Calibri"/>
              <a:cs typeface="Calibri"/>
              <a:sym typeface="Calibri"/>
            </a:endParaRPr>
          </a:p>
        </p:txBody>
      </p:sp>
      <p:sp>
        <p:nvSpPr>
          <p:cNvPr id="106" name="Shape 106"/>
          <p:cNvSpPr txBox="1"/>
          <p:nvPr/>
        </p:nvSpPr>
        <p:spPr>
          <a:xfrm>
            <a:off x="34290000" y="31621228"/>
            <a:ext cx="7848600" cy="4002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Calibri"/>
                <a:ea typeface="Calibri"/>
                <a:cs typeface="Calibri"/>
                <a:sym typeface="Calibri"/>
              </a:rPr>
              <a:t>Additional support from Wilkes University is also gratefully acknowledged.</a:t>
            </a:r>
          </a:p>
        </p:txBody>
      </p:sp>
      <p:sp>
        <p:nvSpPr>
          <p:cNvPr id="107" name="Shape 107"/>
          <p:cNvSpPr txBox="1"/>
          <p:nvPr/>
        </p:nvSpPr>
        <p:spPr>
          <a:xfrm>
            <a:off x="2438399" y="23842650"/>
            <a:ext cx="6934200" cy="7080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4000" b="1">
                <a:solidFill>
                  <a:schemeClr val="dk1"/>
                </a:solidFill>
                <a:latin typeface="Calibri"/>
                <a:ea typeface="Calibri"/>
                <a:cs typeface="Calibri"/>
                <a:sym typeface="Calibri"/>
              </a:rPr>
              <a:t>Methods</a:t>
            </a:r>
          </a:p>
        </p:txBody>
      </p:sp>
      <p:grpSp>
        <p:nvGrpSpPr>
          <p:cNvPr id="108" name="Shape 108"/>
          <p:cNvGrpSpPr/>
          <p:nvPr/>
        </p:nvGrpSpPr>
        <p:grpSpPr>
          <a:xfrm>
            <a:off x="22276900" y="12422726"/>
            <a:ext cx="10032900" cy="1849876"/>
            <a:chOff x="22200700" y="11769960"/>
            <a:chExt cx="10032900" cy="2561446"/>
          </a:xfrm>
        </p:grpSpPr>
        <p:sp>
          <p:nvSpPr>
            <p:cNvPr id="109" name="Shape 109"/>
            <p:cNvSpPr txBox="1"/>
            <p:nvPr/>
          </p:nvSpPr>
          <p:spPr>
            <a:xfrm>
              <a:off x="26173800" y="11769960"/>
              <a:ext cx="2575500" cy="7245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800">
                  <a:solidFill>
                    <a:schemeClr val="dk1"/>
                  </a:solidFill>
                  <a:latin typeface="Times New Roman"/>
                  <a:ea typeface="Times New Roman"/>
                  <a:cs typeface="Times New Roman"/>
                  <a:sym typeface="Times New Roman"/>
                </a:rPr>
                <a:t>Figure 2</a:t>
              </a:r>
            </a:p>
          </p:txBody>
        </p:sp>
        <p:sp>
          <p:nvSpPr>
            <p:cNvPr id="110" name="Shape 110"/>
            <p:cNvSpPr txBox="1"/>
            <p:nvPr/>
          </p:nvSpPr>
          <p:spPr>
            <a:xfrm>
              <a:off x="22200700" y="12420707"/>
              <a:ext cx="10032900" cy="19107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Times New Roman"/>
                  <a:ea typeface="Times New Roman"/>
                  <a:cs typeface="Times New Roman"/>
                  <a:sym typeface="Times New Roman"/>
                </a:rPr>
                <a:t>Top: Empty linearized pSyn_1/D-TOPO vector.  Bottom: Constructs inserted into the </a:t>
              </a:r>
              <a:r>
                <a:rPr lang="en-US" sz="2400" i="1">
                  <a:solidFill>
                    <a:schemeClr val="dk1"/>
                  </a:solidFill>
                  <a:latin typeface="Times New Roman"/>
                  <a:ea typeface="Times New Roman"/>
                  <a:cs typeface="Times New Roman"/>
                  <a:sym typeface="Times New Roman"/>
                </a:rPr>
                <a:t>S. elongatus</a:t>
              </a:r>
              <a:r>
                <a:rPr lang="en-US" sz="2400">
                  <a:solidFill>
                    <a:schemeClr val="dk1"/>
                  </a:solidFill>
                  <a:latin typeface="Times New Roman"/>
                  <a:ea typeface="Times New Roman"/>
                  <a:cs typeface="Times New Roman"/>
                  <a:sym typeface="Times New Roman"/>
                </a:rPr>
                <a:t> genome. SpecR: Spectinomycin gene.  Psc:  Nickel inducible promoter.  NS1A and NS1B: homologous neutral site sequences </a:t>
              </a:r>
            </a:p>
          </p:txBody>
        </p:sp>
      </p:grpSp>
      <p:sp>
        <p:nvSpPr>
          <p:cNvPr id="111" name="Shape 111"/>
          <p:cNvSpPr txBox="1"/>
          <p:nvPr/>
        </p:nvSpPr>
        <p:spPr>
          <a:xfrm>
            <a:off x="16805775" y="22837925"/>
            <a:ext cx="10920900" cy="5847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Times New Roman"/>
                <a:ea typeface="Times New Roman"/>
                <a:cs typeface="Times New Roman"/>
                <a:sym typeface="Times New Roman"/>
              </a:rPr>
              <a:t>Appearance of  S. elongatus cell cultures grown in 1µM atrazine for seven days</a:t>
            </a:r>
          </a:p>
        </p:txBody>
      </p:sp>
      <p:sp>
        <p:nvSpPr>
          <p:cNvPr id="112" name="Shape 112"/>
          <p:cNvSpPr txBox="1"/>
          <p:nvPr/>
        </p:nvSpPr>
        <p:spPr>
          <a:xfrm>
            <a:off x="33231700" y="8078275"/>
            <a:ext cx="9439200" cy="101133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457200" marR="0" lvl="0" indent="-381000" algn="l" rtl="0">
              <a:spcBef>
                <a:spcPts val="0"/>
              </a:spcBef>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mRNA and Protein analysis</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RT-PCR on RNA extracted from transgenic N6H and C6H cultures detected TrzN mRNA</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No prominent band the size of TrzN was seen on protein gels.</a:t>
            </a:r>
          </a:p>
          <a:p>
            <a:pPr marL="457200" marR="0" lvl="0" indent="0" algn="l" rtl="0">
              <a:spcBef>
                <a:spcPts val="0"/>
              </a:spcBef>
              <a:buNone/>
            </a:pPr>
            <a:endParaRPr sz="2400">
              <a:solidFill>
                <a:schemeClr val="dk1"/>
              </a:solidFill>
              <a:latin typeface="Times New Roman"/>
              <a:ea typeface="Times New Roman"/>
              <a:cs typeface="Times New Roman"/>
              <a:sym typeface="Times New Roman"/>
            </a:endParaRPr>
          </a:p>
          <a:p>
            <a:pPr marL="457200" marR="0" lvl="0" indent="-381000" algn="l" rtl="0">
              <a:spcBef>
                <a:spcPts val="0"/>
              </a:spcBef>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Growth:</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Transgenic N6H and C6H cultures initially grew faster in the presence of 1µM atrazine than wild type in untreated BG11,</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average increase in A750 from day 4 to 5 for the N6H and C6H TrzN cultures exposed to atrazine was significantly greater than the increase of the wild type without atrazine and the wild type exposed to atrazine (t-test P &lt; 0.01).</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Transgenic N6H and C6H TrzN </a:t>
            </a:r>
            <a:r>
              <a:rPr lang="en-US" sz="2400" i="1">
                <a:solidFill>
                  <a:schemeClr val="dk1"/>
                </a:solidFill>
                <a:latin typeface="Times New Roman"/>
                <a:ea typeface="Times New Roman"/>
                <a:cs typeface="Times New Roman"/>
                <a:sym typeface="Times New Roman"/>
              </a:rPr>
              <a:t>S. elongatus</a:t>
            </a:r>
            <a:r>
              <a:rPr lang="en-US" sz="2400">
                <a:solidFill>
                  <a:schemeClr val="dk1"/>
                </a:solidFill>
                <a:latin typeface="Times New Roman"/>
                <a:ea typeface="Times New Roman"/>
                <a:cs typeface="Times New Roman"/>
                <a:sym typeface="Times New Roman"/>
              </a:rPr>
              <a:t> cultures grown 7 days in 1 µM atrazine appeared much more turbid and a paler green than wild type grown in untreated BG11 </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Cells expressing a mutant TrzN with reduced activity did not grow more than wild type in 1µM atrazine </a:t>
            </a:r>
            <a:br>
              <a:rPr lang="en-US" sz="2400">
                <a:solidFill>
                  <a:schemeClr val="dk1"/>
                </a:solidFill>
                <a:latin typeface="Times New Roman"/>
                <a:ea typeface="Times New Roman"/>
                <a:cs typeface="Times New Roman"/>
                <a:sym typeface="Times New Roman"/>
              </a:rPr>
            </a:br>
            <a:endParaRPr lang="en-US" sz="2400">
              <a:solidFill>
                <a:schemeClr val="dk1"/>
              </a:solidFill>
              <a:latin typeface="Times New Roman"/>
              <a:ea typeface="Times New Roman"/>
              <a:cs typeface="Times New Roman"/>
              <a:sym typeface="Times New Roman"/>
            </a:endParaRPr>
          </a:p>
          <a:p>
            <a:pPr marL="457200" marR="0" lvl="0" indent="-381000" algn="l" rtl="0">
              <a:spcBef>
                <a:spcPts val="0"/>
              </a:spcBef>
              <a:buClr>
                <a:schemeClr val="dk1"/>
              </a:buClr>
              <a:buSzPct val="100000"/>
              <a:buFont typeface="Times New Roman"/>
              <a:buChar char="●"/>
            </a:pPr>
            <a:r>
              <a:rPr lang="en-US" sz="2400" b="1">
                <a:solidFill>
                  <a:schemeClr val="dk1"/>
                </a:solidFill>
                <a:latin typeface="Times New Roman"/>
                <a:ea typeface="Times New Roman"/>
                <a:cs typeface="Times New Roman"/>
                <a:sym typeface="Times New Roman"/>
              </a:rPr>
              <a:t>Photosynthetic Oxygen Evolution</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Addintion of 1µM atrazine stopped oxygen evolution by wild-type but only slowed it 31%, 32% 45% and 46% in  C6H, N6H, mutant C6H and mutant N6H cultures, respectively </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decreases in all transgenic cultures were significantly different from the wild type culture (T test P &lt; 0.01).  </a:t>
            </a:r>
          </a:p>
          <a:p>
            <a:pPr marL="914400" marR="0" lvl="1"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decreases exhibited by both mutant TrzN cultures were also significantly greater than those of the C6H and N6H cultures (T test P &lt; 0.01).</a:t>
            </a:r>
            <a:br>
              <a:rPr lang="en-US" sz="2400">
                <a:solidFill>
                  <a:schemeClr val="dk1"/>
                </a:solidFill>
                <a:latin typeface="Times New Roman"/>
                <a:ea typeface="Times New Roman"/>
                <a:cs typeface="Times New Roman"/>
                <a:sym typeface="Times New Roman"/>
              </a:rPr>
            </a:br>
            <a:endParaRPr lang="en-US" sz="2400">
              <a:solidFill>
                <a:schemeClr val="dk1"/>
              </a:solidFill>
              <a:latin typeface="Times New Roman"/>
              <a:ea typeface="Times New Roman"/>
              <a:cs typeface="Times New Roman"/>
              <a:sym typeface="Times New Roman"/>
            </a:endParaRPr>
          </a:p>
          <a:p>
            <a:pPr marL="342900" marR="0" lvl="0" indent="-342900" algn="l" rtl="0">
              <a:spcBef>
                <a:spcPts val="0"/>
              </a:spcBef>
              <a:buClr>
                <a:schemeClr val="dk1"/>
              </a:buClr>
              <a:buFont typeface="Arial"/>
              <a:buNone/>
            </a:pPr>
            <a:endParaRPr sz="2200">
              <a:solidFill>
                <a:schemeClr val="dk1"/>
              </a:solidFill>
              <a:latin typeface="Calibri"/>
              <a:ea typeface="Calibri"/>
              <a:cs typeface="Calibri"/>
              <a:sym typeface="Calibri"/>
            </a:endParaRPr>
          </a:p>
        </p:txBody>
      </p:sp>
      <p:sp>
        <p:nvSpPr>
          <p:cNvPr id="113" name="Shape 113"/>
          <p:cNvSpPr/>
          <p:nvPr/>
        </p:nvSpPr>
        <p:spPr>
          <a:xfrm>
            <a:off x="1217450" y="4419600"/>
            <a:ext cx="9677400" cy="80319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lvl="0" rtl="0">
              <a:spcBef>
                <a:spcPts val="0"/>
              </a:spcBef>
              <a:buSzPct val="45833"/>
              <a:buNone/>
            </a:pPr>
            <a:r>
              <a:rPr lang="en-US" sz="2400">
                <a:solidFill>
                  <a:schemeClr val="dk1"/>
                </a:solidFill>
                <a:latin typeface="Times New Roman"/>
                <a:ea typeface="Times New Roman"/>
                <a:cs typeface="Times New Roman"/>
                <a:sym typeface="Times New Roman"/>
              </a:rPr>
              <a:t>     </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     Atrazine is used to control weeds.  Atrazine contamination has become a concern due to its long half-life and action as an endocrine disrupter.  Bioremediation with cyanobacteria is a  potential way to detoxify atrazine contaminated water sources.  AtzA and TrzN are atrazine chlorohydrolases that start atrazine degradation by converting it to hydroxyatrazine.  AtzA has been used to confer atrazine resistance to several species of plants, but TrzN has better kinetic properties and broader specificity. The aim of this project was to create transgenic </a:t>
            </a:r>
            <a:r>
              <a:rPr lang="en-US" sz="2400" i="1">
                <a:solidFill>
                  <a:schemeClr val="dk1"/>
                </a:solidFill>
                <a:latin typeface="Times New Roman"/>
                <a:ea typeface="Times New Roman"/>
                <a:cs typeface="Times New Roman"/>
                <a:sym typeface="Times New Roman"/>
              </a:rPr>
              <a:t>Synechococcus elongatus</a:t>
            </a:r>
            <a:r>
              <a:rPr lang="en-US" sz="2400">
                <a:solidFill>
                  <a:schemeClr val="dk1"/>
                </a:solidFill>
                <a:latin typeface="Times New Roman"/>
                <a:ea typeface="Times New Roman"/>
                <a:cs typeface="Times New Roman"/>
                <a:sym typeface="Times New Roman"/>
              </a:rPr>
              <a:t> PCC 7942</a:t>
            </a:r>
            <a:r>
              <a:rPr lang="en-US" sz="2400" i="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expressing TrzN for phytoremediation of atrazine.  Genes encoding TrzN with  N-(N6H) or C- terminal (C6H) hexa-histidine purification tags were constructed, together with mutant versions of these genes possessing reduced chlorohydrolase activity.  They were then transformed into </a:t>
            </a:r>
            <a:r>
              <a:rPr lang="en-US" sz="2400" i="1">
                <a:solidFill>
                  <a:schemeClr val="dk1"/>
                </a:solidFill>
                <a:latin typeface="Times New Roman"/>
                <a:ea typeface="Times New Roman"/>
                <a:cs typeface="Times New Roman"/>
                <a:sym typeface="Times New Roman"/>
              </a:rPr>
              <a:t>S. elongatus </a:t>
            </a:r>
            <a:r>
              <a:rPr lang="en-US" sz="2400">
                <a:solidFill>
                  <a:schemeClr val="dk1"/>
                </a:solidFill>
                <a:latin typeface="Times New Roman"/>
                <a:ea typeface="Times New Roman"/>
                <a:cs typeface="Times New Roman"/>
                <a:sym typeface="Times New Roman"/>
              </a:rPr>
              <a:t>and the transgenic cultures were assayed for atrazine tolerance. </a:t>
            </a:r>
            <a:r>
              <a:rPr lang="en-US" sz="2400" i="1">
                <a:solidFill>
                  <a:schemeClr val="dk1"/>
                </a:solidFill>
                <a:latin typeface="Times New Roman"/>
                <a:ea typeface="Times New Roman"/>
                <a:cs typeface="Times New Roman"/>
                <a:sym typeface="Times New Roman"/>
              </a:rPr>
              <a:t> S. elongatus </a:t>
            </a:r>
            <a:r>
              <a:rPr lang="en-US" sz="2400">
                <a:solidFill>
                  <a:schemeClr val="dk1"/>
                </a:solidFill>
                <a:latin typeface="Times New Roman"/>
                <a:ea typeface="Times New Roman"/>
                <a:cs typeface="Times New Roman"/>
                <a:sym typeface="Times New Roman"/>
              </a:rPr>
              <a:t>cultures expressing N6H and C6H TrzN were found to be significantly more tolerant to 1 uM atrazine than wild type and mutant TrzN cultures in terms of growth and photosynthetic ability, indicating that this tolerance was due to the TrzN transgene. However, the transgenic TrzN cultures did not grow as well as wild type cultures without atrazine, and therefore still need improvement before they can be used for bioremediation.</a:t>
            </a:r>
          </a:p>
          <a:p>
            <a:pPr lvl="0" rtl="0">
              <a:spcBef>
                <a:spcPts val="0"/>
              </a:spcBef>
              <a:buClr>
                <a:schemeClr val="dk1"/>
              </a:buClr>
              <a:buFont typeface="Arial"/>
              <a:buNone/>
            </a:pPr>
            <a:endParaRPr sz="2400">
              <a:solidFill>
                <a:schemeClr val="dk1"/>
              </a:solidFill>
              <a:latin typeface="Times New Roman"/>
              <a:ea typeface="Times New Roman"/>
              <a:cs typeface="Times New Roman"/>
              <a:sym typeface="Times New Roman"/>
            </a:endParaRPr>
          </a:p>
          <a:p>
            <a:pPr marL="0" marR="0" lvl="0" indent="0" algn="l" rtl="0">
              <a:spcBef>
                <a:spcPts val="0"/>
              </a:spcBef>
              <a:buNone/>
            </a:pPr>
            <a:endParaRPr sz="2400">
              <a:solidFill>
                <a:schemeClr val="dk1"/>
              </a:solidFill>
              <a:latin typeface="Times New Roman"/>
              <a:ea typeface="Times New Roman"/>
              <a:cs typeface="Times New Roman"/>
              <a:sym typeface="Times New Roman"/>
            </a:endParaRPr>
          </a:p>
        </p:txBody>
      </p:sp>
      <p:pic>
        <p:nvPicPr>
          <p:cNvPr id="114" name="Shape 114"/>
          <p:cNvPicPr preferRelativeResize="0"/>
          <p:nvPr/>
        </p:nvPicPr>
        <p:blipFill rotWithShape="1">
          <a:blip r:embed="rId5">
            <a:alphaModFix/>
          </a:blip>
          <a:srcRect/>
          <a:stretch/>
        </p:blipFill>
        <p:spPr>
          <a:xfrm>
            <a:off x="4968600" y="67949"/>
            <a:ext cx="3719700" cy="2501100"/>
          </a:xfrm>
          <a:prstGeom prst="rect">
            <a:avLst/>
          </a:prstGeom>
          <a:noFill/>
          <a:ln>
            <a:noFill/>
          </a:ln>
        </p:spPr>
      </p:pic>
      <p:pic>
        <p:nvPicPr>
          <p:cNvPr id="115" name="Shape 115"/>
          <p:cNvPicPr preferRelativeResize="0"/>
          <p:nvPr/>
        </p:nvPicPr>
        <p:blipFill>
          <a:blip r:embed="rId6">
            <a:alphaModFix/>
          </a:blip>
          <a:stretch>
            <a:fillRect/>
          </a:stretch>
        </p:blipFill>
        <p:spPr>
          <a:xfrm>
            <a:off x="22934262" y="8031962"/>
            <a:ext cx="9439275" cy="4029075"/>
          </a:xfrm>
          <a:prstGeom prst="rect">
            <a:avLst/>
          </a:prstGeom>
          <a:noFill/>
          <a:ln>
            <a:noFill/>
          </a:ln>
        </p:spPr>
      </p:pic>
      <p:pic>
        <p:nvPicPr>
          <p:cNvPr id="116" name="Shape 116"/>
          <p:cNvPicPr preferRelativeResize="0"/>
          <p:nvPr/>
        </p:nvPicPr>
        <p:blipFill>
          <a:blip r:embed="rId7">
            <a:alphaModFix/>
          </a:blip>
          <a:stretch>
            <a:fillRect/>
          </a:stretch>
        </p:blipFill>
        <p:spPr>
          <a:xfrm>
            <a:off x="25149899" y="3248599"/>
            <a:ext cx="4542999" cy="4614122"/>
          </a:xfrm>
          <a:prstGeom prst="rect">
            <a:avLst/>
          </a:prstGeom>
          <a:noFill/>
          <a:ln>
            <a:noFill/>
          </a:ln>
        </p:spPr>
      </p:pic>
      <p:sp>
        <p:nvSpPr>
          <p:cNvPr id="117" name="Shape 117"/>
          <p:cNvSpPr txBox="1"/>
          <p:nvPr/>
        </p:nvSpPr>
        <p:spPr>
          <a:xfrm>
            <a:off x="15133850" y="6067475"/>
            <a:ext cx="1083900" cy="461700"/>
          </a:xfrm>
          <a:prstGeom prst="rect">
            <a:avLst/>
          </a:prstGeom>
          <a:noFill/>
          <a:ln>
            <a:noFill/>
          </a:ln>
        </p:spPr>
        <p:txBody>
          <a:bodyPr lIns="91425" tIns="91425" rIns="91425" bIns="91425" anchor="t" anchorCtr="0">
            <a:noAutofit/>
          </a:bodyPr>
          <a:lstStyle/>
          <a:p>
            <a:pPr lvl="0">
              <a:spcBef>
                <a:spcPts val="0"/>
              </a:spcBef>
              <a:buNone/>
            </a:pPr>
            <a:r>
              <a:rPr lang="en-US" sz="2200" b="1">
                <a:latin typeface="Times New Roman"/>
                <a:ea typeface="Times New Roman"/>
                <a:cs typeface="Times New Roman"/>
                <a:sym typeface="Times New Roman"/>
              </a:rPr>
              <a:t>TrzN</a:t>
            </a:r>
          </a:p>
        </p:txBody>
      </p:sp>
      <p:pic>
        <p:nvPicPr>
          <p:cNvPr id="118" name="Shape 118"/>
          <p:cNvPicPr preferRelativeResize="0"/>
          <p:nvPr/>
        </p:nvPicPr>
        <p:blipFill>
          <a:blip r:embed="rId8">
            <a:alphaModFix/>
          </a:blip>
          <a:stretch>
            <a:fillRect/>
          </a:stretch>
        </p:blipFill>
        <p:spPr>
          <a:xfrm>
            <a:off x="22380625" y="23853337"/>
            <a:ext cx="10153650" cy="5419725"/>
          </a:xfrm>
          <a:prstGeom prst="rect">
            <a:avLst/>
          </a:prstGeom>
          <a:noFill/>
          <a:ln>
            <a:noFill/>
          </a:ln>
        </p:spPr>
      </p:pic>
      <p:sp>
        <p:nvSpPr>
          <p:cNvPr id="119" name="Shape 119"/>
          <p:cNvSpPr txBox="1"/>
          <p:nvPr/>
        </p:nvSpPr>
        <p:spPr>
          <a:xfrm>
            <a:off x="15721875" y="29818951"/>
            <a:ext cx="3298800" cy="5232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Times New Roman"/>
                <a:ea typeface="Times New Roman"/>
                <a:cs typeface="Times New Roman"/>
                <a:sym typeface="Times New Roman"/>
              </a:rPr>
              <a:t>Figure 4</a:t>
            </a:r>
          </a:p>
        </p:txBody>
      </p:sp>
      <p:sp>
        <p:nvSpPr>
          <p:cNvPr id="120" name="Shape 120"/>
          <p:cNvSpPr txBox="1"/>
          <p:nvPr/>
        </p:nvSpPr>
        <p:spPr>
          <a:xfrm>
            <a:off x="12042116" y="30312672"/>
            <a:ext cx="10634400" cy="19311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SzPct val="25000"/>
              <a:buNone/>
            </a:pPr>
            <a:r>
              <a:rPr lang="en-US" sz="2400">
                <a:solidFill>
                  <a:schemeClr val="dk1"/>
                </a:solidFill>
                <a:latin typeface="Times New Roman"/>
                <a:ea typeface="Times New Roman"/>
                <a:cs typeface="Times New Roman"/>
                <a:sym typeface="Times New Roman"/>
              </a:rPr>
              <a:t>Effect of 1 µM Atrazine on growth of transgenic and wild type </a:t>
            </a:r>
            <a:r>
              <a:rPr lang="en-US" sz="2400" i="1">
                <a:solidFill>
                  <a:schemeClr val="dk1"/>
                </a:solidFill>
                <a:latin typeface="Times New Roman"/>
                <a:ea typeface="Times New Roman"/>
                <a:cs typeface="Times New Roman"/>
                <a:sym typeface="Times New Roman"/>
              </a:rPr>
              <a:t>S. elongatus</a:t>
            </a:r>
            <a:r>
              <a:rPr lang="en-US" sz="2400">
                <a:solidFill>
                  <a:schemeClr val="dk1"/>
                </a:solidFill>
                <a:latin typeface="Times New Roman"/>
                <a:ea typeface="Times New Roman"/>
                <a:cs typeface="Times New Roman"/>
                <a:sym typeface="Times New Roman"/>
              </a:rPr>
              <a:t>. Cells were grown at 32 ˚ C in BG11 medium supplemented with1 µM atrazine and absorbance at 750 nm was measured at the indicated times Wt: wild type, C:C6H TrzN, C Mut: C6H mutant TrzN.  N: N6H  TrzN, N Mut: N6H Mutant TrzN.  ATZ:  Atrazine. N=3* T-test P &lt;0.01</a:t>
            </a:r>
          </a:p>
        </p:txBody>
      </p:sp>
      <p:sp>
        <p:nvSpPr>
          <p:cNvPr id="121" name="Shape 121"/>
          <p:cNvSpPr txBox="1"/>
          <p:nvPr/>
        </p:nvSpPr>
        <p:spPr>
          <a:xfrm>
            <a:off x="22707600" y="30333199"/>
            <a:ext cx="9753600" cy="19107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SzPct val="25000"/>
              <a:buNone/>
            </a:pPr>
            <a:r>
              <a:rPr lang="en-US" sz="2400">
                <a:solidFill>
                  <a:schemeClr val="dk1"/>
                </a:solidFill>
                <a:latin typeface="Times New Roman"/>
                <a:ea typeface="Times New Roman"/>
                <a:cs typeface="Times New Roman"/>
                <a:sym typeface="Times New Roman"/>
              </a:rPr>
              <a:t>Time Course of Photosynthetic Oxygen Evolution by Transgenic and Wild Type </a:t>
            </a:r>
            <a:r>
              <a:rPr lang="en-US" sz="2400" i="1">
                <a:solidFill>
                  <a:schemeClr val="dk1"/>
                </a:solidFill>
                <a:latin typeface="Times New Roman"/>
                <a:ea typeface="Times New Roman"/>
                <a:cs typeface="Times New Roman"/>
                <a:sym typeface="Times New Roman"/>
              </a:rPr>
              <a:t>S. elongatus </a:t>
            </a:r>
            <a:r>
              <a:rPr lang="en-US" sz="2400">
                <a:solidFill>
                  <a:schemeClr val="dk1"/>
                </a:solidFill>
                <a:latin typeface="Times New Roman"/>
                <a:ea typeface="Times New Roman"/>
                <a:cs typeface="Times New Roman"/>
                <a:sym typeface="Times New Roman"/>
              </a:rPr>
              <a:t>cultures before and after atrazine addition. Cultures growing in BG11 medium were placed in a Clark-type oxygen electrode and photosynthesis was measured by the change in oxygen saturation. 1µM atrazine was added at 5 minutes.  N=3</a:t>
            </a:r>
          </a:p>
        </p:txBody>
      </p:sp>
      <p:sp>
        <p:nvSpPr>
          <p:cNvPr id="122" name="Shape 122"/>
          <p:cNvSpPr txBox="1"/>
          <p:nvPr/>
        </p:nvSpPr>
        <p:spPr>
          <a:xfrm>
            <a:off x="25856475" y="29818951"/>
            <a:ext cx="3298800" cy="5232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Times New Roman"/>
                <a:ea typeface="Times New Roman"/>
                <a:cs typeface="Times New Roman"/>
                <a:sym typeface="Times New Roman"/>
              </a:rPr>
              <a:t>Figure 5</a:t>
            </a:r>
          </a:p>
        </p:txBody>
      </p:sp>
      <p:pic>
        <p:nvPicPr>
          <p:cNvPr id="123" name="Shape 123"/>
          <p:cNvPicPr preferRelativeResize="0"/>
          <p:nvPr/>
        </p:nvPicPr>
        <p:blipFill>
          <a:blip r:embed="rId9">
            <a:alphaModFix/>
          </a:blip>
          <a:stretch>
            <a:fillRect/>
          </a:stretch>
        </p:blipFill>
        <p:spPr>
          <a:xfrm>
            <a:off x="11514950" y="23872675"/>
            <a:ext cx="11134725" cy="5372100"/>
          </a:xfrm>
          <a:prstGeom prst="rect">
            <a:avLst/>
          </a:prstGeom>
          <a:noFill/>
          <a:ln>
            <a:noFill/>
          </a:ln>
        </p:spPr>
      </p:pic>
      <p:cxnSp>
        <p:nvCxnSpPr>
          <p:cNvPr id="124" name="Shape 124"/>
          <p:cNvCxnSpPr/>
          <p:nvPr/>
        </p:nvCxnSpPr>
        <p:spPr>
          <a:xfrm rot="10800000" flipH="1">
            <a:off x="28234650" y="25777875"/>
            <a:ext cx="25200" cy="1095300"/>
          </a:xfrm>
          <a:prstGeom prst="straightConnector1">
            <a:avLst/>
          </a:prstGeom>
          <a:noFill/>
          <a:ln w="38100" cap="flat" cmpd="sng">
            <a:solidFill>
              <a:srgbClr val="000000"/>
            </a:solidFill>
            <a:prstDash val="solid"/>
            <a:round/>
            <a:headEnd type="none" w="lg" len="lg"/>
            <a:tailEnd type="triangle" w="lg" len="lg"/>
          </a:ln>
        </p:spPr>
      </p:cxnSp>
      <p:sp>
        <p:nvSpPr>
          <p:cNvPr id="125" name="Shape 125"/>
          <p:cNvSpPr txBox="1"/>
          <p:nvPr/>
        </p:nvSpPr>
        <p:spPr>
          <a:xfrm>
            <a:off x="27238275" y="26853675"/>
            <a:ext cx="2125800" cy="708000"/>
          </a:xfrm>
          <a:prstGeom prst="rect">
            <a:avLst/>
          </a:prstGeom>
          <a:noFill/>
          <a:ln>
            <a:noFill/>
          </a:ln>
        </p:spPr>
        <p:txBody>
          <a:bodyPr lIns="91425" tIns="91425" rIns="91425" bIns="91425" anchor="t" anchorCtr="0">
            <a:noAutofit/>
          </a:bodyPr>
          <a:lstStyle/>
          <a:p>
            <a:pPr lvl="0">
              <a:spcBef>
                <a:spcPts val="0"/>
              </a:spcBef>
              <a:buNone/>
            </a:pPr>
            <a:r>
              <a:rPr lang="en-US" sz="1800">
                <a:latin typeface="Times New Roman"/>
                <a:ea typeface="Times New Roman"/>
                <a:cs typeface="Times New Roman"/>
                <a:sym typeface="Times New Roman"/>
              </a:rPr>
              <a:t>1uM Atrazine Added</a:t>
            </a:r>
          </a:p>
        </p:txBody>
      </p:sp>
      <p:sp>
        <p:nvSpPr>
          <p:cNvPr id="126" name="Shape 126"/>
          <p:cNvSpPr txBox="1"/>
          <p:nvPr/>
        </p:nvSpPr>
        <p:spPr>
          <a:xfrm>
            <a:off x="35128203" y="28703415"/>
            <a:ext cx="6172200" cy="7080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Calibri"/>
                <a:ea typeface="Calibri"/>
                <a:cs typeface="Calibri"/>
                <a:sym typeface="Calibri"/>
              </a:rPr>
              <a:t>References </a:t>
            </a:r>
          </a:p>
        </p:txBody>
      </p:sp>
      <p:sp>
        <p:nvSpPr>
          <p:cNvPr id="127" name="Shape 127"/>
          <p:cNvSpPr txBox="1"/>
          <p:nvPr/>
        </p:nvSpPr>
        <p:spPr>
          <a:xfrm>
            <a:off x="34290000" y="29487623"/>
            <a:ext cx="7848600" cy="14280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30480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Shiomi, Naofumi (2013). A Novel Bioremediation Method for Shallow Layers of Soil Polluted by Pesticides, Applied Bioremediation - Active and Passive Approaches, Dr. Yogesh Patil (Ed.), ISBN: 978-953-51-1200-6, InTech, DOI: 10.5772/56153. </a:t>
            </a:r>
          </a:p>
          <a:p>
            <a:pPr marL="0" marR="0" lvl="0" indent="0" algn="l" rtl="0">
              <a:spcBef>
                <a:spcPts val="0"/>
              </a:spcBef>
              <a:buNone/>
            </a:pPr>
            <a:endParaRPr sz="2000">
              <a:solidFill>
                <a:schemeClr val="dk1"/>
              </a:solidFill>
              <a:latin typeface="Calibri"/>
              <a:ea typeface="Calibri"/>
              <a:cs typeface="Calibri"/>
              <a:sym typeface="Calibri"/>
            </a:endParaRPr>
          </a:p>
        </p:txBody>
      </p:sp>
      <p:sp>
        <p:nvSpPr>
          <p:cNvPr id="128" name="Shape 128"/>
          <p:cNvSpPr txBox="1"/>
          <p:nvPr/>
        </p:nvSpPr>
        <p:spPr>
          <a:xfrm>
            <a:off x="34747200" y="4184767"/>
            <a:ext cx="6934200" cy="5847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3200" b="1">
                <a:solidFill>
                  <a:schemeClr val="dk1"/>
                </a:solidFill>
                <a:latin typeface="Times New Roman"/>
                <a:ea typeface="Times New Roman"/>
                <a:cs typeface="Times New Roman"/>
                <a:sym typeface="Times New Roman"/>
              </a:rPr>
              <a:t>Conclusions</a:t>
            </a:r>
          </a:p>
        </p:txBody>
      </p:sp>
      <p:sp>
        <p:nvSpPr>
          <p:cNvPr id="129" name="Shape 129"/>
          <p:cNvSpPr txBox="1"/>
          <p:nvPr/>
        </p:nvSpPr>
        <p:spPr>
          <a:xfrm>
            <a:off x="33267550" y="4769475"/>
            <a:ext cx="9367500" cy="25011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457200" marR="0" lvl="0"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Transgenic </a:t>
            </a:r>
            <a:r>
              <a:rPr lang="en-US" sz="2400" i="1">
                <a:solidFill>
                  <a:schemeClr val="dk1"/>
                </a:solidFill>
                <a:latin typeface="Times New Roman"/>
                <a:ea typeface="Times New Roman"/>
                <a:cs typeface="Times New Roman"/>
                <a:sym typeface="Times New Roman"/>
              </a:rPr>
              <a:t>Synechococcus elongatus </a:t>
            </a:r>
            <a:r>
              <a:rPr lang="en-US" sz="2400">
                <a:solidFill>
                  <a:schemeClr val="dk1"/>
                </a:solidFill>
                <a:latin typeface="Times New Roman"/>
                <a:ea typeface="Times New Roman"/>
                <a:cs typeface="Times New Roman"/>
                <a:sym typeface="Times New Roman"/>
              </a:rPr>
              <a:t>expressing TrzN grew in atrazine concentrations that arrested wild type.</a:t>
            </a:r>
          </a:p>
          <a:p>
            <a:pPr marL="457200" marR="0" lvl="0"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1 µM atrazine arrested photosynthetic oxygen evolution by wild type but only slowed it 30% in </a:t>
            </a:r>
            <a:r>
              <a:rPr lang="en-US" sz="2400" i="1">
                <a:solidFill>
                  <a:schemeClr val="dk1"/>
                </a:solidFill>
                <a:latin typeface="Times New Roman"/>
                <a:ea typeface="Times New Roman"/>
                <a:cs typeface="Times New Roman"/>
                <a:sym typeface="Times New Roman"/>
              </a:rPr>
              <a:t>S . elongatus </a:t>
            </a:r>
            <a:r>
              <a:rPr lang="en-US" sz="2400">
                <a:solidFill>
                  <a:schemeClr val="dk1"/>
                </a:solidFill>
                <a:latin typeface="Times New Roman"/>
                <a:ea typeface="Times New Roman"/>
                <a:cs typeface="Times New Roman"/>
                <a:sym typeface="Times New Roman"/>
              </a:rPr>
              <a:t>expressing TrzN.</a:t>
            </a:r>
          </a:p>
          <a:p>
            <a:pPr marL="457200" marR="0" lvl="0" indent="-381000" algn="l"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Increasing TrzN expression should make these cells good candidates for cleaning atrazine contamination</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Macintosh PowerPoint</Application>
  <PresentationFormat>Custom</PresentationFormat>
  <Paragraphs>94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generic</cp:lastModifiedBy>
  <cp:revision>1</cp:revision>
  <dcterms:modified xsi:type="dcterms:W3CDTF">2016-08-26T20:21:51Z</dcterms:modified>
</cp:coreProperties>
</file>