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3"/>
  </p:notesMasterIdLst>
  <p:sldIdLst>
    <p:sldId id="4391" r:id="rId2"/>
    <p:sldId id="4392" r:id="rId3"/>
    <p:sldId id="4393" r:id="rId4"/>
    <p:sldId id="4309" r:id="rId5"/>
    <p:sldId id="4317" r:id="rId6"/>
    <p:sldId id="4320" r:id="rId7"/>
    <p:sldId id="4322" r:id="rId8"/>
    <p:sldId id="4324" r:id="rId9"/>
    <p:sldId id="4326" r:id="rId10"/>
    <p:sldId id="4335" r:id="rId11"/>
    <p:sldId id="4336" r:id="rId12"/>
    <p:sldId id="4337" r:id="rId13"/>
    <p:sldId id="4338" r:id="rId14"/>
    <p:sldId id="4339" r:id="rId15"/>
    <p:sldId id="4340" r:id="rId16"/>
    <p:sldId id="4341" r:id="rId17"/>
    <p:sldId id="4342" r:id="rId18"/>
    <p:sldId id="4343" r:id="rId19"/>
    <p:sldId id="4344" r:id="rId20"/>
    <p:sldId id="4345" r:id="rId21"/>
    <p:sldId id="4346" r:id="rId22"/>
    <p:sldId id="4347" r:id="rId23"/>
    <p:sldId id="4348" r:id="rId24"/>
    <p:sldId id="4349" r:id="rId25"/>
    <p:sldId id="4350" r:id="rId26"/>
    <p:sldId id="4351" r:id="rId27"/>
    <p:sldId id="4352" r:id="rId28"/>
    <p:sldId id="4353" r:id="rId29"/>
    <p:sldId id="4354" r:id="rId30"/>
    <p:sldId id="4355" r:id="rId31"/>
    <p:sldId id="4356" r:id="rId32"/>
    <p:sldId id="4357" r:id="rId33"/>
    <p:sldId id="4358" r:id="rId34"/>
    <p:sldId id="4359" r:id="rId35"/>
    <p:sldId id="4360" r:id="rId36"/>
    <p:sldId id="4361" r:id="rId37"/>
    <p:sldId id="4362" r:id="rId38"/>
    <p:sldId id="4363" r:id="rId39"/>
    <p:sldId id="4364" r:id="rId40"/>
    <p:sldId id="4365" r:id="rId41"/>
    <p:sldId id="4366" r:id="rId42"/>
    <p:sldId id="4367" r:id="rId43"/>
    <p:sldId id="4368" r:id="rId44"/>
    <p:sldId id="4369" r:id="rId45"/>
    <p:sldId id="4370" r:id="rId46"/>
    <p:sldId id="4371" r:id="rId47"/>
    <p:sldId id="4372" r:id="rId48"/>
    <p:sldId id="4373" r:id="rId49"/>
    <p:sldId id="4374" r:id="rId50"/>
    <p:sldId id="4375" r:id="rId51"/>
    <p:sldId id="4376" r:id="rId52"/>
    <p:sldId id="4377" r:id="rId53"/>
    <p:sldId id="4378" r:id="rId54"/>
    <p:sldId id="4379" r:id="rId55"/>
    <p:sldId id="4380" r:id="rId56"/>
    <p:sldId id="4381" r:id="rId57"/>
    <p:sldId id="4382" r:id="rId58"/>
    <p:sldId id="4383" r:id="rId59"/>
    <p:sldId id="4384" r:id="rId60"/>
    <p:sldId id="4385" r:id="rId61"/>
    <p:sldId id="4386" r:id="rId62"/>
    <p:sldId id="4387" r:id="rId63"/>
    <p:sldId id="4388" r:id="rId64"/>
    <p:sldId id="4389" r:id="rId65"/>
    <p:sldId id="4390" r:id="rId66"/>
    <p:sldId id="4394" r:id="rId67"/>
    <p:sldId id="4395" r:id="rId68"/>
    <p:sldId id="4396" r:id="rId69"/>
    <p:sldId id="4397" r:id="rId70"/>
    <p:sldId id="4398" r:id="rId71"/>
    <p:sldId id="4399" r:id="rId72"/>
    <p:sldId id="4400" r:id="rId73"/>
    <p:sldId id="4401" r:id="rId74"/>
    <p:sldId id="4402" r:id="rId75"/>
    <p:sldId id="4403" r:id="rId76"/>
    <p:sldId id="4404" r:id="rId77"/>
    <p:sldId id="4405" r:id="rId78"/>
    <p:sldId id="4406" r:id="rId79"/>
    <p:sldId id="4407" r:id="rId80"/>
    <p:sldId id="4408" r:id="rId81"/>
    <p:sldId id="4409" r:id="rId82"/>
    <p:sldId id="4410" r:id="rId83"/>
    <p:sldId id="4411" r:id="rId84"/>
    <p:sldId id="4412" r:id="rId85"/>
    <p:sldId id="4413" r:id="rId86"/>
    <p:sldId id="4414" r:id="rId87"/>
    <p:sldId id="4415" r:id="rId88"/>
    <p:sldId id="4416" r:id="rId89"/>
    <p:sldId id="4417" r:id="rId90"/>
    <p:sldId id="4418" r:id="rId91"/>
    <p:sldId id="4419" r:id="rId92"/>
    <p:sldId id="4420" r:id="rId93"/>
    <p:sldId id="4421" r:id="rId94"/>
    <p:sldId id="4422" r:id="rId95"/>
    <p:sldId id="4423" r:id="rId96"/>
    <p:sldId id="4424" r:id="rId97"/>
    <p:sldId id="4425" r:id="rId98"/>
    <p:sldId id="4426" r:id="rId99"/>
    <p:sldId id="4427" r:id="rId100"/>
    <p:sldId id="4428" r:id="rId101"/>
    <p:sldId id="4429" r:id="rId102"/>
    <p:sldId id="4430" r:id="rId103"/>
    <p:sldId id="4431" r:id="rId104"/>
    <p:sldId id="4432" r:id="rId105"/>
    <p:sldId id="4433" r:id="rId106"/>
    <p:sldId id="4434" r:id="rId107"/>
    <p:sldId id="4435" r:id="rId108"/>
    <p:sldId id="4436" r:id="rId109"/>
    <p:sldId id="4437" r:id="rId110"/>
    <p:sldId id="4438" r:id="rId111"/>
    <p:sldId id="4439" r:id="rId112"/>
    <p:sldId id="4440" r:id="rId113"/>
    <p:sldId id="4441" r:id="rId114"/>
    <p:sldId id="4442" r:id="rId115"/>
    <p:sldId id="4443" r:id="rId116"/>
    <p:sldId id="4444" r:id="rId117"/>
    <p:sldId id="4445" r:id="rId118"/>
    <p:sldId id="4446" r:id="rId119"/>
    <p:sldId id="4447" r:id="rId120"/>
    <p:sldId id="4448" r:id="rId121"/>
    <p:sldId id="4449" r:id="rId1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660066"/>
    <a:srgbClr val="3366FF"/>
    <a:srgbClr val="CC00FF"/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/>
    <p:restoredTop sz="94674"/>
  </p:normalViewPr>
  <p:slideViewPr>
    <p:cSldViewPr>
      <p:cViewPr>
        <p:scale>
          <a:sx n="100" d="100"/>
          <a:sy n="100" d="100"/>
        </p:scale>
        <p:origin x="2256" y="6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D7F99195-CFF5-3F41-93C0-31E5E1F6C513}" type="datetime1">
              <a:rPr lang="en-US"/>
              <a:pPr>
                <a:defRPr/>
              </a:pPr>
              <a:t>4/16/19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D2EE691A-BFDD-B348-A145-A525B5191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11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ヒラギノ角ゴ Pro W3" pitchFamily="-111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5A467-0EEB-4C4D-A1EA-BA38723A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8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A4AD4-53EC-4B4B-8BD2-1B76DC671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BDD9D-4488-854B-88AC-618492E32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2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BA23-41DC-0647-A52C-FA949AA04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7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6677D-547D-D747-8FDB-EB2CC1742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1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BF1D1-4C6E-FF4C-9CA0-5B6EE4917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6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3662E-FBE7-5E46-B5E9-0CB81E8A7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4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9F26F-08AF-3C4E-AB45-A20F367C7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8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2210F-9764-7242-A2E9-0D225652A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8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B1D0F-4AA1-C043-A27C-026D3EF6D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9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2C6F2-BEC4-FB4D-91D1-0C5B4028E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B337453-B387-1A49-A367-96370A18E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pitchFamily="-111" charset="-128"/>
          <a:cs typeface="ヒラギノ角ゴ Pro W3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ヒラギノ角ゴ Pro W3" pitchFamily="-111" charset="-128"/>
          <a:cs typeface="ヒラギノ角ゴ Pro W3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ヒラギノ角ゴ Pro W3" pitchFamily="-111" charset="-128"/>
          <a:cs typeface="ヒラギノ角ゴ Pro W3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ヒラギノ角ゴ Pro W3" pitchFamily="-111" charset="-128"/>
          <a:cs typeface="ヒラギノ角ゴ Pro W3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ヒラギノ角ゴ Pro W3" pitchFamily="-111" charset="-128"/>
          <a:cs typeface="ヒラギノ角ゴ Pro W3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pitchFamily="-111" charset="-128"/>
          <a:cs typeface="ヒラギノ角ゴ Pro W3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ell.com/cell-stem-cell/fulltext/S1934-5909(16)30196-5" TargetMode="External"/><Relationship Id="rId3" Type="http://schemas.openxmlformats.org/officeDocument/2006/relationships/hyperlink" Target="file:////doi/%2010.1016:j.tplants.2016.01.023" TargetMode="External"/><Relationship Id="rId7" Type="http://schemas.openxmlformats.org/officeDocument/2006/relationships/hyperlink" Target="http://www.nature.com/nature/journal/v539/n7629/full/nature20134.html" TargetMode="External"/><Relationship Id="rId2" Type="http://schemas.openxmlformats.org/officeDocument/2006/relationships/hyperlink" Target="file:////doi/%2010.1111:mpp.1241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4154755/" TargetMode="External"/><Relationship Id="rId5" Type="http://schemas.openxmlformats.org/officeDocument/2006/relationships/hyperlink" Target="https://www.nature.com/articles/srep40176" TargetMode="External"/><Relationship Id="rId4" Type="http://schemas.openxmlformats.org/officeDocument/2006/relationships/hyperlink" Target="https://www.ncbi.nlm.nih.gov/pmc/articles/PMC4030483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en.wikipedia.org/wiki/NOD-like_receptor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en.wikipedia.org/wiki/NOD-like_receptor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en.wikipedia.org/wiki/NOD-like_receptor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en.wikipedia.org/wiki/NOD-like_receptor" TargetMode="Externa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86/s12870-016-0906-1" TargetMode="External"/><Relationship Id="rId3" Type="http://schemas.openxmlformats.org/officeDocument/2006/relationships/hyperlink" Target="https://doi.org/10.1016/j.cell.2017.08.030" TargetMode="External"/><Relationship Id="rId7" Type="http://schemas.openxmlformats.org/officeDocument/2006/relationships/hyperlink" Target="https://doi.org/10.1111/pbi.12370" TargetMode="External"/><Relationship Id="rId2" Type="http://schemas.openxmlformats.org/officeDocument/2006/relationships/hyperlink" Target="https://doi.org/10.1111/jipb.1265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104/pp.15.00793" TargetMode="External"/><Relationship Id="rId5" Type="http://schemas.openxmlformats.org/officeDocument/2006/relationships/hyperlink" Target="http://onlinelibrary.wiley.com/doi/10.1111/pbi.12663/full" TargetMode="External"/><Relationship Id="rId4" Type="http://schemas.openxmlformats.org/officeDocument/2006/relationships/hyperlink" Target="http://onlinelibrary.wiley.com/doi/10.1111/pbi.12673/full" TargetMode="External"/><Relationship Id="rId9" Type="http://schemas.openxmlformats.org/officeDocument/2006/relationships/hyperlink" Target="https://www.ncbi.nlm.nih.gov/pmc/articles/PMC462878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ChangeArrowheads="1"/>
          </p:cNvSpPr>
          <p:nvPr/>
        </p:nvSpPr>
        <p:spPr bwMode="auto">
          <a:xfrm>
            <a:off x="1588" y="0"/>
            <a:ext cx="9064625" cy="667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lvl="1" indent="-457200" algn="ctr"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Next Assignment: Wed April 17</a:t>
            </a:r>
          </a:p>
          <a:p>
            <a:pPr lvl="1" indent="-45720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Gene editing for fun and profit</a:t>
            </a:r>
          </a:p>
          <a:p>
            <a:pPr marL="457200" lvl="0" indent="-457200"/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Targeted disruptions</a:t>
            </a:r>
          </a:p>
          <a:p>
            <a:pPr lvl="1" indent="-457200"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Engineering Arabidopsis resistant to Turnip mosaic virus </a:t>
            </a:r>
            <a:r>
              <a:rPr lang="en-US" sz="2400" u="sng" dirty="0">
                <a:latin typeface="Times New Roman"/>
                <a:cs typeface="Times New Roman"/>
                <a:hlinkClick r:id="rId2" action="ppaction://hlinkfile"/>
              </a:rPr>
              <a:t>doi: 10.1111/mpp.12417</a:t>
            </a:r>
            <a:endParaRPr lang="en-US" sz="2400" dirty="0">
              <a:latin typeface="Times New Roman"/>
              <a:cs typeface="Times New Roman"/>
            </a:endParaRPr>
          </a:p>
          <a:p>
            <a:pPr lvl="1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Engineering plants for </a:t>
            </a:r>
            <a:r>
              <a:rPr lang="en-US" sz="2400" dirty="0" err="1">
                <a:latin typeface="Times New Roman"/>
                <a:cs typeface="Times New Roman"/>
              </a:rPr>
              <a:t>gemini</a:t>
            </a:r>
            <a:r>
              <a:rPr lang="en-US" sz="2400" dirty="0">
                <a:latin typeface="Times New Roman"/>
                <a:cs typeface="Times New Roman"/>
              </a:rPr>
              <a:t> virus resistance  </a:t>
            </a:r>
            <a:r>
              <a:rPr lang="en-US" sz="2400" u="sng" dirty="0">
                <a:latin typeface="Times New Roman"/>
                <a:cs typeface="Times New Roman"/>
                <a:hlinkClick r:id="rId3" action="ppaction://hlinkfile"/>
              </a:rPr>
              <a:t>doi: 10.1016/j.tplants.2016.01.023</a:t>
            </a:r>
            <a:endParaRPr lang="en-US" sz="2400" u="sng" dirty="0">
              <a:latin typeface="Times New Roman"/>
              <a:cs typeface="Times New Roman"/>
            </a:endParaRPr>
          </a:p>
          <a:p>
            <a:pPr lvl="1" indent="-4572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Gene Disruption in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Toxoplasma </a:t>
            </a:r>
            <a:r>
              <a:rPr lang="en-US" sz="2400" i="1" dirty="0" err="1">
                <a:solidFill>
                  <a:srgbClr val="0000FF"/>
                </a:solidFill>
                <a:latin typeface="Times New Roman"/>
                <a:cs typeface="Times New Roman"/>
              </a:rPr>
              <a:t>gondii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Using CRISPR/CAS </a:t>
            </a:r>
            <a:r>
              <a:rPr lang="en-US" sz="2400" u="sng" dirty="0">
                <a:latin typeface="Times New Roman"/>
                <a:cs typeface="Times New Roman"/>
                <a:hlinkClick r:id="rId4"/>
              </a:rPr>
              <a:t>https://www.ncbi.nlm.nih.gov/pmc/articles/PMC4030483/</a:t>
            </a:r>
            <a:endParaRPr lang="en-US" sz="2400" dirty="0">
              <a:latin typeface="Times New Roman"/>
              <a:cs typeface="Times New Roman"/>
            </a:endParaRPr>
          </a:p>
          <a:p>
            <a:pPr lvl="1" indent="-457200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Generation of </a:t>
            </a:r>
            <a:r>
              <a:rPr lang="en-US" sz="2400" dirty="0" err="1">
                <a:solidFill>
                  <a:srgbClr val="008000"/>
                </a:solidFill>
                <a:latin typeface="Times New Roman"/>
                <a:cs typeface="Times New Roman"/>
              </a:rPr>
              <a:t>germline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 ablated male pigs </a:t>
            </a:r>
            <a:r>
              <a:rPr lang="en-US" sz="2400" dirty="0">
                <a:latin typeface="Times New Roman"/>
                <a:cs typeface="Times New Roman"/>
                <a:hlinkClick r:id="rId5"/>
              </a:rPr>
              <a:t>https://www.nature.com/articles/srep40176</a:t>
            </a:r>
            <a:endParaRPr lang="en-US" sz="2400" dirty="0">
              <a:latin typeface="Times New Roman"/>
              <a:cs typeface="Times New Roman"/>
            </a:endParaRPr>
          </a:p>
          <a:p>
            <a:pPr lvl="1" indent="-457200"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Efficient Gene Knockout in Goats </a:t>
            </a:r>
            <a:r>
              <a:rPr lang="en-US" sz="2400" dirty="0">
                <a:latin typeface="Times New Roman"/>
                <a:cs typeface="Times New Roman"/>
                <a:hlinkClick r:id="rId6"/>
              </a:rPr>
              <a:t>https://</a:t>
            </a:r>
            <a:r>
              <a:rPr lang="en-US" sz="2400" dirty="0" err="1">
                <a:latin typeface="Times New Roman"/>
                <a:cs typeface="Times New Roman"/>
                <a:hlinkClick r:id="rId6"/>
              </a:rPr>
              <a:t>www.ncbi.nlm.nih.gov</a:t>
            </a:r>
            <a:r>
              <a:rPr lang="en-US" sz="2400" dirty="0">
                <a:latin typeface="Times New Roman"/>
                <a:cs typeface="Times New Roman"/>
                <a:hlinkClick r:id="rId6"/>
              </a:rPr>
              <a:t>/</a:t>
            </a:r>
            <a:r>
              <a:rPr lang="en-US" sz="2400" dirty="0" err="1">
                <a:latin typeface="Times New Roman"/>
                <a:cs typeface="Times New Roman"/>
                <a:hlinkClick r:id="rId6"/>
              </a:rPr>
              <a:t>pmc</a:t>
            </a:r>
            <a:r>
              <a:rPr lang="en-US" sz="2400" dirty="0">
                <a:latin typeface="Times New Roman"/>
                <a:cs typeface="Times New Roman"/>
                <a:hlinkClick r:id="rId6"/>
              </a:rPr>
              <a:t>/articles/PMC4154755/</a:t>
            </a:r>
            <a:endParaRPr lang="en-US" sz="2400" dirty="0">
              <a:latin typeface="Times New Roman"/>
              <a:cs typeface="Times New Roman"/>
            </a:endParaRPr>
          </a:p>
          <a:p>
            <a:pPr lvl="1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Crispr-CAS9 to fix </a:t>
            </a:r>
            <a:r>
              <a:rPr lang="en-US" sz="2400" dirty="0" err="1">
                <a:latin typeface="Times New Roman"/>
                <a:cs typeface="Times New Roman"/>
              </a:rPr>
              <a:t>Hb</a:t>
            </a:r>
            <a:r>
              <a:rPr lang="en-US" sz="2400" dirty="0">
                <a:latin typeface="Times New Roman"/>
                <a:cs typeface="Times New Roman"/>
              </a:rPr>
              <a:t>-S </a:t>
            </a:r>
            <a:r>
              <a:rPr lang="en-US" sz="2400" u="sng" dirty="0">
                <a:latin typeface="Times New Roman"/>
                <a:cs typeface="Times New Roman"/>
                <a:hlinkClick r:id="rId7"/>
              </a:rPr>
              <a:t>http://www.nature.com/nature/journal/v539/n7629/full/nature20134.html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pPr lvl="1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Crispr-CAS9 to convert fibroblasts to neurons </a:t>
            </a:r>
            <a:r>
              <a:rPr lang="en-US" sz="2000" u="sng" dirty="0">
                <a:latin typeface="Times New Roman"/>
                <a:cs typeface="Times New Roman"/>
                <a:hlinkClick r:id="rId8"/>
              </a:rPr>
              <a:t>http://www.cell.com/cell-stem-cell/fulltext?S1934-5909(16)30196-5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0562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0" y="0"/>
            <a:ext cx="91440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660066"/>
                </a:solidFill>
                <a:latin typeface="Times New Roman"/>
                <a:cs typeface="Times New Roman"/>
              </a:rPr>
              <a:t>Plastid DNA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coordination with nucleus</a:t>
            </a:r>
          </a:p>
          <a:p>
            <a:pPr marL="0" lvl="1"/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CP signals to nucleus: </a:t>
            </a:r>
          </a:p>
          <a:p>
            <a:pPr marL="0" lvl="1"/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retrograde signaling</a:t>
            </a:r>
          </a:p>
          <a:p>
            <a:pPr marL="457200" lvl="2">
              <a:buFont typeface="Arial" charset="0"/>
              <a:buChar char="•"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ROS</a:t>
            </a:r>
          </a:p>
          <a:p>
            <a:pPr marL="457200" lvl="2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Redox</a:t>
            </a:r>
          </a:p>
          <a:p>
            <a:pPr marL="457200" lvl="2">
              <a:buFont typeface="Arial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Mg-</a:t>
            </a:r>
            <a:r>
              <a:rPr lang="en-US" sz="2400" dirty="0" err="1">
                <a:latin typeface="Times New Roman"/>
                <a:cs typeface="Times New Roman"/>
              </a:rPr>
              <a:t>protoporphyrin</a:t>
            </a:r>
            <a:endParaRPr lang="en-US" sz="2400" dirty="0">
              <a:latin typeface="Times New Roman"/>
              <a:cs typeface="Times New Roman"/>
            </a:endParaRPr>
          </a:p>
          <a:p>
            <a:pPr marL="457200" lvl="2">
              <a:buFont typeface="Arial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Genome-uncoupled </a:t>
            </a:r>
          </a:p>
          <a:p>
            <a:pPr marL="457200" lvl="2"/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(gun) mutants are </a:t>
            </a:r>
          </a:p>
          <a:p>
            <a:pPr marL="457200" lvl="2"/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defective in retrograde</a:t>
            </a:r>
          </a:p>
          <a:p>
            <a:pPr marL="457200" lvl="2"/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signaling</a:t>
            </a:r>
          </a:p>
        </p:txBody>
      </p:sp>
      <p:pic>
        <p:nvPicPr>
          <p:cNvPr id="727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"/>
          <a:stretch>
            <a:fillRect/>
          </a:stretch>
        </p:blipFill>
        <p:spPr bwMode="auto">
          <a:xfrm>
            <a:off x="3829050" y="609600"/>
            <a:ext cx="53149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5996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Removes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misfolded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proteins, bad organelles,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pathogens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Promotes survival! Reallocates nutrients to vital processes!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Best way to get rid of bad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mito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w/o killing cell!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1538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215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11338"/>
            <a:ext cx="7353300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922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Removes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misfolded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proteins, bad organelles,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pathogens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Promotes survival! Reallocates nutrients to vital processes!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Best way to get rid of bad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mito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w/o killing cell!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Associated with increased longevity in caloric restriction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2562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225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133600"/>
            <a:ext cx="6935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4421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Associated with increased longevity in caloric restriction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Upregulated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upon nutrient or growth factor deprivation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3586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235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09700"/>
            <a:ext cx="79629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9110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Associated with increased longevity in caloric restriction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Upregulated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upon nutrient or growth factor deprivation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Triggers PCD distinct from apoptosis if can’t cope</a:t>
            </a:r>
          </a:p>
          <a:p>
            <a:pPr marL="914400" lvl="3" indent="-4572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No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or CAD, chromatin laddering</a:t>
            </a:r>
          </a:p>
          <a:p>
            <a:pPr marL="914400" lvl="3" indent="-4572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Occurs inside lysosomes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048000"/>
            <a:ext cx="906621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4114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Triggers PCD distinct from apoptosis if </a:t>
            </a:r>
          </a:p>
          <a:p>
            <a:pPr marL="136525" lvl="2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can’t cope</a:t>
            </a:r>
          </a:p>
          <a:p>
            <a:pPr marL="457200" lvl="3" indent="-1651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No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or CAD, chromatin laddering</a:t>
            </a:r>
          </a:p>
          <a:p>
            <a:pPr marL="457200" lvl="3" indent="-1651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Occurs inside lysosomes</a:t>
            </a:r>
          </a:p>
          <a:p>
            <a:pPr marL="406400" lvl="2" indent="-4064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Highly regulated!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4610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246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0"/>
            <a:ext cx="334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8666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Triggers PCD distinct from apoptosis if </a:t>
            </a:r>
          </a:p>
          <a:p>
            <a:pPr marL="136525" lvl="2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can’t cope</a:t>
            </a:r>
          </a:p>
          <a:p>
            <a:pPr marL="914400" lvl="3" indent="-4572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No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caspase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or CAD, chromatin laddering</a:t>
            </a:r>
          </a:p>
          <a:p>
            <a:pPr marL="914400" lvl="3" indent="-4572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Occurs inside lysosomes</a:t>
            </a:r>
          </a:p>
          <a:p>
            <a:pPr marL="406400" lvl="2" indent="-4064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Highly regulated!</a:t>
            </a:r>
          </a:p>
          <a:p>
            <a:pPr marL="406400" lvl="2" indent="-406400"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Mis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-regulation associated with heart </a:t>
            </a:r>
          </a:p>
          <a:p>
            <a:pPr marL="0" lvl="2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disease, diabetes and many more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0"/>
            <a:ext cx="334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1185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88"/>
            <a:ext cx="62357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>
              <a:spcBef>
                <a:spcPct val="20000"/>
              </a:spcBef>
              <a:defRPr/>
            </a:pPr>
            <a:r>
              <a:rPr lang="en-US" sz="2400" dirty="0" err="1">
                <a:solidFill>
                  <a:schemeClr val="tx2"/>
                </a:solidFill>
                <a:latin typeface="Times New Roman"/>
                <a:cs typeface="Times New Roman"/>
              </a:rPr>
              <a:t>Pyroptosis</a:t>
            </a:r>
            <a:endParaRPr lang="en-US" sz="24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136525" lvl="2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PCD associated with </a:t>
            </a:r>
          </a:p>
          <a:p>
            <a:pPr marL="136525" lvl="2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antimicrobial </a:t>
            </a:r>
          </a:p>
          <a:p>
            <a:pPr marL="136525" lvl="2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responses in</a:t>
            </a:r>
          </a:p>
          <a:p>
            <a:pPr marL="136525" lvl="2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inflammation</a:t>
            </a:r>
          </a:p>
          <a:p>
            <a:pPr marL="136525" lvl="2" indent="0">
              <a:spcBef>
                <a:spcPct val="20000"/>
              </a:spcBef>
              <a:defRPr/>
            </a:pP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36525" lvl="2" indent="0">
              <a:spcBef>
                <a:spcPct val="20000"/>
              </a:spcBef>
              <a:defRPr/>
            </a:pP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36525" lvl="2" indent="0">
              <a:spcBef>
                <a:spcPct val="20000"/>
              </a:spcBef>
              <a:defRPr/>
            </a:pPr>
            <a:endParaRPr lang="en-US" sz="24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123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lvl="2" algn="ctr">
              <a:spcBef>
                <a:spcPct val="20000"/>
              </a:spcBef>
            </a:pPr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Pyroptosis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antimicrobial responses in inflammation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Toll-like receptors bind PAMPs, eg bacterial flagellins</a:t>
            </a:r>
          </a:p>
        </p:txBody>
      </p:sp>
      <p:sp>
        <p:nvSpPr>
          <p:cNvPr id="27650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98613"/>
            <a:ext cx="59690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5576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lvl="2" algn="ctr">
              <a:spcBef>
                <a:spcPct val="20000"/>
              </a:spcBef>
            </a:pPr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Pyroptosis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antimicrobial responses in inflammation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Toll-like receptors bind PAMPs, eg bacterial flagellins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Activated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  <a:hlinkClick r:id="rId2" tooltip="NOD-like receptor"/>
              </a:rPr>
              <a:t>NOD-like receptors (NLRs)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initiate assembly of pyroptosome</a:t>
            </a:r>
            <a:endParaRPr lang="en-US" sz="240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286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66900"/>
            <a:ext cx="44958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8524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lvl="2" algn="ctr">
              <a:spcBef>
                <a:spcPct val="20000"/>
              </a:spcBef>
            </a:pPr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Pyroptosis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antimicrobial responses in inflammation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Toll-like receptors bind PAMPs, eg bacterial flagellins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Activated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  <a:hlinkClick r:id="rId2" tooltip="NOD-like receptor"/>
              </a:rPr>
              <a:t>NOD-like receptors (NLRs)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initiate assembly of pyroptosome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Pyroptosome activates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Caspase-1</a:t>
            </a:r>
          </a:p>
          <a:p>
            <a:pPr lvl="2">
              <a:spcBef>
                <a:spcPct val="20000"/>
              </a:spcBef>
            </a:pP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8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31963"/>
            <a:ext cx="5816600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55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0" y="0"/>
            <a:ext cx="91440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 Bold" charset="0"/>
              </a:rPr>
              <a:t>Oddities</a:t>
            </a:r>
          </a:p>
          <a:p>
            <a:pPr marL="971550" lvl="1" indent="-51435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Plastid mRNA is often </a:t>
            </a:r>
            <a:r>
              <a:rPr lang="en-US" sz="2400" dirty="0" err="1">
                <a:solidFill>
                  <a:srgbClr val="0000FF"/>
                </a:solidFill>
                <a:latin typeface="Times New Roman Bold" charset="0"/>
              </a:rPr>
              <a:t>polycistronic</a:t>
            </a: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 and extensively processed</a:t>
            </a:r>
          </a:p>
          <a:p>
            <a:pPr marL="1428750" lvl="2" indent="-514350">
              <a:buFont typeface="Arial" charset="0"/>
              <a:buChar char="•"/>
            </a:pPr>
            <a:endParaRPr lang="en-US" sz="2400" dirty="0">
              <a:solidFill>
                <a:srgbClr val="0000FF"/>
              </a:solidFill>
              <a:latin typeface="Times New Roman Bold" charset="0"/>
            </a:endParaRPr>
          </a:p>
        </p:txBody>
      </p:sp>
      <p:pic>
        <p:nvPicPr>
          <p:cNvPr id="737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1143000"/>
            <a:ext cx="57546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0370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lvl="2" algn="ctr">
              <a:spcBef>
                <a:spcPct val="20000"/>
              </a:spcBef>
            </a:pPr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Pyroptosis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antimicrobial responses in inflammation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Toll-like receptors bind PAMPs, eg bacterial flagellins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Activated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  <a:hlinkClick r:id="rId2" tooltip="NOD-like receptor"/>
              </a:rPr>
              <a:t>NOD-like receptors (NLRs)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initiate assembly of pyroptosome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Pyroptosome activates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Caspase-1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Caspase-1 executes cell,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Releasing PAMPs and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cytokines</a:t>
            </a:r>
          </a:p>
          <a:p>
            <a:pPr lvl="2">
              <a:spcBef>
                <a:spcPct val="20000"/>
              </a:spcBef>
            </a:pP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31963"/>
            <a:ext cx="5816600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5336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lvl="2" algn="ctr">
              <a:spcBef>
                <a:spcPct val="20000"/>
              </a:spcBef>
            </a:pPr>
            <a:r>
              <a:rPr lang="en-US" sz="2400">
                <a:solidFill>
                  <a:schemeClr val="tx2"/>
                </a:solidFill>
                <a:latin typeface="Times New Roman" charset="0"/>
                <a:cs typeface="Times New Roman" charset="0"/>
              </a:rPr>
              <a:t>Pyroptosis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antimicrobial responses in inflammation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Toll-like receptors bind PAMPs, eg bacterial flagellins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Activated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  <a:hlinkClick r:id="rId2" tooltip="NOD-like receptor"/>
              </a:rPr>
              <a:t>NOD-like receptors (NLRs)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initiate assembly of pyroptosome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Pyroptosome activates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Caspase-1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Caspase-1 executes cell,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Releasing PAMPs and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Cytokines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Reason for depletion of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CD4 cells in AIDS</a:t>
            </a:r>
          </a:p>
          <a:p>
            <a:pPr lvl="2">
              <a:spcBef>
                <a:spcPct val="20000"/>
              </a:spcBef>
            </a:pP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31963"/>
            <a:ext cx="5816600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4909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Necroptosis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viral infections</a:t>
            </a:r>
            <a:endParaRPr lang="en-US" sz="2400">
              <a:solidFill>
                <a:srgbClr val="008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>
              <a:spcBef>
                <a:spcPct val="20000"/>
              </a:spcBef>
            </a:pP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17588"/>
            <a:ext cx="53340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3438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Necroptosis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viral infections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Infected cells release TNF</a:t>
            </a:r>
          </a:p>
          <a:p>
            <a:pPr lvl="2">
              <a:spcBef>
                <a:spcPct val="20000"/>
              </a:spcBef>
            </a:pP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17588"/>
            <a:ext cx="53340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7968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Necroptosis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viral infections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Infected cells release TNF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TNFR activates RIPK1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RIPK1 binds RIPK3 to form necrosome</a:t>
            </a:r>
          </a:p>
          <a:p>
            <a:pPr lvl="2">
              <a:spcBef>
                <a:spcPct val="20000"/>
              </a:spcBef>
            </a:pP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60600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0423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Necroptosis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associated with viral infections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Infected cells release TNF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TNFR activates RIPK1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RIPK1 binds RIPK3 to form necrosome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Necrosome activates MLKL </a:t>
            </a:r>
          </a:p>
          <a:p>
            <a:pPr lvl="2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which permeabilizes membranes</a:t>
            </a:r>
          </a:p>
          <a:p>
            <a:pPr lvl="2">
              <a:spcBef>
                <a:spcPct val="20000"/>
              </a:spcBef>
            </a:pP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58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60600"/>
            <a:ext cx="4584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2288"/>
            <a:ext cx="44196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897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Necroptosis vs apoptosis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Tend to inhibit each other, but do have overlap</a:t>
            </a:r>
          </a:p>
          <a:p>
            <a:pPr lvl="2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63613"/>
            <a:ext cx="838200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3433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2038"/>
            <a:ext cx="8229600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Necroptosis vs apoptosis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Tend to inhibit each other, but do have overlap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Fail-safe for viruses that block apoptosis </a:t>
            </a:r>
          </a:p>
          <a:p>
            <a:pPr lvl="2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380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Ferroptosis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dependent on intra-cellular iron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Triggered by inhibition of cystine uptake</a:t>
            </a:r>
          </a:p>
          <a:p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lvl="2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4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9550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87106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Ferroptosis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dependent on intra-cellular iron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Triggered by inhibition of cystine uptake</a:t>
            </a:r>
          </a:p>
          <a:p>
            <a:r>
              <a:rPr lang="en-US" sz="2400">
                <a:solidFill>
                  <a:srgbClr val="FF0000"/>
                </a:solidFill>
              </a:rPr>
              <a:t>Reduced cystine uptake leads to the production of lethal lipid ROS</a:t>
            </a:r>
            <a:endParaRPr lang="en-US" sz="24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lvl="2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9550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290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5"/>
          <a:stretch>
            <a:fillRect/>
          </a:stretch>
        </p:blipFill>
        <p:spPr bwMode="auto">
          <a:xfrm>
            <a:off x="2438400" y="1390650"/>
            <a:ext cx="67310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 Bold" charset="0"/>
              </a:rPr>
              <a:t>Oddities</a:t>
            </a:r>
          </a:p>
          <a:p>
            <a:pPr marL="971550" lvl="1" indent="-51435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many </a:t>
            </a:r>
            <a:r>
              <a:rPr lang="en-US" sz="2400" dirty="0" err="1">
                <a:solidFill>
                  <a:srgbClr val="0000FF"/>
                </a:solidFill>
                <a:latin typeface="Times New Roman Bold" charset="0"/>
              </a:rPr>
              <a:t>cp</a:t>
            </a: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 genes are organized into operons</a:t>
            </a:r>
          </a:p>
          <a:p>
            <a:pPr marL="971550" lvl="1" indent="-514350">
              <a:buFont typeface="Arial" charset="0"/>
              <a:buChar char="•"/>
            </a:pP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May be processed into separate RNAs</a:t>
            </a:r>
          </a:p>
        </p:txBody>
      </p:sp>
    </p:spTree>
    <p:extLst>
      <p:ext uri="{BB962C8B-B14F-4D97-AF65-F5344CB8AC3E}">
        <p14:creationId xmlns:p14="http://schemas.microsoft.com/office/powerpoint/2010/main" val="1966618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ontent Placeholder 2"/>
          <p:cNvSpPr txBox="1">
            <a:spLocks/>
          </p:cNvSpPr>
          <p:nvPr/>
        </p:nvSpPr>
        <p:spPr bwMode="auto">
          <a:xfrm>
            <a:off x="38100" y="38100"/>
            <a:ext cx="9144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Ferroptosis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dependent on intra-cellular iron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Triggered by inhibition of cystine uptake</a:t>
            </a:r>
          </a:p>
          <a:p>
            <a:r>
              <a:rPr lang="en-US" sz="2400">
                <a:solidFill>
                  <a:srgbClr val="FF0000"/>
                </a:solidFill>
              </a:rPr>
              <a:t>Reduced cystine uptake leads to the production of lethal lipid ROS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Erastin etc trigger it</a:t>
            </a:r>
          </a:p>
          <a:p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lvl="2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2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409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9550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9737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Content Placeholder 2"/>
          <p:cNvSpPr txBox="1">
            <a:spLocks/>
          </p:cNvSpPr>
          <p:nvPr/>
        </p:nvSpPr>
        <p:spPr bwMode="auto">
          <a:xfrm>
            <a:off x="38100" y="38100"/>
            <a:ext cx="9144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36525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Ferroptosis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PCD dependent on intra-cellular iron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Triggered by inhibition of cystine uptake</a:t>
            </a:r>
          </a:p>
          <a:p>
            <a:r>
              <a:rPr lang="en-US" sz="2400">
                <a:solidFill>
                  <a:srgbClr val="FF0000"/>
                </a:solidFill>
              </a:rPr>
              <a:t>Reduced cystine uptake leads to the production of lethal lipid ROS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Erastin etc trigger it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Ferrostatin blocks it</a:t>
            </a:r>
          </a:p>
          <a:p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lvl="2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2846"/>
          <a:stretch>
            <a:fillRect/>
          </a:stretch>
        </p:blipFill>
        <p:spPr bwMode="auto">
          <a:xfrm>
            <a:off x="1930400" y="2451100"/>
            <a:ext cx="72136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66913"/>
            <a:ext cx="57912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91440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 Bold" charset="0"/>
              </a:rPr>
              <a:t>Oddities</a:t>
            </a:r>
          </a:p>
          <a:p>
            <a:pPr marL="971550" lvl="1" indent="-51435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Many </a:t>
            </a:r>
            <a:r>
              <a:rPr lang="en-US" sz="2400" dirty="0" err="1">
                <a:solidFill>
                  <a:srgbClr val="0000FF"/>
                </a:solidFill>
                <a:latin typeface="Times New Roman Bold" charset="0"/>
              </a:rPr>
              <a:t>cp</a:t>
            </a: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 genes are organize into operons</a:t>
            </a:r>
          </a:p>
          <a:p>
            <a:pPr marL="971550" lvl="1" indent="-514350">
              <a:buFontTx/>
              <a:buAutoNum type="arabicParenR"/>
            </a:pP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many </a:t>
            </a:r>
            <a:r>
              <a:rPr lang="en-US" sz="2400" dirty="0" err="1">
                <a:solidFill>
                  <a:srgbClr val="008000"/>
                </a:solidFill>
                <a:latin typeface="Times New Roman Bold" charset="0"/>
              </a:rPr>
              <a:t>cp</a:t>
            </a: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 genes have introns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 Bold" charset="0"/>
              </a:rPr>
              <a:t>introns are self-splicing (type II): no </a:t>
            </a:r>
            <a:r>
              <a:rPr lang="en-US" sz="2400" dirty="0" err="1">
                <a:solidFill>
                  <a:srgbClr val="FF0000"/>
                </a:solidFill>
                <a:latin typeface="Times New Roman Bold" charset="0"/>
              </a:rPr>
              <a:t>spliceosomes</a:t>
            </a:r>
            <a:r>
              <a:rPr lang="en-US" sz="2400" dirty="0">
                <a:solidFill>
                  <a:srgbClr val="FF0000"/>
                </a:solidFill>
                <a:latin typeface="Times New Roman Bold" charset="0"/>
              </a:rPr>
              <a:t> or other enzymes!</a:t>
            </a:r>
          </a:p>
          <a:p>
            <a:endParaRPr lang="en-US" dirty="0">
              <a:solidFill>
                <a:srgbClr val="FF0000"/>
              </a:solidFill>
              <a:latin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9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ChangeArrowheads="1"/>
          </p:cNvSpPr>
          <p:nvPr/>
        </p:nvSpPr>
        <p:spPr bwMode="auto">
          <a:xfrm>
            <a:off x="0" y="0"/>
            <a:ext cx="9144000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 Bold" charset="0"/>
              </a:rPr>
              <a:t>Oddities</a:t>
            </a:r>
          </a:p>
          <a:p>
            <a:pPr marL="971550" lvl="1" indent="-51435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Many </a:t>
            </a:r>
            <a:r>
              <a:rPr lang="en-US" sz="2400" dirty="0" err="1">
                <a:solidFill>
                  <a:srgbClr val="0000FF"/>
                </a:solidFill>
                <a:latin typeface="Times New Roman Bold" charset="0"/>
              </a:rPr>
              <a:t>cp</a:t>
            </a: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 genes are organized into operons</a:t>
            </a:r>
          </a:p>
          <a:p>
            <a:pPr marL="971550" lvl="1" indent="-514350">
              <a:buFontTx/>
              <a:buAutoNum type="arabicParenR"/>
            </a:pP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many </a:t>
            </a:r>
            <a:r>
              <a:rPr lang="en-US" sz="2400" dirty="0" err="1">
                <a:solidFill>
                  <a:srgbClr val="008000"/>
                </a:solidFill>
                <a:latin typeface="Times New Roman Bold" charset="0"/>
              </a:rPr>
              <a:t>cp</a:t>
            </a: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 genes have introns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 Bold" charset="0"/>
              </a:rPr>
              <a:t>introns are self-splicing (type II): no </a:t>
            </a:r>
            <a:r>
              <a:rPr lang="en-US" sz="2400" dirty="0" err="1">
                <a:solidFill>
                  <a:srgbClr val="FF0000"/>
                </a:solidFill>
                <a:latin typeface="Times New Roman Bold" charset="0"/>
              </a:rPr>
              <a:t>spliceosomes</a:t>
            </a:r>
            <a:r>
              <a:rPr lang="en-US" sz="2400" dirty="0">
                <a:solidFill>
                  <a:srgbClr val="FF0000"/>
                </a:solidFill>
                <a:latin typeface="Times New Roman Bold" charset="0"/>
              </a:rPr>
              <a:t> or other enzymes!</a:t>
            </a:r>
          </a:p>
          <a:p>
            <a:pPr marL="971550" lvl="1" indent="-514350"/>
            <a:r>
              <a:rPr lang="en-US" sz="2400" dirty="0">
                <a:latin typeface="Times New Roman Bold" charset="0"/>
              </a:rPr>
              <a:t>3) mRNA </a:t>
            </a:r>
            <a:r>
              <a:rPr lang="en-US" sz="2400" dirty="0" err="1">
                <a:latin typeface="Times New Roman Bold" charset="0"/>
              </a:rPr>
              <a:t>editing:many</a:t>
            </a:r>
            <a:r>
              <a:rPr lang="en-US" sz="2400" dirty="0">
                <a:latin typeface="Times New Roman Bold" charset="0"/>
              </a:rPr>
              <a:t> </a:t>
            </a:r>
            <a:r>
              <a:rPr lang="en-US" sz="2400" dirty="0" err="1">
                <a:latin typeface="Times New Roman Bold" charset="0"/>
              </a:rPr>
              <a:t>cp</a:t>
            </a:r>
            <a:r>
              <a:rPr lang="en-US" sz="2400" dirty="0">
                <a:latin typeface="Times New Roman Bold" charset="0"/>
              </a:rPr>
              <a:t> mRNAs differ from the gene encoding them</a:t>
            </a:r>
          </a:p>
          <a:p>
            <a:pPr lvl="2">
              <a:buFont typeface="Arial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an ACG is modified post-transcriptionally to a functional AUG start codon in several tobacco mRNAs; many other post-transcriptional changes have also been identified</a:t>
            </a:r>
          </a:p>
        </p:txBody>
      </p:sp>
    </p:spTree>
    <p:extLst>
      <p:ext uri="{BB962C8B-B14F-4D97-AF65-F5344CB8AC3E}">
        <p14:creationId xmlns:p14="http://schemas.microsoft.com/office/powerpoint/2010/main" val="1640218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0" y="0"/>
            <a:ext cx="9144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 Bold" charset="0"/>
              </a:rPr>
              <a:t>Oddities</a:t>
            </a:r>
          </a:p>
          <a:p>
            <a:pPr marL="971550" lvl="1" indent="-514350">
              <a:buFontTx/>
              <a:buAutoNum type="arabicParenR"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Many </a:t>
            </a:r>
            <a:r>
              <a:rPr lang="en-US" sz="2400" dirty="0" err="1">
                <a:solidFill>
                  <a:srgbClr val="0000FF"/>
                </a:solidFill>
                <a:latin typeface="Times New Roman Bold" charset="0"/>
              </a:rPr>
              <a:t>cp</a:t>
            </a: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 genes are organized into operons</a:t>
            </a:r>
          </a:p>
          <a:p>
            <a:pPr marL="971550" lvl="1" indent="-514350">
              <a:buFontTx/>
              <a:buAutoNum type="arabicParenR"/>
            </a:pP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many </a:t>
            </a:r>
            <a:r>
              <a:rPr lang="en-US" sz="2400" dirty="0" err="1">
                <a:solidFill>
                  <a:srgbClr val="008000"/>
                </a:solidFill>
                <a:latin typeface="Times New Roman Bold" charset="0"/>
              </a:rPr>
              <a:t>cp</a:t>
            </a: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 genes have introns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 Bold" charset="0"/>
              </a:rPr>
              <a:t>introns are self-splicing (type II): no </a:t>
            </a:r>
            <a:r>
              <a:rPr lang="en-US" sz="2400" dirty="0" err="1">
                <a:solidFill>
                  <a:srgbClr val="FF0000"/>
                </a:solidFill>
                <a:latin typeface="Times New Roman Bold" charset="0"/>
              </a:rPr>
              <a:t>spliceosomes</a:t>
            </a:r>
            <a:r>
              <a:rPr lang="en-US" sz="2400" dirty="0">
                <a:solidFill>
                  <a:srgbClr val="FF0000"/>
                </a:solidFill>
                <a:latin typeface="Times New Roman Bold" charset="0"/>
              </a:rPr>
              <a:t> or other enzymes!</a:t>
            </a:r>
          </a:p>
          <a:p>
            <a:pPr marL="971550" lvl="1" indent="-514350"/>
            <a:r>
              <a:rPr lang="en-US" sz="2400" dirty="0">
                <a:latin typeface="Times New Roman Bold" charset="0"/>
              </a:rPr>
              <a:t>3) mRNA </a:t>
            </a:r>
            <a:r>
              <a:rPr lang="en-US" sz="2400" dirty="0" err="1">
                <a:latin typeface="Times New Roman Bold" charset="0"/>
              </a:rPr>
              <a:t>editing:many</a:t>
            </a:r>
            <a:r>
              <a:rPr lang="en-US" sz="2400" dirty="0">
                <a:latin typeface="Times New Roman Bold" charset="0"/>
              </a:rPr>
              <a:t> </a:t>
            </a:r>
            <a:r>
              <a:rPr lang="en-US" sz="2400" dirty="0" err="1">
                <a:latin typeface="Times New Roman Bold" charset="0"/>
              </a:rPr>
              <a:t>cp</a:t>
            </a:r>
            <a:r>
              <a:rPr lang="en-US" sz="2400" dirty="0">
                <a:latin typeface="Times New Roman Bold" charset="0"/>
              </a:rPr>
              <a:t> mRNAs differ from the gene encoding them</a:t>
            </a:r>
          </a:p>
          <a:p>
            <a:pPr lvl="2">
              <a:buFont typeface="Arial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an ACG is modified post-transcriptionally to a functional AUG start codon in several tobacco mRNAs; many other post-transcriptional changes have also been identified</a:t>
            </a:r>
          </a:p>
          <a:p>
            <a:pPr lvl="2">
              <a:buFont typeface="Arial" charset="0"/>
              <a:buChar char="•"/>
            </a:pP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editing machinery is encoded by the nucleus</a:t>
            </a:r>
          </a:p>
          <a:p>
            <a:pPr lvl="2">
              <a:buFont typeface="Arial" charset="0"/>
              <a:buChar char="•"/>
            </a:pPr>
            <a:endParaRPr lang="en-US" sz="2400" dirty="0">
              <a:solidFill>
                <a:srgbClr val="0000FF"/>
              </a:solidFill>
              <a:latin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2366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 Bold" charset="0"/>
              </a:rPr>
              <a:t>Replication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</a:rPr>
              <a:t>2 nuclear-encoded DNA polymerases similar to Pol I of </a:t>
            </a:r>
            <a:r>
              <a:rPr lang="en-US" sz="2400" i="1" dirty="0" err="1">
                <a:solidFill>
                  <a:srgbClr val="0000FF"/>
                </a:solidFill>
                <a:latin typeface="Times New Roman Bold" charset="0"/>
              </a:rPr>
              <a:t>E.coli</a:t>
            </a:r>
            <a:endParaRPr lang="en-US" sz="2400" i="1" dirty="0">
              <a:solidFill>
                <a:srgbClr val="0000FF"/>
              </a:solidFill>
              <a:latin typeface="Times New Roman Bold" charset="0"/>
            </a:endParaRPr>
          </a:p>
          <a:p>
            <a:pPr marL="800100" lvl="1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These enzymes might replicate both </a:t>
            </a:r>
            <a:r>
              <a:rPr lang="en-US" sz="2400" dirty="0" err="1">
                <a:solidFill>
                  <a:srgbClr val="008000"/>
                </a:solidFill>
                <a:latin typeface="Times New Roman Bold" charset="0"/>
              </a:rPr>
              <a:t>cp</a:t>
            </a: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 and </a:t>
            </a:r>
            <a:r>
              <a:rPr lang="en-US" sz="2400" dirty="0" err="1">
                <a:solidFill>
                  <a:srgbClr val="008000"/>
                </a:solidFill>
                <a:latin typeface="Times New Roman Bold" charset="0"/>
              </a:rPr>
              <a:t>mt</a:t>
            </a:r>
            <a:r>
              <a:rPr lang="en-US" sz="2400" dirty="0">
                <a:solidFill>
                  <a:srgbClr val="008000"/>
                </a:solidFill>
                <a:latin typeface="Times New Roman Bold" charset="0"/>
              </a:rPr>
              <a:t> DNA in plants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 Bold" charset="0"/>
              </a:rPr>
              <a:t>Replication seems partially coordinated with the cell cycle.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 Bold" charset="0"/>
            </a:endParaRPr>
          </a:p>
        </p:txBody>
      </p:sp>
      <p:pic>
        <p:nvPicPr>
          <p:cNvPr id="788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7"/>
          <a:stretch>
            <a:fillRect/>
          </a:stretch>
        </p:blipFill>
        <p:spPr bwMode="auto">
          <a:xfrm>
            <a:off x="3048000" y="1866900"/>
            <a:ext cx="61722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82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r>
              <a:rPr lang="en-US" sz="2400">
                <a:latin typeface="Times New Roman Bold" charset="0"/>
              </a:rPr>
              <a:t>Cp division involves both nuclear and cp proteins </a:t>
            </a:r>
          </a:p>
          <a:p>
            <a:endParaRPr lang="en-US">
              <a:solidFill>
                <a:srgbClr val="000000"/>
              </a:solidFill>
              <a:latin typeface="Times New Roman Bold" charset="0"/>
            </a:endParaRPr>
          </a:p>
        </p:txBody>
      </p:sp>
      <p:pic>
        <p:nvPicPr>
          <p:cNvPr id="798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762000"/>
            <a:ext cx="9372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507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0" y="0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r>
              <a:rPr lang="en-US" sz="2400">
                <a:latin typeface="Times New Roman Bold" charset="0"/>
              </a:rPr>
              <a:t>Cp division involves both nuclear and cp proteins </a:t>
            </a:r>
          </a:p>
          <a:p>
            <a:pPr lvl="1"/>
            <a:r>
              <a:rPr lang="en-US" sz="2400">
                <a:solidFill>
                  <a:srgbClr val="0000FF"/>
                </a:solidFill>
                <a:latin typeface="Times New Roman Bold" charset="0"/>
              </a:rPr>
              <a:t>Requires crosstalk between cp and nucleus but nucleus rules</a:t>
            </a:r>
          </a:p>
          <a:p>
            <a:endParaRPr lang="en-US">
              <a:solidFill>
                <a:srgbClr val="000000"/>
              </a:solidFill>
              <a:latin typeface="Times New Roman Bold" charset="0"/>
            </a:endParaRPr>
          </a:p>
        </p:txBody>
      </p:sp>
      <p:pic>
        <p:nvPicPr>
          <p:cNvPr id="808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96963"/>
            <a:ext cx="92964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394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0" y="36513"/>
            <a:ext cx="9217025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latin typeface="Times New Roman"/>
                <a:cs typeface="Times New Roman"/>
              </a:rPr>
              <a:t>range from 6 kb in Plasmodium to 2500 kb (muskmelons)</a:t>
            </a:r>
          </a:p>
        </p:txBody>
      </p:sp>
      <p:pic>
        <p:nvPicPr>
          <p:cNvPr id="819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288"/>
            <a:ext cx="91440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1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ChangeArrowheads="1"/>
          </p:cNvSpPr>
          <p:nvPr/>
        </p:nvSpPr>
        <p:spPr bwMode="auto">
          <a:xfrm>
            <a:off x="1588" y="0"/>
            <a:ext cx="9064625" cy="673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lvl="0"/>
            <a:r>
              <a:rPr lang="en-US" sz="2400" dirty="0">
                <a:latin typeface="Times New Roman"/>
                <a:cs typeface="Times New Roman"/>
              </a:rPr>
              <a:t>Targeted improvements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Replacement of an N-efficiency gene with a superior allele </a:t>
            </a:r>
            <a:r>
              <a:rPr lang="en-US" sz="2400" u="sng" dirty="0">
                <a:latin typeface="Times New Roman"/>
                <a:cs typeface="Times New Roman"/>
                <a:hlinkClick r:id="rId2"/>
              </a:rPr>
              <a:t>d</a:t>
            </a:r>
            <a:r>
              <a:rPr lang="hr-HR" sz="2400" u="sng" dirty="0">
                <a:latin typeface="Times New Roman"/>
                <a:cs typeface="Times New Roman"/>
                <a:hlinkClick r:id="rId2"/>
              </a:rPr>
              <a:t>oi:10.1111/jipb.12650</a:t>
            </a:r>
            <a:endParaRPr lang="en-US" sz="2400" dirty="0">
              <a:latin typeface="Times New Roman"/>
              <a:cs typeface="Times New Roman"/>
            </a:endParaRPr>
          </a:p>
          <a:p>
            <a:pPr lvl="1"/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Improving tomatoes </a:t>
            </a:r>
            <a:r>
              <a:rPr lang="cs-CZ" sz="2400" u="sng" dirty="0">
                <a:latin typeface="Times New Roman"/>
                <a:cs typeface="Times New Roman"/>
                <a:hlinkClick r:id="rId3"/>
              </a:rPr>
              <a:t>https://doi.org/10.1016/j.cell.2017.08.030</a:t>
            </a:r>
            <a:endParaRPr lang="en-US" sz="2400" dirty="0">
              <a:latin typeface="Times New Roman"/>
              <a:cs typeface="Times New Roman"/>
            </a:endParaRPr>
          </a:p>
          <a:p>
            <a:pPr lvl="1"/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Improving drought tolerance </a:t>
            </a:r>
            <a:r>
              <a:rPr lang="en-US" sz="2400" u="sng" dirty="0">
                <a:latin typeface="Times New Roman"/>
                <a:cs typeface="Times New Roman"/>
                <a:hlinkClick r:id="rId4"/>
              </a:rPr>
              <a:t>http://onlinelibrary.wiley.com/doi/10.1111/pbi.12673/full</a:t>
            </a:r>
            <a:endParaRPr lang="en-US" sz="2400" dirty="0">
              <a:latin typeface="Times New Roman"/>
              <a:cs typeface="Times New Roman"/>
            </a:endParaRPr>
          </a:p>
          <a:p>
            <a:pPr lvl="1"/>
            <a:r>
              <a:rPr lang="en-US" sz="2400" dirty="0">
                <a:latin typeface="Times New Roman"/>
                <a:cs typeface="Times New Roman"/>
              </a:rPr>
              <a:t>Improving seed fatty acid composition </a:t>
            </a:r>
            <a:r>
              <a:rPr lang="en-US" sz="2400" u="sng" dirty="0">
                <a:latin typeface="Times New Roman"/>
                <a:cs typeface="Times New Roman"/>
                <a:hlinkClick r:id="rId5"/>
              </a:rPr>
              <a:t>http://onlinelibrary.wiley.com/doi/10.1111/pbi.12663/full</a:t>
            </a:r>
            <a:endParaRPr lang="en-US" sz="2400" dirty="0">
              <a:latin typeface="Times New Roman"/>
              <a:cs typeface="Times New Roman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Editing the maize ALS2gene to yield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chlorsulfuron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-resistant plants </a:t>
            </a:r>
            <a:r>
              <a:rPr lang="en-US" sz="2400" u="sng" dirty="0">
                <a:latin typeface="Times New Roman"/>
                <a:cs typeface="Times New Roman"/>
                <a:hlinkClick r:id="rId6"/>
              </a:rPr>
              <a:t>https://doi.org/10.1104/pp.15.00793</a:t>
            </a:r>
            <a:endParaRPr lang="en-US" sz="2400" dirty="0">
              <a:latin typeface="Times New Roman"/>
              <a:cs typeface="Times New Roman"/>
            </a:endParaRPr>
          </a:p>
          <a:p>
            <a:pPr lvl="1"/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Improving cold storage and processing traits in potato </a:t>
            </a:r>
            <a:r>
              <a:rPr lang="en-US" sz="2400" u="sng" dirty="0">
                <a:latin typeface="Times New Roman"/>
                <a:cs typeface="Times New Roman"/>
                <a:hlinkClick r:id="rId7"/>
              </a:rPr>
              <a:t>https://doi.org/10.1111/pbi.12370</a:t>
            </a:r>
            <a:endParaRPr lang="en-US" sz="2400" dirty="0">
              <a:latin typeface="Times New Roman"/>
              <a:cs typeface="Times New Roman"/>
            </a:endParaRPr>
          </a:p>
          <a:p>
            <a:pPr lvl="1"/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Producing high oleic and low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linolenic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soybean oil </a:t>
            </a:r>
            <a:r>
              <a:rPr lang="en-US" sz="2400" u="sng" dirty="0">
                <a:latin typeface="Times New Roman"/>
                <a:cs typeface="Times New Roman"/>
                <a:hlinkClick r:id="rId8"/>
              </a:rPr>
              <a:t>https://doi.org/10.1186/s12870-016-0906-1</a:t>
            </a:r>
            <a:endParaRPr lang="en-US" sz="2400" u="sng" dirty="0">
              <a:latin typeface="Times New Roman"/>
              <a:cs typeface="Times New Roman"/>
            </a:endParaRPr>
          </a:p>
          <a:p>
            <a:pPr lvl="1"/>
            <a:r>
              <a:rPr lang="en-US" sz="2400" dirty="0"/>
              <a:t>Production of gene-corrected adult beta globin protein in human erythrocytes differentiated from patient </a:t>
            </a:r>
            <a:r>
              <a:rPr lang="en-US" sz="2400" dirty="0" err="1"/>
              <a:t>iPSCs</a:t>
            </a:r>
            <a:r>
              <a:rPr lang="en-US" sz="2400" dirty="0"/>
              <a:t> after genome editing of the sickle point mutation </a:t>
            </a:r>
            <a:r>
              <a:rPr lang="en-US" sz="2400" u="sng" dirty="0">
                <a:hlinkClick r:id="rId9"/>
              </a:rPr>
              <a:t>https://www.ncbi.nlm.nih.gov/pmc/articles/PMC4628786/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3924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36513"/>
            <a:ext cx="92170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latin typeface="Times New Roman"/>
                <a:cs typeface="Times New Roman"/>
              </a:rPr>
              <a:t>range from 6 kb in Plasmodium to 2500 kb (muskmelons)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7 fold variation in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genome size within cucurbit family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watermelon =330 kb, muskmelon = 2500 kb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much variation within same species</a:t>
            </a:r>
          </a:p>
          <a:p>
            <a:pPr lvl="2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5 different </a:t>
            </a:r>
            <a:r>
              <a:rPr lang="en-US" dirty="0" err="1">
                <a:latin typeface="Times New Roman"/>
                <a:cs typeface="Times New Roman"/>
              </a:rPr>
              <a:t>cytotopes</a:t>
            </a:r>
            <a:r>
              <a:rPr lang="en-US" dirty="0">
                <a:latin typeface="Times New Roman"/>
                <a:cs typeface="Times New Roman"/>
              </a:rPr>
              <a:t> in maize, vary from  540-700kb </a:t>
            </a:r>
          </a:p>
          <a:p>
            <a:endParaRPr lang="en-US" dirty="0"/>
          </a:p>
        </p:txBody>
      </p:sp>
      <p:pic>
        <p:nvPicPr>
          <p:cNvPr id="8397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679700"/>
            <a:ext cx="7545387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346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0" y="36513"/>
            <a:ext cx="921702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Mito DNA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range from 6 kb in Plasmodium to 2500 kb (muskmelons)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reason for large size is unknown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human </a:t>
            </a:r>
            <a:r>
              <a:rPr lang="en-US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mtDNA</a:t>
            </a:r>
            <a:r>
              <a:rPr lang="en-US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encodes 13 proteins, also </a:t>
            </a:r>
            <a:r>
              <a:rPr lang="en-US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rRNA</a:t>
            </a:r>
            <a:r>
              <a:rPr lang="en-US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&amp; </a:t>
            </a:r>
            <a:r>
              <a:rPr lang="en-US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tRNA</a:t>
            </a: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subunits of ATP synthase, </a:t>
            </a:r>
            <a:r>
              <a:rPr lang="en-US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NADHdeH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, CytBC1 &amp; COX</a:t>
            </a:r>
          </a:p>
          <a:p>
            <a:pPr lvl="1">
              <a:buFontTx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Recently identified many</a:t>
            </a:r>
          </a:p>
          <a:p>
            <a:pPr lvl="1"/>
            <a:r>
              <a:rPr lang="en-US" dirty="0">
                <a:latin typeface="Times New Roman" charset="0"/>
                <a:cs typeface="Times New Roman" charset="0"/>
              </a:rPr>
              <a:t>peptides</a:t>
            </a:r>
          </a:p>
        </p:txBody>
      </p:sp>
      <p:pic>
        <p:nvPicPr>
          <p:cNvPr id="860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133600"/>
            <a:ext cx="5832475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335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0" y="36513"/>
            <a:ext cx="9217025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human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mtDNA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encodes 13 proteins, also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rRNA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&amp;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tRNA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DNA are nasty!</a:t>
            </a:r>
          </a:p>
          <a:p>
            <a:pPr lvl="1"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LHON (</a:t>
            </a:r>
            <a:r>
              <a:rPr lang="en-US" u="sng" dirty="0" err="1">
                <a:latin typeface="Times New Roman"/>
                <a:cs typeface="Times New Roman"/>
              </a:rPr>
              <a:t>L</a:t>
            </a:r>
            <a:r>
              <a:rPr lang="en-US" dirty="0" err="1">
                <a:latin typeface="Times New Roman"/>
                <a:cs typeface="Times New Roman"/>
              </a:rPr>
              <a:t>eber's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u="sng" dirty="0">
                <a:latin typeface="Times New Roman"/>
                <a:cs typeface="Times New Roman"/>
              </a:rPr>
              <a:t>H</a:t>
            </a:r>
            <a:r>
              <a:rPr lang="en-US" dirty="0">
                <a:latin typeface="Times New Roman"/>
                <a:cs typeface="Times New Roman"/>
              </a:rPr>
              <a:t>ereditary </a:t>
            </a:r>
            <a:r>
              <a:rPr lang="en-US" u="sng" dirty="0">
                <a:latin typeface="Times New Roman"/>
                <a:cs typeface="Times New Roman"/>
              </a:rPr>
              <a:t>O</a:t>
            </a:r>
            <a:r>
              <a:rPr lang="en-US" dirty="0">
                <a:latin typeface="Times New Roman"/>
                <a:cs typeface="Times New Roman"/>
              </a:rPr>
              <a:t>ptic </a:t>
            </a:r>
            <a:r>
              <a:rPr lang="en-US" u="sng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europathy is due to defects in </a:t>
            </a:r>
            <a:r>
              <a:rPr lang="en-US" dirty="0" err="1">
                <a:latin typeface="Times New Roman"/>
                <a:cs typeface="Times New Roman"/>
              </a:rPr>
              <a:t>mt</a:t>
            </a:r>
            <a:r>
              <a:rPr lang="en-US" dirty="0">
                <a:latin typeface="Times New Roman"/>
                <a:cs typeface="Times New Roman"/>
              </a:rPr>
              <a:t>-encoded subunits of NADH-</a:t>
            </a:r>
            <a:r>
              <a:rPr lang="en-US" dirty="0" err="1">
                <a:latin typeface="Times New Roman"/>
                <a:cs typeface="Times New Roman"/>
              </a:rPr>
              <a:t>deH</a:t>
            </a:r>
            <a:endParaRPr lang="en-US" dirty="0">
              <a:latin typeface="Times New Roman"/>
              <a:cs typeface="Times New Roman"/>
            </a:endParaRPr>
          </a:p>
          <a:p>
            <a:pPr lvl="2">
              <a:buFontTx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ND1, ND4 or ND6</a:t>
            </a:r>
          </a:p>
          <a:p>
            <a:pPr lvl="2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mutations all have</a:t>
            </a:r>
          </a:p>
          <a:p>
            <a:pPr lvl="2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same effect = loss of </a:t>
            </a:r>
          </a:p>
          <a:p>
            <a:pPr lvl="2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vision, sometimes </a:t>
            </a:r>
          </a:p>
          <a:p>
            <a:pPr lvl="2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MS-like symptoms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80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572000" y="2262188"/>
            <a:ext cx="4572000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369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36513"/>
            <a:ext cx="9217025" cy="3413755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DNA are nasty!</a:t>
            </a:r>
          </a:p>
          <a:p>
            <a:pPr lvl="1">
              <a:buFontTx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LHON </a:t>
            </a:r>
          </a:p>
          <a:p>
            <a:pPr lvl="1">
              <a:buFontTx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MELAS (</a:t>
            </a:r>
            <a:r>
              <a:rPr lang="en-US" u="sng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itochondrial 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ncephalomyopathy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u="sng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actic </a:t>
            </a:r>
            <a:r>
              <a:rPr lang="en-US" u="sng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cidosis, and </a:t>
            </a:r>
            <a:r>
              <a:rPr lang="en-US" u="sng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troke-like episodes)</a:t>
            </a:r>
          </a:p>
          <a:p>
            <a:pPr lvl="1">
              <a:buFontTx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ND1, ND5, TH, TL1</a:t>
            </a:r>
          </a:p>
          <a:p>
            <a:pPr lvl="1">
              <a:defRPr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&amp; TV genes can cause it</a:t>
            </a:r>
          </a:p>
          <a:p>
            <a:pPr marL="1150938" lvl="2" indent="-236538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TH,TL1 &amp; TV encode</a:t>
            </a:r>
          </a:p>
          <a:p>
            <a:pPr lvl="2">
              <a:defRPr/>
            </a:pP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tRNA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901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572000" y="2262188"/>
            <a:ext cx="4572000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713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ChangeArrowheads="1"/>
          </p:cNvSpPr>
          <p:nvPr/>
        </p:nvSpPr>
        <p:spPr bwMode="auto">
          <a:xfrm>
            <a:off x="0" y="36513"/>
            <a:ext cx="92170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DNA are nasty!</a:t>
            </a:r>
          </a:p>
          <a:p>
            <a:pPr lvl="1"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LHON 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MELAS (</a:t>
            </a:r>
            <a:r>
              <a:rPr lang="en-US" u="sng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itochondrial 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ncephalomyopathy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u="sng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actic </a:t>
            </a:r>
            <a:r>
              <a:rPr lang="en-US" u="sng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cidosis, and </a:t>
            </a:r>
            <a:r>
              <a:rPr lang="en-US" u="sng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troke-like episodes)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Others: cyclic vomiting</a:t>
            </a:r>
          </a:p>
          <a:p>
            <a:pPr lvl="1"/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syndrome, cox deficiency, </a:t>
            </a:r>
          </a:p>
          <a:p>
            <a:pPr lvl="1"/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deafness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572000" y="2262188"/>
            <a:ext cx="4572000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092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/>
          <a:stretch>
            <a:fillRect/>
          </a:stretch>
        </p:blipFill>
        <p:spPr bwMode="auto">
          <a:xfrm>
            <a:off x="4508500" y="1354138"/>
            <a:ext cx="4643438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36513"/>
            <a:ext cx="92170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DNA are nasty!</a:t>
            </a:r>
          </a:p>
          <a:p>
            <a:pPr lvl="1"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All show maternal inheritance (used to trace human ancestry)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942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749550"/>
            <a:ext cx="5021262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348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36513"/>
            <a:ext cx="92170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DNA are nasty!</a:t>
            </a:r>
          </a:p>
          <a:p>
            <a:pPr lvl="1"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All show maternal inheritance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Penetrance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varies depending upon proportion of defective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mt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>
              <a:buFontTx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6258" name="Picture 2" descr="Mito_DNA-maternal-inherita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35200"/>
            <a:ext cx="79248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633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36513"/>
            <a:ext cx="92170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DNA are nasty!</a:t>
            </a:r>
          </a:p>
          <a:p>
            <a:pPr lvl="1"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All show maternal inheritance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Penetrance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varies depending upon proportion of defective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: average ~ 5 DNA/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, 100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/cell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8306" name="Picture 2" descr="Mito_DNA-maternal-inherita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35200"/>
            <a:ext cx="79248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116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0" y="36513"/>
            <a:ext cx="92170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DNA are nasty!</a:t>
            </a:r>
          </a:p>
          <a:p>
            <a:pPr lvl="1"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All show maternal inheritance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Penetrance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varies depending upon proportion of defective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mt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Mutations increase with age! Mutate 10x faster than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nDNA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6136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0" y="36513"/>
            <a:ext cx="9217025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Mito DNA </a:t>
            </a:r>
          </a:p>
          <a:p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DNA are nasty!</a:t>
            </a:r>
          </a:p>
          <a:p>
            <a:pPr lvl="1">
              <a:buFontTx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All show maternal inheritance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Penetrance</a:t>
            </a: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varies depending upon proportion of defective </a:t>
            </a:r>
            <a:r>
              <a:rPr lang="en-US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mt</a:t>
            </a:r>
            <a:endParaRPr lang="en-US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lvl="1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Mutations increase with age! Mutate 10x faster than </a:t>
            </a:r>
            <a:r>
              <a:rPr lang="en-US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nDNA</a:t>
            </a: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2"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By 40 </a:t>
            </a:r>
            <a:r>
              <a:rPr lang="en-US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mtDNA</a:t>
            </a:r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is so messed up it isn’t very useful for forensics</a:t>
            </a:r>
          </a:p>
          <a:p>
            <a:pPr lvl="2">
              <a:buFontTx/>
              <a:buChar char="•"/>
            </a:pP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2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ChangeArrowheads="1"/>
          </p:cNvSpPr>
          <p:nvPr/>
        </p:nvSpPr>
        <p:spPr bwMode="auto">
          <a:xfrm>
            <a:off x="1588" y="0"/>
            <a:ext cx="90646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lvl="0" algn="ctr"/>
            <a:r>
              <a:rPr lang="en-US" sz="2400" dirty="0">
                <a:latin typeface="Times New Roman"/>
                <a:cs typeface="Times New Roman"/>
              </a:rPr>
              <a:t>Remaining work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Preparing poster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Preparing MS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Writing 2000 word review on topic of your choice related to molecular biology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Probably easiest to do it on your GMO or Gene-editing topic </a:t>
            </a:r>
            <a:r>
              <a:rPr lang="en-US" sz="2400">
                <a:latin typeface="Times New Roman"/>
                <a:cs typeface="Times New Roman"/>
              </a:rPr>
              <a:t>since have </a:t>
            </a:r>
            <a:r>
              <a:rPr lang="en-US" sz="2400" dirty="0">
                <a:latin typeface="Times New Roman"/>
                <a:cs typeface="Times New Roman"/>
              </a:rPr>
              <a:t>already done a lot of the reading</a:t>
            </a:r>
          </a:p>
        </p:txBody>
      </p:sp>
    </p:spTree>
    <p:extLst>
      <p:ext uri="{BB962C8B-B14F-4D97-AF65-F5344CB8AC3E}">
        <p14:creationId xmlns:p14="http://schemas.microsoft.com/office/powerpoint/2010/main" val="1151851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36513"/>
            <a:ext cx="9217025" cy="1197764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 marL="0" lvl="1">
              <a:defRPr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Mutations increase with age! Mutate 10x faster than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nDNA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lvl="1"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are associated with cancer &amp; other diseases</a:t>
            </a:r>
          </a:p>
        </p:txBody>
      </p:sp>
      <p:pic>
        <p:nvPicPr>
          <p:cNvPr id="104450" name="Picture 1" descr="fig1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391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1209604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7938"/>
            <a:ext cx="4137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36513"/>
            <a:ext cx="92170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in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DNA are nasty!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Mutations increase with age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Defects are associated with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cancer &amp; other diseases</a:t>
            </a:r>
          </a:p>
        </p:txBody>
      </p:sp>
    </p:spTree>
    <p:extLst>
      <p:ext uri="{BB962C8B-B14F-4D97-AF65-F5344CB8AC3E}">
        <p14:creationId xmlns:p14="http://schemas.microsoft.com/office/powerpoint/2010/main" val="2161735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217025" cy="1936428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Oddities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Vertebrates, inverts,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protists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and &amp; fungi have UGA =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trp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cf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stop 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In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verts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AUA = met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cf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isoleu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All sorts of other oddities in various groups</a:t>
            </a:r>
          </a:p>
        </p:txBody>
      </p:sp>
      <p:pic>
        <p:nvPicPr>
          <p:cNvPr id="1085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590800"/>
            <a:ext cx="6119812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72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217025" cy="1197764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28 genes on “heavy” strand</a:t>
            </a:r>
          </a:p>
        </p:txBody>
      </p:sp>
      <p:pic>
        <p:nvPicPr>
          <p:cNvPr id="1105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3657600" y="1343025"/>
            <a:ext cx="54864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939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217025" cy="1567096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28 genes on “heavy” strand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9 on “light” strand, ND6 &amp; 8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tRNAs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1126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114800" y="1803400"/>
            <a:ext cx="5029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46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217025" cy="1936428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3 promoters: 2 on H strand, one on L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pL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transcribes entire light strand; later processed into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tRNA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&amp; ND6</a:t>
            </a:r>
          </a:p>
        </p:txBody>
      </p:sp>
      <p:pic>
        <p:nvPicPr>
          <p:cNvPr id="1146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114800" y="1803400"/>
            <a:ext cx="5029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493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217025" cy="2675091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3 promoters: 2 on H strand, one on L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pL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transcribes entire light strand; later processed into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tRNA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&amp; ND6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pH1 transcribes 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entire H strand</a:t>
            </a:r>
          </a:p>
        </p:txBody>
      </p:sp>
      <p:pic>
        <p:nvPicPr>
          <p:cNvPr id="1167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114800" y="1803400"/>
            <a:ext cx="5029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470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217025" cy="3413755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3 promoters: 2 on H strand, one on L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pL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transcribes entire light strand; later processed into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tRNA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&amp; ND6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pH1 transcribes 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entire H strand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pH2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may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transcribe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12S &amp; 16S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rRNA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187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114800" y="1803400"/>
            <a:ext cx="5029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201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217025" cy="4521750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3 promoters: 2 on H strand, one on L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pL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transcribes entire light strand; later processed into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tRNA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&amp; ND6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pH1 transcribes 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entire H strand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pH2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may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transcribe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12S &amp; 16S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rRNA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In vitro only need 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TFAM &amp; TFB2M to 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transcribe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pL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&amp; pH1</a:t>
            </a:r>
          </a:p>
        </p:txBody>
      </p:sp>
      <p:pic>
        <p:nvPicPr>
          <p:cNvPr id="12083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114800" y="1803400"/>
            <a:ext cx="5029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76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114800" y="1803400"/>
            <a:ext cx="5029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217025" cy="4891082"/>
          </a:xfrm>
          <a:prstGeom prst="rect">
            <a:avLst/>
          </a:prstGeom>
          <a:noFill/>
          <a:ln>
            <a:noFill/>
          </a:ln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3 promoters: 2 on H strand, one on L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pL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transcribes entire light strand; later processed into </a:t>
            </a:r>
            <a:r>
              <a:rPr lang="en-US" dirty="0" err="1">
                <a:solidFill>
                  <a:srgbClr val="008000"/>
                </a:solidFill>
                <a:latin typeface="Times New Roman"/>
                <a:cs typeface="Times New Roman"/>
              </a:rPr>
              <a:t>tRNA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&amp; ND6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pH1 transcribes 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entire H strand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pH2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may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transcribe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12S &amp; 16S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rRNA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In vitro only need 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TFAM &amp; TFB2M to 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transcribe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pL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&amp; pH1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Uncertain if pH2 is used</a:t>
            </a:r>
          </a:p>
        </p:txBody>
      </p:sp>
    </p:spTree>
    <p:extLst>
      <p:ext uri="{BB962C8B-B14F-4D97-AF65-F5344CB8AC3E}">
        <p14:creationId xmlns:p14="http://schemas.microsoft.com/office/powerpoint/2010/main" val="32280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2209800"/>
            <a:ext cx="6348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8901F3"/>
                </a:solidFill>
                <a:latin typeface="Times New Roman" charset="0"/>
                <a:cs typeface="Times New Roman" charset="0"/>
              </a:rPr>
              <a:t>Cytoplasmic inheritance</a:t>
            </a:r>
            <a:r>
              <a:rPr lang="en-US" sz="2400" dirty="0">
                <a:latin typeface="Times New Roman" charset="0"/>
                <a:cs typeface="Times New Roman" charset="0"/>
              </a:rPr>
              <a:t>		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Variegation arises because have mix of </a:t>
            </a:r>
            <a:r>
              <a:rPr lang="ja-JP" alt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good</a:t>
            </a:r>
            <a:r>
              <a:rPr lang="ja-JP" alt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and </a:t>
            </a:r>
            <a:r>
              <a:rPr lang="ja-JP" alt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bad</a:t>
            </a:r>
            <a:r>
              <a:rPr lang="ja-JP" alt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cp</a:t>
            </a:r>
            <a:endParaRPr lang="en-US" altLang="ja-JP" sz="24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 New Roman" charset="0"/>
                <a:cs typeface="Times New Roman" charset="0"/>
              </a:rPr>
              <a:t>Segregate randomly at division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eventually one form predominates</a:t>
            </a:r>
          </a:p>
          <a:p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In plants, cytoplasm comes from the egg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most pollen do not have </a:t>
            </a:r>
            <a:r>
              <a:rPr lang="en-US" sz="2400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cp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or </a:t>
            </a:r>
            <a:r>
              <a:rPr lang="en-US" sz="2400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mt</a:t>
            </a:r>
            <a:endParaRPr lang="en-US" sz="24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 New Roman" charset="0"/>
                <a:cs typeface="Times New Roman" charset="0"/>
              </a:rPr>
              <a:t>can't study genetically, because no </a:t>
            </a:r>
          </a:p>
          <a:p>
            <a:pPr lvl="1"/>
            <a:r>
              <a:rPr lang="en-US" sz="2400" dirty="0">
                <a:latin typeface="Times New Roman" charset="0"/>
                <a:cs typeface="Times New Roman" charset="0"/>
              </a:rPr>
              <a:t>way to mix parental organelles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 Bold" charset="0"/>
            </a:endParaRPr>
          </a:p>
          <a:p>
            <a:pPr lvl="1"/>
            <a:endParaRPr lang="en-US" dirty="0">
              <a:solidFill>
                <a:srgbClr val="8901F3"/>
              </a:solidFill>
              <a:latin typeface="Times New Roman" charset="0"/>
            </a:endParaRPr>
          </a:p>
          <a:p>
            <a:pPr lvl="1"/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75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114800" y="1803400"/>
            <a:ext cx="5029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2170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DNA replication: controlled by nuclear genes 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2510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>
            <a:fillRect/>
          </a:stretch>
        </p:blipFill>
        <p:spPr bwMode="auto">
          <a:xfrm>
            <a:off x="4114800" y="1803400"/>
            <a:ext cx="50292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0" y="0"/>
            <a:ext cx="92170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latin typeface="Times New Roman"/>
                <a:cs typeface="Times New Roman"/>
              </a:rPr>
              <a:t>Human Oddities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DNA replication: controlled by nuclear genes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Separate origins for H and L strands!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9028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ChangeArrowheads="1"/>
          </p:cNvSpPr>
          <p:nvPr/>
        </p:nvSpPr>
        <p:spPr bwMode="auto">
          <a:xfrm>
            <a:off x="0" y="0"/>
            <a:ext cx="92170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DNA replication: controlled by nuclear genes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Separate origins for H and L strands!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Replicates in D-loop manner: starts at O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&amp; heads towards O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displacing opposite strand until hits O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&amp; new fork starts replicating in opposite direction. </a:t>
            </a:r>
          </a:p>
        </p:txBody>
      </p:sp>
      <p:pic>
        <p:nvPicPr>
          <p:cNvPr id="1290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2133600"/>
            <a:ext cx="43227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809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0" y="36513"/>
            <a:ext cx="92170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  <a:latin typeface="Times New Roman"/>
                <a:cs typeface="Times New Roman"/>
              </a:rPr>
              <a:t>Mito DNA </a:t>
            </a:r>
          </a:p>
          <a:p>
            <a:r>
              <a:rPr lang="en-US" dirty="0">
                <a:latin typeface="Times New Roman"/>
                <a:cs typeface="Times New Roman"/>
              </a:rPr>
              <a:t>range from 6 kb in Plasmodium to 2500 kb (muskmelons)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7 fold variation in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mt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genome size within cucurbit family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watermelon =330 kb, muskmelon = 2500 kb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considerable variation within same species</a:t>
            </a:r>
          </a:p>
          <a:p>
            <a:pPr lvl="2"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5 different </a:t>
            </a:r>
            <a:r>
              <a:rPr lang="en-US" dirty="0" err="1">
                <a:latin typeface="Times New Roman"/>
                <a:cs typeface="Times New Roman"/>
              </a:rPr>
              <a:t>cytotopes</a:t>
            </a:r>
            <a:r>
              <a:rPr lang="en-US" dirty="0">
                <a:latin typeface="Times New Roman"/>
                <a:cs typeface="Times New Roman"/>
              </a:rPr>
              <a:t> in maize, vary from  540-700kb </a:t>
            </a:r>
          </a:p>
          <a:p>
            <a:endParaRPr lang="en-US" dirty="0"/>
          </a:p>
        </p:txBody>
      </p:sp>
      <p:pic>
        <p:nvPicPr>
          <p:cNvPr id="1310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679700"/>
            <a:ext cx="7545387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26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ChangeArrowheads="1"/>
          </p:cNvSpPr>
          <p:nvPr/>
        </p:nvSpPr>
        <p:spPr bwMode="auto">
          <a:xfrm>
            <a:off x="0" y="36513"/>
            <a:ext cx="92170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Plant Mito DNA encodes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~20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proteins, also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rRNA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&amp;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tRNA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114FFB"/>
                </a:solidFill>
                <a:latin typeface="Times New Roman"/>
                <a:cs typeface="Times New Roman"/>
              </a:rPr>
              <a:t> subunits of ATP synthase &amp; complexes I, II, III &amp; IV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114FFB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37C03"/>
                </a:solidFill>
                <a:latin typeface="Times New Roman"/>
                <a:cs typeface="Times New Roman"/>
              </a:rPr>
              <a:t>some mRNA are trans-spliced from 2 diff transcripts!</a:t>
            </a:r>
          </a:p>
          <a:p>
            <a:pPr>
              <a:buFontTx/>
              <a:buChar char="•"/>
            </a:pPr>
            <a:endParaRPr lang="en-US" dirty="0">
              <a:solidFill>
                <a:srgbClr val="114FFB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114FFB"/>
              </a:solidFill>
            </a:endParaRPr>
          </a:p>
        </p:txBody>
      </p:sp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14513"/>
            <a:ext cx="6781800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452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0" y="36513"/>
            <a:ext cx="92170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Mito DNA encodes encodes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~20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proteins, also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rRNA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&amp;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tRNA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114FFB"/>
                </a:solidFill>
                <a:latin typeface="Times New Roman"/>
                <a:cs typeface="Times New Roman"/>
              </a:rPr>
              <a:t> subunits of ATP synthase &amp; complexes I, II, III &amp; IV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114FFB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37C03"/>
                </a:solidFill>
                <a:latin typeface="Times New Roman"/>
                <a:cs typeface="Times New Roman"/>
              </a:rPr>
              <a:t>some mRNA are trans-spliced from 2 diff transcripts!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FC0128"/>
                </a:solidFill>
                <a:latin typeface="Times New Roman"/>
                <a:cs typeface="Times New Roman"/>
              </a:rPr>
              <a:t> some mRNA are edited: bases changed after synthesis!</a:t>
            </a:r>
            <a:endParaRPr lang="en-US" dirty="0">
              <a:solidFill>
                <a:srgbClr val="037C03"/>
              </a:solidFill>
              <a:latin typeface="Times New Roman"/>
              <a:cs typeface="Times New Roman"/>
            </a:endParaRPr>
          </a:p>
          <a:p>
            <a:pPr>
              <a:buFontTx/>
              <a:buChar char="•"/>
            </a:pPr>
            <a:endParaRPr lang="en-US" dirty="0">
              <a:solidFill>
                <a:srgbClr val="114FFB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114FFB"/>
              </a:solidFill>
            </a:endParaRPr>
          </a:p>
        </p:txBody>
      </p:sp>
      <p:pic>
        <p:nvPicPr>
          <p:cNvPr id="1341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68538"/>
            <a:ext cx="61722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152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51088"/>
            <a:ext cx="792480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0" y="36513"/>
            <a:ext cx="9217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Mito DNA encodes encodes 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~20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proteins, also </a:t>
            </a:r>
            <a:r>
              <a:rPr lang="en-US" sz="2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rRNA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&amp; </a:t>
            </a:r>
            <a:r>
              <a:rPr lang="en-US" sz="2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tRNA</a:t>
            </a:r>
            <a:endParaRPr lang="en-US" sz="24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US" sz="2400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subunits of ATP synthase &amp; complexes I, II, III &amp; IV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some mRNA are trans-spliced from 2 diff transcripts!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some mRNA are edited: bases changed after synthesis!</a:t>
            </a:r>
          </a:p>
          <a:p>
            <a:pPr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Mech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to prevent nucleus from stealing genes?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Find </a:t>
            </a:r>
            <a:r>
              <a:rPr lang="en-US" sz="2400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cp</a:t>
            </a: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&amp; </a:t>
            </a:r>
            <a:r>
              <a:rPr lang="en-US" sz="2400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nuc</a:t>
            </a: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genes in </a:t>
            </a:r>
            <a:r>
              <a:rPr lang="en-US" sz="2400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mtDNA</a:t>
            </a: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4820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ChangeArrowheads="1"/>
          </p:cNvSpPr>
          <p:nvPr/>
        </p:nvSpPr>
        <p:spPr bwMode="auto">
          <a:xfrm>
            <a:off x="0" y="36513"/>
            <a:ext cx="9217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Mitochondrial DNA</a:t>
            </a:r>
            <a:endParaRPr lang="en-US" sz="2400" dirty="0">
              <a:solidFill>
                <a:srgbClr val="114FFB"/>
              </a:solidFill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US" sz="2400" dirty="0">
                <a:solidFill>
                  <a:srgbClr val="114FFB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some mRNA are trans-spliced from 2 diff transcripts!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some mRNA are edited: bases changed after synthesis!</a:t>
            </a:r>
          </a:p>
          <a:p>
            <a:pPr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Mech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to prevent nucleus from stealing genes?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mtDNA</a:t>
            </a: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recombines to form new genes: see many smaller molecules </a:t>
            </a:r>
            <a:r>
              <a:rPr lang="en-US" sz="2400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cf</a:t>
            </a: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one big circle</a:t>
            </a:r>
          </a:p>
        </p:txBody>
      </p:sp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49475"/>
            <a:ext cx="510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046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0" y="36513"/>
            <a:ext cx="92170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Mitochondrial DNA</a:t>
            </a:r>
            <a:endParaRPr lang="en-US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US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mtDNA</a:t>
            </a: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recombines to form new genes: see many smaller molecules </a:t>
            </a:r>
            <a:r>
              <a:rPr lang="en-US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cf</a:t>
            </a: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one big circle: some poison pollen development to create cytoplasmic male sterility</a:t>
            </a:r>
          </a:p>
        </p:txBody>
      </p:sp>
      <p:pic>
        <p:nvPicPr>
          <p:cNvPr id="1402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98638"/>
            <a:ext cx="54864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507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3"/>
          <p:cNvSpPr>
            <a:spLocks noChangeArrowheads="1"/>
          </p:cNvSpPr>
          <p:nvPr/>
        </p:nvSpPr>
        <p:spPr bwMode="auto">
          <a:xfrm>
            <a:off x="0" y="36513"/>
            <a:ext cx="9217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Plant mtDNA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</a:rPr>
              <a:t> mtDNA recombines to form new genes, some poison pollen development to create cytoplasmic male sterility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08000"/>
                </a:solidFill>
                <a:latin typeface="Times New Roman" charset="0"/>
              </a:rPr>
              <a:t>Pollen don't transmit mito!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</a:rPr>
              <a:t>Widely used in plant breeding</a:t>
            </a:r>
          </a:p>
          <a:p>
            <a:pPr lvl="1">
              <a:buFontTx/>
              <a:buChar char="•"/>
            </a:pPr>
            <a:r>
              <a:rPr lang="en-US" sz="2400">
                <a:latin typeface="Times New Roman" charset="0"/>
              </a:rPr>
              <a:t>Eg hybrid corn, rice</a:t>
            </a:r>
          </a:p>
        </p:txBody>
      </p:sp>
      <p:pic>
        <p:nvPicPr>
          <p:cNvPr id="142338" name="Picture 3" descr="f18.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58900"/>
            <a:ext cx="36576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96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39963"/>
            <a:ext cx="541020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36513"/>
            <a:ext cx="9217025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Plastid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encode ~ 100 proteins, 4 rRNA &amp;~30 tRNA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5 classes of proteins	</a:t>
            </a:r>
            <a:r>
              <a:rPr lang="en-US" sz="2400">
                <a:latin typeface="Times New Roman" charset="0"/>
                <a:cs typeface="Times New Roman" charset="0"/>
              </a:rPr>
              <a:t>			</a:t>
            </a:r>
          </a:p>
          <a:p>
            <a:pPr marL="971550" lvl="1" indent="-514350">
              <a:buFont typeface="Arial" charset="0"/>
              <a:buAutoNum type="arabicPeriod"/>
            </a:pP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ribosomal &amp; other proteins involved in translation</a:t>
            </a:r>
          </a:p>
          <a:p>
            <a:pPr marL="971550" lvl="1" indent="-514350">
              <a:buFont typeface="Arial" charset="0"/>
              <a:buAutoNum type="arabicPeriod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proteins involved in transcription</a:t>
            </a:r>
          </a:p>
          <a:p>
            <a:pPr marL="971550" lvl="1" indent="-514350">
              <a:buFont typeface="Arial" charset="0"/>
              <a:buAutoNum type="arabicPeriod"/>
            </a:pPr>
            <a:r>
              <a:rPr lang="en-US" sz="2400">
                <a:latin typeface="Times New Roman" charset="0"/>
                <a:cs typeface="Times New Roman" charset="0"/>
              </a:rPr>
              <a:t>proteins involved </a:t>
            </a:r>
          </a:p>
          <a:p>
            <a:pPr marL="971550" lvl="1" indent="-514350"/>
            <a:r>
              <a:rPr lang="en-US" sz="2400">
                <a:latin typeface="Times New Roman" charset="0"/>
                <a:cs typeface="Times New Roman" charset="0"/>
              </a:rPr>
              <a:t>in photosynthesis</a:t>
            </a:r>
          </a:p>
          <a:p>
            <a:pPr marL="971550" lvl="1" indent="-514350">
              <a:buFont typeface="Arial" charset="0"/>
              <a:buAutoNum type="arabicPeriod" startAt="4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proteins involved </a:t>
            </a:r>
          </a:p>
          <a:p>
            <a:pPr marL="971550" lvl="1" indent="-514350"/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in respiration</a:t>
            </a:r>
          </a:p>
          <a:p>
            <a:pPr marL="971550" lvl="1" indent="-514350">
              <a:buFont typeface="Arial" charset="0"/>
              <a:buAutoNum type="arabicPeriod" startAt="5"/>
            </a:pP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ORFs (open reading </a:t>
            </a:r>
          </a:p>
          <a:p>
            <a:pPr marL="971550" lvl="1" indent="-514350"/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frames)</a:t>
            </a:r>
          </a:p>
          <a:p>
            <a:pPr marL="971550" lvl="1" indent="-51435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sequences capable of</a:t>
            </a:r>
          </a:p>
          <a:p>
            <a:pPr marL="971550" lvl="1" indent="-51435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encoding proteins but </a:t>
            </a:r>
          </a:p>
          <a:p>
            <a:pPr marL="971550" lvl="1" indent="-51435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no product has been </a:t>
            </a:r>
          </a:p>
          <a:p>
            <a:pPr marL="971550" lvl="1" indent="-514350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identified</a:t>
            </a:r>
          </a:p>
          <a:p>
            <a:r>
              <a:rPr lang="en-US"/>
              <a:t>		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3"/>
          <p:cNvSpPr>
            <a:spLocks noChangeArrowheads="1"/>
          </p:cNvSpPr>
          <p:nvPr/>
        </p:nvSpPr>
        <p:spPr bwMode="auto">
          <a:xfrm>
            <a:off x="0" y="36513"/>
            <a:ext cx="921702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Plant mtDNA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</a:rPr>
              <a:t> mtDNA recombines to form new genes, some poison pollen development to create cytoplasmic male sterility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08000"/>
                </a:solidFill>
                <a:latin typeface="Times New Roman" charset="0"/>
              </a:rPr>
              <a:t>Pollen don't transmit mito!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</a:rPr>
              <a:t>Widely used in plant breeding</a:t>
            </a:r>
          </a:p>
          <a:p>
            <a:pPr lvl="1">
              <a:buFontTx/>
              <a:buChar char="•"/>
            </a:pPr>
            <a:r>
              <a:rPr lang="en-US" sz="2400">
                <a:latin typeface="Times New Roman" charset="0"/>
              </a:rPr>
              <a:t>Eg hybrid corn, rice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</a:rPr>
              <a:t>described in over 150 different spp.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08000"/>
                </a:solidFill>
                <a:latin typeface="Times New Roman" charset="0"/>
              </a:rPr>
              <a:t>Often arises after a wide cross, or </a:t>
            </a:r>
          </a:p>
          <a:p>
            <a:pPr lvl="1"/>
            <a:r>
              <a:rPr lang="en-US" sz="2400">
                <a:solidFill>
                  <a:srgbClr val="008000"/>
                </a:solidFill>
                <a:latin typeface="Times New Roman" charset="0"/>
              </a:rPr>
              <a:t>after protoplast fusion </a:t>
            </a:r>
          </a:p>
        </p:txBody>
      </p:sp>
      <p:pic>
        <p:nvPicPr>
          <p:cNvPr id="144386" name="Picture 3" descr="f18.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58900"/>
            <a:ext cx="36576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959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3"/>
          <p:cNvSpPr>
            <a:spLocks noChangeArrowheads="1"/>
          </p:cNvSpPr>
          <p:nvPr/>
        </p:nvSpPr>
        <p:spPr bwMode="auto">
          <a:xfrm>
            <a:off x="0" y="36513"/>
            <a:ext cx="9217025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>
              <a:solidFill>
                <a:srgbClr val="000000"/>
              </a:solidFill>
              <a:latin typeface="Times New Roman" charset="0"/>
            </a:endParaRPr>
          </a:p>
          <a:p>
            <a:pPr>
              <a:buFontTx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</a:rPr>
              <a:t>described in over 150 different spp.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008000"/>
                </a:solidFill>
                <a:latin typeface="Times New Roman" charset="0"/>
              </a:rPr>
              <a:t>Often arises after a wide cross, or after protoplast fusion 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</a:rPr>
              <a:t>can affect either sporophytic or gametophytic tissue</a:t>
            </a:r>
          </a:p>
          <a:p>
            <a:r>
              <a:rPr lang="en-US" sz="2400">
                <a:latin typeface="Times New Roman" charset="0"/>
              </a:rPr>
              <a:t>either pollen or tapetum can blow up</a:t>
            </a:r>
          </a:p>
          <a:p>
            <a:endParaRPr lang="en-US">
              <a:latin typeface="Times New Roman" charset="0"/>
            </a:endParaRPr>
          </a:p>
        </p:txBody>
      </p:sp>
      <p:pic>
        <p:nvPicPr>
          <p:cNvPr id="146434" name="Picture 3" descr="Screen shot 2015-03-22 at 2.42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7338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Picture 4" descr="Screen shot 2015-03-22 at 3.10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4167188"/>
            <a:ext cx="5256212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5" descr="Screen shot 2015-03-22 at 3.11.0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981200"/>
            <a:ext cx="5397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876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3"/>
          <p:cNvSpPr>
            <a:spLocks noChangeArrowheads="1"/>
          </p:cNvSpPr>
          <p:nvPr/>
        </p:nvSpPr>
        <p:spPr bwMode="auto">
          <a:xfrm>
            <a:off x="0" y="36513"/>
            <a:ext cx="92170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</a:rPr>
              <a:t>can affect either sporophytic or gametophytic tissue</a:t>
            </a:r>
          </a:p>
          <a:p>
            <a:r>
              <a:rPr lang="en-US" sz="2400">
                <a:latin typeface="Times New Roman" charset="0"/>
              </a:rPr>
              <a:t>either pollen or tapetum can blow up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</a:rPr>
              <a:t>have major increase in respiration and # mito after meiosis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</a:rPr>
              <a:t>40 x increase in mt/ cell 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</a:rPr>
              <a:t>in tapetum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</a:rPr>
              <a:t>20 x increase in mt/ cell 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</a:rPr>
              <a:t>in sporogenous cells</a:t>
            </a:r>
          </a:p>
          <a:p>
            <a:endParaRPr lang="en-US" sz="2400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  <p:pic>
        <p:nvPicPr>
          <p:cNvPr id="148482" name="Picture 4" descr="Screen shot 2015-03-22 at 3.10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4167188"/>
            <a:ext cx="5256212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5" descr="Screen shot 2015-03-22 at 3.11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752600"/>
            <a:ext cx="5397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919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798" r="12288" b="21667"/>
          <a:stretch>
            <a:fillRect/>
          </a:stretch>
        </p:blipFill>
        <p:spPr bwMode="auto">
          <a:xfrm>
            <a:off x="4217988" y="1447800"/>
            <a:ext cx="49260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3"/>
          <p:cNvSpPr>
            <a:spLocks noChangeArrowheads="1"/>
          </p:cNvSpPr>
          <p:nvPr/>
        </p:nvSpPr>
        <p:spPr bwMode="auto">
          <a:xfrm>
            <a:off x="0" y="36513"/>
            <a:ext cx="921702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have major increase in respiration and # mitochondria after meiosis</a:t>
            </a:r>
          </a:p>
          <a:p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40 x increase 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</a:rPr>
              <a:t>mt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/ cell 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</a:rPr>
              <a:t>tapetum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20x in </a:t>
            </a:r>
            <a:r>
              <a:rPr lang="en-US" sz="2400" dirty="0" err="1">
                <a:solidFill>
                  <a:srgbClr val="FF0000"/>
                </a:solidFill>
                <a:latin typeface="Times New Roman" charset="0"/>
              </a:rPr>
              <a:t>sporogenous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 cells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Often arise due to recombination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creating weird fusion encoding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defective protein</a:t>
            </a:r>
          </a:p>
          <a:p>
            <a:endParaRPr lang="en-US" sz="2400" dirty="0">
              <a:solidFill>
                <a:srgbClr val="FF0000"/>
              </a:solidFill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875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798" r="12489" b="21667"/>
          <a:stretch>
            <a:fillRect/>
          </a:stretch>
        </p:blipFill>
        <p:spPr bwMode="auto">
          <a:xfrm>
            <a:off x="4230688" y="1447800"/>
            <a:ext cx="49133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3"/>
          <p:cNvSpPr>
            <a:spLocks noChangeArrowheads="1"/>
          </p:cNvSpPr>
          <p:nvPr/>
        </p:nvSpPr>
        <p:spPr bwMode="auto">
          <a:xfrm>
            <a:off x="0" y="36513"/>
            <a:ext cx="92170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have major increase in respiration and # mitochondria after meiosis</a:t>
            </a:r>
          </a:p>
          <a:p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40 x increase 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</a:rPr>
              <a:t>mt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/ cell in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</a:rPr>
              <a:t>tapetum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20x in </a:t>
            </a:r>
            <a:r>
              <a:rPr lang="en-US" sz="2400" dirty="0" err="1">
                <a:solidFill>
                  <a:srgbClr val="FF0000"/>
                </a:solidFill>
                <a:latin typeface="Times New Roman" charset="0"/>
              </a:rPr>
              <a:t>sporogenous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 cells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Often arise due to recombination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creating weird fusion encoding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defective protein: poisons respiration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Not enough energy to make good pollen</a:t>
            </a:r>
          </a:p>
          <a:p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87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3"/>
          <p:cNvSpPr>
            <a:spLocks noChangeArrowheads="1"/>
          </p:cNvSpPr>
          <p:nvPr/>
        </p:nvSpPr>
        <p:spPr bwMode="auto">
          <a:xfrm>
            <a:off x="0" y="36513"/>
            <a:ext cx="92170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Often arise due to recombination creating weird fusion encoding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defective protein: poisons respiration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Not enough energy to make good pollen</a:t>
            </a:r>
          </a:p>
          <a:p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Gametophytic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may arise because defective protein is only expressed in developing pollen: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eg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cytotoxic </a:t>
            </a:r>
            <a:r>
              <a:rPr lang="en-US" sz="2400" i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orf79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in CMS-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Boro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II rice</a:t>
            </a:r>
          </a:p>
          <a:p>
            <a:endParaRPr lang="en-US" sz="2400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endParaRPr lang="en-US" sz="2400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endParaRPr lang="en-US" sz="2400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endParaRPr lang="en-US" sz="2400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RFµspores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   leaf         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cms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µspores                       anther walls</a:t>
            </a:r>
          </a:p>
        </p:txBody>
      </p:sp>
      <p:pic>
        <p:nvPicPr>
          <p:cNvPr id="154626" name="Picture 1" descr="Screen shot 2015-03-22 at 3.44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92202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121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4" descr="WA3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14538"/>
            <a:ext cx="800100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Rectangle 3"/>
          <p:cNvSpPr>
            <a:spLocks noChangeArrowheads="1"/>
          </p:cNvSpPr>
          <p:nvPr/>
        </p:nvSpPr>
        <p:spPr bwMode="auto">
          <a:xfrm>
            <a:off x="0" y="36513"/>
            <a:ext cx="9217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Gametophytic may arise because defective protein is only expressed in developing pollen: eg cytotoxic </a:t>
            </a:r>
            <a:r>
              <a:rPr lang="en-US" sz="2400" i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orf79</a:t>
            </a: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in CMS-Boro II rice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Sporophytic may arise due to programmed cll death triggered by ROS burst, eg Wild Abortive CMS  in rice due to WA352 peptide inhibiting COX11</a:t>
            </a:r>
          </a:p>
        </p:txBody>
      </p:sp>
    </p:spTree>
    <p:extLst>
      <p:ext uri="{BB962C8B-B14F-4D97-AF65-F5344CB8AC3E}">
        <p14:creationId xmlns:p14="http://schemas.microsoft.com/office/powerpoint/2010/main" val="2784599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3"/>
          <p:cNvSpPr>
            <a:spLocks noChangeArrowheads="1"/>
          </p:cNvSpPr>
          <p:nvPr/>
        </p:nvSpPr>
        <p:spPr bwMode="auto">
          <a:xfrm>
            <a:off x="0" y="36513"/>
            <a:ext cx="92170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can (usually) be overcome by nuclear "restorer" genes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usually a single dominant gene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 </a:t>
            </a:r>
          </a:p>
          <a:p>
            <a:endParaRPr lang="en-US" dirty="0">
              <a:latin typeface="Times New Roman" charset="0"/>
            </a:endParaRPr>
          </a:p>
        </p:txBody>
      </p:sp>
      <p:pic>
        <p:nvPicPr>
          <p:cNvPr id="1587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52538"/>
            <a:ext cx="7696200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8337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3"/>
          <p:cNvSpPr>
            <a:spLocks noChangeArrowheads="1"/>
          </p:cNvSpPr>
          <p:nvPr/>
        </p:nvSpPr>
        <p:spPr bwMode="auto">
          <a:xfrm>
            <a:off x="0" y="36513"/>
            <a:ext cx="92170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can (usually) be overcome by nuclear "restorer" genes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usually a single dominant gene</a:t>
            </a:r>
          </a:p>
          <a:p>
            <a:r>
              <a:rPr lang="en-US" sz="2400" dirty="0">
                <a:latin typeface="Times New Roman" charset="0"/>
              </a:rPr>
              <a:t>RF genes often encode protein which restores good mRNA </a:t>
            </a:r>
            <a:r>
              <a:rPr lang="en-US" sz="2400" dirty="0" err="1">
                <a:latin typeface="Times New Roman" charset="0"/>
              </a:rPr>
              <a:t>eg</a:t>
            </a:r>
            <a:r>
              <a:rPr lang="en-US" sz="2400" dirty="0">
                <a:latin typeface="Times New Roman" charset="0"/>
              </a:rPr>
              <a:t>. by splicing fusion in </a:t>
            </a:r>
            <a:r>
              <a:rPr lang="en-US" sz="2400" dirty="0"/>
              <a:t>Hong-</a:t>
            </a:r>
            <a:r>
              <a:rPr lang="en-US" sz="2400" dirty="0" err="1"/>
              <a:t>Lian</a:t>
            </a:r>
            <a:r>
              <a:rPr lang="en-US" sz="2400" dirty="0"/>
              <a:t> </a:t>
            </a:r>
            <a:r>
              <a:rPr lang="en-US" sz="2400" dirty="0" err="1"/>
              <a:t>cms</a:t>
            </a:r>
            <a:r>
              <a:rPr lang="en-US" sz="2400" dirty="0"/>
              <a:t> </a:t>
            </a:r>
            <a:r>
              <a:rPr lang="en-US" sz="2400" dirty="0">
                <a:latin typeface="Times New Roman" charset="0"/>
              </a:rPr>
              <a:t>rice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 </a:t>
            </a:r>
          </a:p>
          <a:p>
            <a:endParaRPr lang="en-US" dirty="0">
              <a:latin typeface="Times New Roman" charset="0"/>
            </a:endParaRPr>
          </a:p>
        </p:txBody>
      </p:sp>
      <p:pic>
        <p:nvPicPr>
          <p:cNvPr id="1607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895600"/>
            <a:ext cx="91281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174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1" descr="WA3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0275"/>
            <a:ext cx="76962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8" name="Rectangle 3"/>
          <p:cNvSpPr>
            <a:spLocks noChangeArrowheads="1"/>
          </p:cNvSpPr>
          <p:nvPr/>
        </p:nvSpPr>
        <p:spPr bwMode="auto">
          <a:xfrm>
            <a:off x="0" y="36513"/>
            <a:ext cx="921702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008000"/>
                </a:solidFill>
                <a:latin typeface="Times New Roman" charset="0"/>
              </a:rPr>
              <a:t>can (usually) be overcome by nuclear "restorer" genes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usually a single dominant gene</a:t>
            </a:r>
          </a:p>
          <a:p>
            <a:r>
              <a:rPr lang="en-US" sz="2400" dirty="0">
                <a:latin typeface="Times New Roman" charset="0"/>
              </a:rPr>
              <a:t>RF genes often encode protein which restores good mRNA </a:t>
            </a:r>
            <a:r>
              <a:rPr lang="en-US" sz="2400" dirty="0" err="1">
                <a:latin typeface="Times New Roman" charset="0"/>
              </a:rPr>
              <a:t>eg</a:t>
            </a:r>
            <a:r>
              <a:rPr lang="en-US" sz="2400" dirty="0">
                <a:latin typeface="Times New Roman" charset="0"/>
              </a:rPr>
              <a:t>. by splicing fusion in </a:t>
            </a:r>
            <a:r>
              <a:rPr lang="en-US" sz="2400" dirty="0"/>
              <a:t>Hong-</a:t>
            </a:r>
            <a:r>
              <a:rPr lang="en-US" sz="2400" dirty="0" err="1"/>
              <a:t>Lian</a:t>
            </a:r>
            <a:r>
              <a:rPr lang="en-US" sz="2400" dirty="0"/>
              <a:t> </a:t>
            </a:r>
            <a:r>
              <a:rPr lang="en-US" sz="2400" dirty="0" err="1"/>
              <a:t>cms</a:t>
            </a:r>
            <a:r>
              <a:rPr lang="en-US" sz="2400" dirty="0"/>
              <a:t> </a:t>
            </a:r>
            <a:r>
              <a:rPr lang="en-US" sz="2400" dirty="0">
                <a:latin typeface="Times New Roman" charset="0"/>
              </a:rPr>
              <a:t>rice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Or by blocking WA352 expression in  </a:t>
            </a: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Wild Abortive CMS rice</a:t>
            </a:r>
            <a:endParaRPr lang="en-US" sz="2400" dirty="0">
              <a:solidFill>
                <a:srgbClr val="0000FF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 </a:t>
            </a: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7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2514600"/>
            <a:ext cx="50879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36513"/>
            <a:ext cx="92170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Plastid DNA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encode ~ 100 proteins, 4 rRNA &amp;~30 tRNA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5 classes of proteins	</a:t>
            </a:r>
            <a:r>
              <a:rPr lang="en-US" sz="2400">
                <a:latin typeface="Times New Roman" charset="0"/>
                <a:cs typeface="Times New Roman" charset="0"/>
              </a:rPr>
              <a:t>			</a:t>
            </a:r>
          </a:p>
          <a:p>
            <a:pPr lvl="1"/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in general, tend to be the more hydrophobic subunits</a:t>
            </a:r>
          </a:p>
          <a:p>
            <a:pPr lvl="1"/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could have complicated exporting the gene to the nucleus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invariably also have subunits encoded by nuclear genes</a:t>
            </a:r>
          </a:p>
          <a:p>
            <a:endParaRPr lang="en-US">
              <a:solidFill>
                <a:srgbClr val="000000"/>
              </a:solidFill>
            </a:endParaRPr>
          </a:p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707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 descr="WA3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0275"/>
            <a:ext cx="76962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Rectangle 3"/>
          <p:cNvSpPr>
            <a:spLocks noChangeArrowheads="1"/>
          </p:cNvSpPr>
          <p:nvPr/>
        </p:nvSpPr>
        <p:spPr bwMode="auto">
          <a:xfrm>
            <a:off x="0" y="36513"/>
            <a:ext cx="921702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CMS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2400" dirty="0">
                <a:latin typeface="Times New Roman" charset="0"/>
              </a:rPr>
              <a:t>RF genes often encode protein which restores good mRNA </a:t>
            </a:r>
            <a:r>
              <a:rPr lang="en-US" sz="2400" dirty="0" err="1">
                <a:latin typeface="Times New Roman" charset="0"/>
              </a:rPr>
              <a:t>eg</a:t>
            </a:r>
            <a:r>
              <a:rPr lang="en-US" sz="2400" dirty="0">
                <a:latin typeface="Times New Roman" charset="0"/>
              </a:rPr>
              <a:t>. by splicing fusion in </a:t>
            </a:r>
            <a:r>
              <a:rPr lang="en-US" sz="2400" dirty="0"/>
              <a:t>Hong-</a:t>
            </a:r>
            <a:r>
              <a:rPr lang="en-US" sz="2400" dirty="0" err="1"/>
              <a:t>Lian</a:t>
            </a:r>
            <a:r>
              <a:rPr lang="en-US" sz="2400" dirty="0"/>
              <a:t> </a:t>
            </a:r>
            <a:r>
              <a:rPr lang="en-US" sz="2400" dirty="0" err="1"/>
              <a:t>cms</a:t>
            </a:r>
            <a:r>
              <a:rPr lang="en-US" sz="2400" dirty="0"/>
              <a:t> </a:t>
            </a:r>
            <a:r>
              <a:rPr lang="en-US" sz="2400" dirty="0">
                <a:latin typeface="Times New Roman" charset="0"/>
              </a:rPr>
              <a:t>rice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Or by blocking WA352 expression in  </a:t>
            </a:r>
            <a:r>
              <a:rPr lang="en-US" sz="24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Wild Abortive CMS rice</a:t>
            </a:r>
          </a:p>
          <a:p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Constant battle: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mito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evolve way to kill pollen and nucleus evolves way to overcome it.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 </a:t>
            </a: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81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0"/>
            <a:ext cx="416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400" b="0" dirty="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Mitochondria and the immune system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ea typeface="ＭＳ Ｐゴシック" charset="0"/>
                <a:cs typeface="ＭＳ Ｐゴシック" charset="0"/>
              </a:rPr>
              <a:t>Mitochondria are involved in many 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ea typeface="ＭＳ Ｐゴシック" charset="0"/>
                <a:cs typeface="ＭＳ Ｐゴシック" charset="0"/>
              </a:rPr>
              <a:t>aspects of innate immunity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Pathogens and damaged </a:t>
            </a:r>
            <a:r>
              <a:rPr lang="en-US" sz="2400" b="0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</a:t>
            </a:r>
            <a:endParaRPr lang="en-US" sz="2400" b="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trigger very similar responses</a:t>
            </a:r>
          </a:p>
          <a:p>
            <a:pPr>
              <a:defRPr/>
            </a:pP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37C0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19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0"/>
            <a:ext cx="416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400" b="0" dirty="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Mitochondria and the immune system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ea typeface="ＭＳ Ｐゴシック" charset="0"/>
                <a:cs typeface="ＭＳ Ｐゴシック" charset="0"/>
              </a:rPr>
              <a:t>Mitochondria are involved in many 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ea typeface="ＭＳ Ｐゴシック" charset="0"/>
                <a:cs typeface="ＭＳ Ｐゴシック" charset="0"/>
              </a:rPr>
              <a:t>aspects of innate immunity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Pathogens and damaged </a:t>
            </a:r>
            <a:r>
              <a:rPr lang="en-US" sz="2400" b="0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</a:t>
            </a:r>
            <a:endParaRPr lang="en-US" sz="2400" b="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trigger very similar responses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0" dirty="0">
                <a:solidFill>
                  <a:srgbClr val="008000"/>
                </a:solidFill>
                <a:latin typeface="Times New Roman"/>
                <a:cs typeface="Times New Roman"/>
              </a:rPr>
              <a:t>pathogen-associated molecular </a:t>
            </a:r>
          </a:p>
          <a:p>
            <a:pPr>
              <a:defRPr/>
            </a:pPr>
            <a:r>
              <a:rPr lang="en-US" sz="2400" b="0" dirty="0">
                <a:solidFill>
                  <a:srgbClr val="008000"/>
                </a:solidFill>
                <a:latin typeface="Times New Roman"/>
                <a:cs typeface="Times New Roman"/>
              </a:rPr>
              <a:t>patterns (PAMPs) are bound by </a:t>
            </a:r>
          </a:p>
          <a:p>
            <a:pPr>
              <a:defRPr/>
            </a:pPr>
            <a:r>
              <a:rPr lang="en-US" sz="2400" b="0" dirty="0">
                <a:solidFill>
                  <a:srgbClr val="008000"/>
                </a:solidFill>
                <a:latin typeface="Times New Roman"/>
                <a:cs typeface="Times New Roman"/>
              </a:rPr>
              <a:t>pattern-recognition receptors (PRRs)</a:t>
            </a:r>
          </a:p>
          <a:p>
            <a:pPr>
              <a:defRPr/>
            </a:pPr>
            <a:r>
              <a:rPr lang="en-US" sz="2400" b="0" dirty="0">
                <a:solidFill>
                  <a:srgbClr val="008000"/>
                </a:solidFill>
                <a:latin typeface="Times New Roman"/>
                <a:ea typeface="ＭＳ Ｐゴシック" charset="0"/>
                <a:cs typeface="Times New Roman"/>
              </a:rPr>
              <a:t>that trigger inflammatory responses</a:t>
            </a:r>
          </a:p>
          <a:p>
            <a:pPr>
              <a:defRPr/>
            </a:pP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37C0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23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0"/>
            <a:ext cx="416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400" b="0" dirty="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Mitochondria and the immune system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ea typeface="ＭＳ Ｐゴシック" charset="0"/>
                <a:cs typeface="ＭＳ Ｐゴシック" charset="0"/>
              </a:rPr>
              <a:t>Mitochondria are involved in many 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ea typeface="ＭＳ Ｐゴシック" charset="0"/>
                <a:cs typeface="ＭＳ Ｐゴシック" charset="0"/>
              </a:rPr>
              <a:t>aspects of innate immunity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Pathogens and damaged </a:t>
            </a:r>
            <a:r>
              <a:rPr lang="en-US" sz="2400" b="0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</a:t>
            </a:r>
            <a:endParaRPr lang="en-US" sz="2400" b="0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trigger very similar responses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0" dirty="0">
                <a:solidFill>
                  <a:srgbClr val="008000"/>
                </a:solidFill>
                <a:latin typeface="Times New Roman"/>
                <a:cs typeface="Times New Roman"/>
              </a:rPr>
              <a:t>pathogen-associated molecular </a:t>
            </a:r>
          </a:p>
          <a:p>
            <a:pPr>
              <a:defRPr/>
            </a:pPr>
            <a:r>
              <a:rPr lang="en-US" sz="2400" b="0" dirty="0">
                <a:solidFill>
                  <a:srgbClr val="008000"/>
                </a:solidFill>
                <a:latin typeface="Times New Roman"/>
                <a:cs typeface="Times New Roman"/>
              </a:rPr>
              <a:t>patterns (PAMPs) are bound by </a:t>
            </a:r>
          </a:p>
          <a:p>
            <a:pPr>
              <a:defRPr/>
            </a:pPr>
            <a:r>
              <a:rPr lang="en-US" sz="2400" b="0" dirty="0">
                <a:solidFill>
                  <a:srgbClr val="008000"/>
                </a:solidFill>
                <a:latin typeface="Times New Roman"/>
                <a:cs typeface="Times New Roman"/>
              </a:rPr>
              <a:t>pattern-recognition receptors (PRRs)</a:t>
            </a:r>
          </a:p>
          <a:p>
            <a:pPr>
              <a:defRPr/>
            </a:pPr>
            <a:r>
              <a:rPr lang="en-US" sz="2400" b="0" dirty="0">
                <a:solidFill>
                  <a:srgbClr val="008000"/>
                </a:solidFill>
                <a:latin typeface="Times New Roman"/>
                <a:ea typeface="ＭＳ Ｐゴシック" charset="0"/>
                <a:cs typeface="Times New Roman"/>
              </a:rPr>
              <a:t>that trigger inflammatory responses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0" dirty="0">
                <a:solidFill>
                  <a:srgbClr val="FF0000"/>
                </a:solidFill>
                <a:latin typeface="Times New Roman"/>
                <a:cs typeface="Times New Roman"/>
              </a:rPr>
              <a:t>damage-associated molecular</a:t>
            </a:r>
          </a:p>
          <a:p>
            <a:pPr>
              <a:defRPr/>
            </a:pPr>
            <a:r>
              <a:rPr lang="en-US" sz="2400" b="0" dirty="0">
                <a:solidFill>
                  <a:srgbClr val="FF0000"/>
                </a:solidFill>
                <a:latin typeface="Times New Roman"/>
                <a:cs typeface="Times New Roman"/>
              </a:rPr>
              <a:t>patterns (DAMPs) released by broken </a:t>
            </a:r>
          </a:p>
          <a:p>
            <a:pPr>
              <a:defRPr/>
            </a:pPr>
            <a:r>
              <a:rPr lang="en-US" sz="2400" b="0" dirty="0" err="1">
                <a:solidFill>
                  <a:srgbClr val="FF0000"/>
                </a:solidFill>
                <a:latin typeface="Times New Roman"/>
                <a:cs typeface="Times New Roman"/>
              </a:rPr>
              <a:t>mito</a:t>
            </a:r>
            <a:r>
              <a:rPr lang="en-US" sz="2400" b="0" dirty="0">
                <a:solidFill>
                  <a:srgbClr val="FF0000"/>
                </a:solidFill>
                <a:latin typeface="Times New Roman"/>
                <a:cs typeface="Times New Roman"/>
              </a:rPr>
              <a:t> bind the same receptors &amp; trigger</a:t>
            </a:r>
          </a:p>
          <a:p>
            <a:pPr>
              <a:defRPr/>
            </a:pPr>
            <a:r>
              <a:rPr lang="en-US" sz="2400" b="0" dirty="0">
                <a:solidFill>
                  <a:srgbClr val="FF0000"/>
                </a:solidFill>
                <a:latin typeface="Times New Roman"/>
                <a:cs typeface="Times New Roman"/>
              </a:rPr>
              <a:t>same responses.</a:t>
            </a:r>
            <a:endParaRPr lang="en-US" sz="2400" b="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>
              <a:defRPr/>
            </a:pP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37C0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287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0"/>
            <a:ext cx="416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0" y="0"/>
            <a:ext cx="5105400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400" b="0" dirty="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Mitochondria and the immune system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ea typeface="ＭＳ Ｐゴシック" charset="0"/>
                <a:cs typeface="ＭＳ Ｐゴシック" charset="0"/>
              </a:rPr>
              <a:t>Mitochondria are involved in many </a:t>
            </a:r>
          </a:p>
          <a:p>
            <a:pPr>
              <a:defRPr/>
            </a:pPr>
            <a:r>
              <a:rPr lang="en-US" sz="2400" b="0" dirty="0">
                <a:latin typeface="Times New Roman" charset="0"/>
                <a:ea typeface="ＭＳ Ｐゴシック" charset="0"/>
                <a:cs typeface="ＭＳ Ｐゴシック" charset="0"/>
              </a:rPr>
              <a:t>aspects of innate immunity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/>
                <a:cs typeface="Times New Roman"/>
              </a:rPr>
              <a:t>damage-associated molecular</a:t>
            </a:r>
          </a:p>
          <a:p>
            <a:pPr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/>
                <a:cs typeface="Times New Roman"/>
              </a:rPr>
              <a:t>patterns (DAMPs) released by broken </a:t>
            </a:r>
          </a:p>
          <a:p>
            <a:pPr>
              <a:defRPr/>
            </a:pPr>
            <a:r>
              <a:rPr lang="en-US" sz="2400" b="0" dirty="0" err="1">
                <a:solidFill>
                  <a:srgbClr val="0000FF"/>
                </a:solidFill>
                <a:latin typeface="Times New Roman"/>
                <a:cs typeface="Times New Roman"/>
              </a:rPr>
              <a:t>mito</a:t>
            </a:r>
            <a:r>
              <a:rPr lang="en-US" sz="2400" b="0" dirty="0">
                <a:solidFill>
                  <a:srgbClr val="0000FF"/>
                </a:solidFill>
                <a:latin typeface="Times New Roman"/>
                <a:cs typeface="Times New Roman"/>
              </a:rPr>
              <a:t> bind the same receptors &amp; trigger</a:t>
            </a:r>
          </a:p>
          <a:p>
            <a:pPr>
              <a:defRPr/>
            </a:pPr>
            <a:r>
              <a:rPr lang="en-US" sz="2400" b="0" dirty="0">
                <a:solidFill>
                  <a:srgbClr val="0000FF"/>
                </a:solidFill>
                <a:latin typeface="Times New Roman"/>
                <a:cs typeface="Times New Roman"/>
              </a:rPr>
              <a:t>same responses.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0" dirty="0">
                <a:solidFill>
                  <a:srgbClr val="037C03"/>
                </a:solidFill>
                <a:latin typeface="Times New Roman"/>
                <a:ea typeface="ＭＳ Ｐゴシック" charset="0"/>
                <a:cs typeface="Times New Roman"/>
              </a:rPr>
              <a:t>Mito play important role in sensing viruses</a:t>
            </a:r>
          </a:p>
          <a:p>
            <a:pPr>
              <a:defRPr/>
            </a:pP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37C0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16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502676.fig.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457200"/>
            <a:ext cx="69961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 b="0" dirty="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Mitochondria and cell death</a:t>
            </a:r>
          </a:p>
          <a:p>
            <a:r>
              <a:rPr lang="en-US" sz="2400" b="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Cells die many ways, but </a:t>
            </a:r>
          </a:p>
          <a:p>
            <a:r>
              <a:rPr lang="en-US" sz="2400" b="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mito</a:t>
            </a:r>
            <a:r>
              <a:rPr lang="en-US" sz="2400" b="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are often involved</a:t>
            </a:r>
          </a:p>
        </p:txBody>
      </p:sp>
    </p:spTree>
    <p:extLst>
      <p:ext uri="{BB962C8B-B14F-4D97-AF65-F5344CB8AC3E}">
        <p14:creationId xmlns:p14="http://schemas.microsoft.com/office/powerpoint/2010/main" val="28098948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image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6549" r="7838"/>
          <a:stretch>
            <a:fillRect/>
          </a:stretch>
        </p:blipFill>
        <p:spPr bwMode="auto">
          <a:xfrm>
            <a:off x="4724400" y="2146300"/>
            <a:ext cx="43815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1" name="Title 1"/>
          <p:cNvSpPr txBox="1">
            <a:spLocks/>
          </p:cNvSpPr>
          <p:nvPr/>
        </p:nvSpPr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Programmed cell death </a:t>
            </a:r>
            <a:r>
              <a:rPr lang="en-US" sz="2400" dirty="0" err="1">
                <a:solidFill>
                  <a:srgbClr val="6600FF"/>
                </a:solidFill>
                <a:latin typeface="Times New Roman" charset="0"/>
                <a:cs typeface="Times New Roman" charset="0"/>
              </a:rPr>
              <a:t>vs</a:t>
            </a:r>
            <a:r>
              <a:rPr lang="en-US" sz="2400" dirty="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 necrosis</a:t>
            </a:r>
          </a:p>
          <a:p>
            <a:pPr>
              <a:spcBef>
                <a:spcPts val="0"/>
              </a:spcBef>
              <a:buClr>
                <a:schemeClr val="tx2"/>
              </a:buClr>
              <a:buSzPct val="75000"/>
              <a:defRPr/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</a:rPr>
              <a:t>Necrosis:</a:t>
            </a:r>
          </a:p>
          <a:p>
            <a:pPr indent="457200">
              <a:spcBef>
                <a:spcPts val="0"/>
              </a:spcBef>
              <a:buClr>
                <a:schemeClr val="tx2"/>
              </a:buClr>
              <a:buSzPct val="75000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progressive loss of membrane integrity </a:t>
            </a:r>
            <a:endParaRPr lang="en-US" sz="2400" dirty="0">
              <a:solidFill>
                <a:srgbClr val="0000FF"/>
              </a:solidFill>
              <a:latin typeface="Times New Roman"/>
              <a:sym typeface="Wingdings" charset="0"/>
            </a:endParaRPr>
          </a:p>
          <a:p>
            <a:pPr indent="457200">
              <a:spcBef>
                <a:spcPts val="0"/>
              </a:spcBef>
              <a:buClr>
                <a:schemeClr val="tx2"/>
              </a:buClr>
              <a:buSzPct val="75000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sym typeface="Wingdings" charset="0"/>
              </a:rPr>
              <a:t>swelling of cytoplasm, release of cell constituents</a:t>
            </a:r>
          </a:p>
          <a:p>
            <a:pPr marL="0" lvl="1" indent="457200">
              <a:spcBef>
                <a:spcPts val="0"/>
              </a:spcBef>
              <a:buClr>
                <a:schemeClr val="tx2"/>
              </a:buClr>
              <a:buSzPct val="75000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</a:rPr>
              <a:t>Often follows irreversible injury</a:t>
            </a:r>
          </a:p>
          <a:p>
            <a:pPr marL="457200" lvl="1" indent="0">
              <a:spcBef>
                <a:spcPts val="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Passive</a:t>
            </a:r>
          </a:p>
          <a:p>
            <a:pPr marL="457200" lvl="1" indent="0">
              <a:spcBef>
                <a:spcPts val="0"/>
              </a:spcBef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</a:rPr>
              <a:t>Indiscriminate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</a:rPr>
              <a:t>PCD</a:t>
            </a:r>
          </a:p>
          <a:p>
            <a:pPr marL="457200" lvl="1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Active </a:t>
            </a:r>
          </a:p>
          <a:p>
            <a:pPr marL="457200" lvl="1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</a:rPr>
              <a:t>Orderly process mediated by </a:t>
            </a:r>
          </a:p>
          <a:p>
            <a:pPr marL="457200" lvl="1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</a:rPr>
              <a:t>intracellular death programs</a:t>
            </a:r>
          </a:p>
          <a:p>
            <a:pPr marL="457200" lvl="1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</a:rPr>
              <a:t>May or may not be due to an </a:t>
            </a:r>
          </a:p>
          <a:p>
            <a:pPr marL="457200" lvl="1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</a:rPr>
              <a:t>external factor</a:t>
            </a:r>
          </a:p>
          <a:p>
            <a:pPr marL="457200" lvl="1" indent="0">
              <a:spcBef>
                <a:spcPct val="20000"/>
              </a:spcBef>
              <a:defRPr/>
            </a:pPr>
            <a:r>
              <a:rPr lang="en-US" sz="2400" dirty="0">
                <a:latin typeface="Times New Roman"/>
              </a:rPr>
              <a:t>Nuclear condensation</a:t>
            </a:r>
          </a:p>
          <a:p>
            <a:pPr marL="457200" lvl="1" inden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Condensation of PM</a:t>
            </a:r>
          </a:p>
          <a:p>
            <a:pPr marL="457200" lvl="1" indent="0">
              <a:spcBef>
                <a:spcPct val="20000"/>
              </a:spcBef>
              <a:defRPr/>
            </a:pPr>
            <a:endParaRPr lang="en-US" sz="2400" dirty="0">
              <a:solidFill>
                <a:srgbClr val="0000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78784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 txBox="1">
            <a:spLocks/>
          </p:cNvSpPr>
          <p:nvPr/>
        </p:nvSpPr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6600FF"/>
                </a:solidFill>
                <a:latin typeface="Times New Roman" charset="0"/>
                <a:cs typeface="Times New Roman" charset="0"/>
              </a:rPr>
              <a:t>Types of programmed cell death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Apoptosis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Autophagy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Pyroptosis</a:t>
            </a:r>
          </a:p>
          <a:p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Ferroptosis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Plant programmed cell death</a:t>
            </a:r>
          </a:p>
          <a:p>
            <a:endParaRPr lang="en-US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44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i="1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Occurs as normal part of development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</a:rPr>
              <a:t>e.g. patterning of hands/feet</a:t>
            </a:r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5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7025"/>
            <a:ext cx="2667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3578225"/>
            <a:ext cx="112712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3581400"/>
            <a:ext cx="117792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657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i="1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Occurs as normal part of development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Ordered process that breaks cell into easily recycled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pieces </a:t>
            </a:r>
          </a:p>
        </p:txBody>
      </p:sp>
      <p:pic>
        <p:nvPicPr>
          <p:cNvPr id="17410" name="Picture 3" descr=" apop2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675"/>
            <a:ext cx="91440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84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2305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pPr>
              <a:defRPr/>
            </a:pPr>
            <a:r>
              <a:rPr lang="en-US" sz="2400" dirty="0">
                <a:latin typeface="Times New Roman Bold" charset="0"/>
                <a:ea typeface="ヒラギノ角ゴ Pro W3" charset="-128"/>
                <a:cs typeface="ヒラギノ角ゴ Pro W3" charset="-128"/>
              </a:rPr>
              <a:t>cp gene expression is regulated at all levels</a:t>
            </a:r>
          </a:p>
          <a:p>
            <a:pPr lvl="1">
              <a:defRPr/>
            </a:pPr>
            <a:r>
              <a:rPr lang="en-US" sz="2400" dirty="0">
                <a:solidFill>
                  <a:srgbClr val="0000FF"/>
                </a:solidFill>
                <a:latin typeface="Times New Roman Bold" charset="0"/>
                <a:ea typeface="ヒラギノ角ゴ Pro W3" charset="-128"/>
                <a:cs typeface="ヒラギノ角ゴ Pro W3" charset="-128"/>
              </a:rPr>
              <a:t>1) transcriptional </a:t>
            </a:r>
          </a:p>
          <a:p>
            <a:pPr lvl="1">
              <a:defRPr/>
            </a:pPr>
            <a:r>
              <a:rPr lang="en-US" sz="2400" dirty="0">
                <a:solidFill>
                  <a:srgbClr val="008000"/>
                </a:solidFill>
                <a:latin typeface="Times New Roman Bold" charset="0"/>
                <a:ea typeface="ヒラギノ角ゴ Pro W3" charset="-128"/>
                <a:cs typeface="ヒラギノ角ゴ Pro W3" charset="-128"/>
              </a:rPr>
              <a:t>2) mRNA stability</a:t>
            </a:r>
          </a:p>
          <a:p>
            <a:pPr lvl="1">
              <a:defRPr/>
            </a:pPr>
            <a:r>
              <a:rPr lang="en-US" sz="2400" dirty="0">
                <a:solidFill>
                  <a:srgbClr val="FF0000"/>
                </a:solidFill>
                <a:latin typeface="Times New Roman Bold" charset="0"/>
                <a:ea typeface="ヒラギノ角ゴ Pro W3" charset="-128"/>
                <a:cs typeface="ヒラギノ角ゴ Pro W3" charset="-128"/>
              </a:rPr>
              <a:t>3) Translational: light triggers 100x increase in some proteins but only small increase in transcription</a:t>
            </a:r>
          </a:p>
        </p:txBody>
      </p:sp>
      <p:pic>
        <p:nvPicPr>
          <p:cNvPr id="5939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2819400"/>
            <a:ext cx="45529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3543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Occurs as normal part of development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Is also triggered by many kinds of damage</a:t>
            </a:r>
          </a:p>
          <a:p>
            <a:pPr lvl="1"/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Especially to DNA</a:t>
            </a:r>
          </a:p>
          <a:p>
            <a:pPr lvl="1"/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Many cancer cells do not commit apoptosis</a:t>
            </a:r>
            <a:endParaRPr lang="en-US" sz="2400">
              <a:solidFill>
                <a:srgbClr val="8901F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6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952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i="1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Occurs as normal part of development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Ordered process that breaks cell into easily recycled pieces 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Caspases digest proteins</a:t>
            </a:r>
          </a:p>
        </p:txBody>
      </p:sp>
      <p:pic>
        <p:nvPicPr>
          <p:cNvPr id="297986" name="Picture 3" descr="15.37c Comparison of normal …                                  0004390F&#10;Danaville III                  AF1D1BB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1676400"/>
            <a:ext cx="501808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2672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6793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Ordered process that breaks cell into easily recycled pieces 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Caspases digest proteins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CAD digests DNA</a:t>
            </a:r>
          </a:p>
        </p:txBody>
      </p:sp>
      <p:pic>
        <p:nvPicPr>
          <p:cNvPr id="18434" name="Picture 3" descr="15.37c Comparison of normal …                                  0004390F&#10;Danaville III                  AF1D1BB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819400"/>
            <a:ext cx="3911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&#10;chromatin.jpg                                                  0009BE1DMacintosh HD                   B74A680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6075"/>
            <a:ext cx="51816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4545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Occurs as normal part of development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Two basic steps:  commitment and execution</a:t>
            </a:r>
          </a:p>
        </p:txBody>
      </p:sp>
    </p:spTree>
    <p:extLst>
      <p:ext uri="{BB962C8B-B14F-4D97-AF65-F5344CB8AC3E}">
        <p14:creationId xmlns:p14="http://schemas.microsoft.com/office/powerpoint/2010/main" val="39527010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3" name="Picture 3" descr="Bcl.JPG                                                        000005DFZIP-100                        B5D981E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00188"/>
            <a:ext cx="57912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Occurs as normal part of development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Two basic steps:  commitment and execution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Commitment depends on interplay between various signals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Bax &amp; Bcl2 have opposite effects</a:t>
            </a:r>
            <a:endParaRPr lang="en-US" sz="2400">
              <a:solidFill>
                <a:srgbClr val="8901F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438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Two basic steps:  commitment and execution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Commitment depends on interplay between various signals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Bax &amp; Bcl2 have opposite effects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2 main pathways: extrinsic &amp; intrinsic</a:t>
            </a:r>
          </a:p>
        </p:txBody>
      </p:sp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4650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2 main pathways: extrinsic &amp; intrinsic</a:t>
            </a:r>
          </a:p>
          <a:p>
            <a:r>
              <a:rPr lang="en-US" sz="2400">
                <a:solidFill>
                  <a:srgbClr val="0000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Tumor necrosis factor and Fas ligand = extrinsic signals that can trigger apoptosis via death receptor</a:t>
            </a:r>
            <a:endParaRPr lang="en-US" sz="2400">
              <a:solidFill>
                <a:srgbClr val="8901F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1058" name="Picture 3" descr=" apop5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41"/>
          <a:stretch>
            <a:fillRect/>
          </a:stretch>
        </p:blipFill>
        <p:spPr bwMode="auto">
          <a:xfrm>
            <a:off x="0" y="2101850"/>
            <a:ext cx="9144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59" name="Picture 4" descr="fas2.jpg                                                       0009BE1DMacintosh HD                   B74A680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1"/>
          <a:stretch>
            <a:fillRect/>
          </a:stretch>
        </p:blipFill>
        <p:spPr bwMode="auto">
          <a:xfrm>
            <a:off x="0" y="2209800"/>
            <a:ext cx="365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6779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3" descr=" apop5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41"/>
          <a:stretch>
            <a:fillRect/>
          </a:stretch>
        </p:blipFill>
        <p:spPr bwMode="auto">
          <a:xfrm>
            <a:off x="0" y="2101850"/>
            <a:ext cx="9144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2 main pathways: extrinsic &amp; intrinsic</a:t>
            </a:r>
          </a:p>
          <a:p>
            <a:r>
              <a:rPr lang="en-US" sz="2400">
                <a:solidFill>
                  <a:srgbClr val="0000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Tumor necrosis factor and Fas ligand = extrinsic signals that can trigger apoptosis via death receptor</a:t>
            </a:r>
            <a:endParaRPr lang="en-US" sz="2400">
              <a:solidFill>
                <a:srgbClr val="8901F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Bind receptors in PM (TNFR or fas)</a:t>
            </a:r>
            <a:endParaRPr lang="en-US" sz="2400">
              <a:solidFill>
                <a:srgbClr val="8901F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2083" name="Picture 4" descr="fas2.jpg                                                       0009BE1DMacintosh HD                   B74A680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1"/>
          <a:stretch>
            <a:fillRect/>
          </a:stretch>
        </p:blipFill>
        <p:spPr bwMode="auto">
          <a:xfrm>
            <a:off x="0" y="2209800"/>
            <a:ext cx="365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084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2" descr=" apop5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4"/>
          <a:stretch>
            <a:fillRect/>
          </a:stretch>
        </p:blipFill>
        <p:spPr bwMode="auto">
          <a:xfrm>
            <a:off x="2133600" y="1747838"/>
            <a:ext cx="7010400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>
                <a:solidFill>
                  <a:srgbClr val="0000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Tumor necrosis factor and Fas ligand = extrinsic signals that can trigger apoptosis via death receptor</a:t>
            </a:r>
            <a:endParaRPr lang="en-US" sz="2400">
              <a:solidFill>
                <a:srgbClr val="8901F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Bind receptors in PM (TNFR or fas)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Receptors activate FADD &amp; TRADD: Adaptors with death domains that bind receptor</a:t>
            </a:r>
            <a:r>
              <a:rPr lang="ja-JP" alt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s DDs</a:t>
            </a:r>
            <a:endParaRPr lang="en-US" altLang="ja-JP" sz="2400">
              <a:solidFill>
                <a:srgbClr val="8901F3"/>
              </a:solidFill>
              <a:latin typeface="Times New Roman" charset="0"/>
              <a:cs typeface="Times New Roman" charset="0"/>
            </a:endParaRPr>
          </a:p>
          <a:p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3107" name="Picture 4" descr="fas2.jpg                                                       0009BE1DMacintosh HD                   B74A680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1"/>
          <a:stretch>
            <a:fillRect/>
          </a:stretch>
        </p:blipFill>
        <p:spPr bwMode="auto">
          <a:xfrm>
            <a:off x="0" y="2209800"/>
            <a:ext cx="365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728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2" descr=" apop5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7"/>
          <a:stretch>
            <a:fillRect/>
          </a:stretch>
        </p:blipFill>
        <p:spPr bwMode="auto">
          <a:xfrm>
            <a:off x="3810000" y="1219200"/>
            <a:ext cx="533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</a:rPr>
              <a:t>Receptors activate FADD &amp; TRADD: Adaptors with death domains that bind receptor</a:t>
            </a:r>
            <a:r>
              <a:rPr lang="ja-JP" altLang="en-US" sz="2400">
                <a:solidFill>
                  <a:srgbClr val="FC0128"/>
                </a:solidFill>
                <a:latin typeface="Times New Roman" charset="0"/>
                <a:ea typeface="ＭＳ Ｐゴシック" charset="0"/>
              </a:rPr>
              <a:t>’</a:t>
            </a:r>
            <a:r>
              <a:rPr lang="en-US" altLang="ja-JP" sz="2400">
                <a:solidFill>
                  <a:srgbClr val="FC0128"/>
                </a:solidFill>
                <a:latin typeface="Times New Roman" charset="0"/>
                <a:ea typeface="Times New Roman" charset="0"/>
                <a:cs typeface="Times New Roman" charset="0"/>
              </a:rPr>
              <a:t>s DDs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Procaspase 8 binds FADD </a:t>
            </a:r>
            <a:endParaRPr lang="en-US" sz="2400">
              <a:solidFill>
                <a:srgbClr val="8901F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04131" name="Picture 4" descr="fas2.jpg                                                       0009BE1DMacintosh HD                   B74A680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613"/>
            <a:ext cx="45720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76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3783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pPr>
              <a:defRPr/>
            </a:pPr>
            <a:r>
              <a:rPr lang="en-US" sz="2400" dirty="0">
                <a:latin typeface="Times New Roman"/>
                <a:ea typeface="ヒラギノ角ゴ Pro W3" charset="-128"/>
                <a:cs typeface="Times New Roman"/>
              </a:rPr>
              <a:t>Nuclear-encoded RNA polymerases (NEP) are related to bacteriophage RNA pols 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1 subunit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ea typeface="ヒラギノ角ゴ Pro W3" charset="-128"/>
                <a:cs typeface="Times New Roman"/>
              </a:rPr>
              <a:t>Mainly 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transcribe housekeeping genes &amp; genes encoding the plastid transcriptional machinery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Essential for early development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Not very active in “mature” chloroplasts</a:t>
            </a:r>
          </a:p>
          <a:p>
            <a:pPr marL="514350" indent="-514350">
              <a:buFont typeface="Arial"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614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048000"/>
            <a:ext cx="69342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3046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3" name="Picture 2" descr=" apop5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9"/>
          <a:stretch>
            <a:fillRect/>
          </a:stretch>
        </p:blipFill>
        <p:spPr bwMode="auto">
          <a:xfrm>
            <a:off x="3192463" y="609600"/>
            <a:ext cx="59515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</a:rPr>
              <a:t>Receptors activate FADD &amp; TRADD: Adaptors with death domains that bind receptor</a:t>
            </a:r>
            <a:r>
              <a:rPr lang="ja-JP" altLang="en-US" sz="2400">
                <a:solidFill>
                  <a:srgbClr val="FC0128"/>
                </a:solidFill>
                <a:latin typeface="Times New Roman" charset="0"/>
                <a:ea typeface="ＭＳ Ｐゴシック" charset="0"/>
              </a:rPr>
              <a:t>’</a:t>
            </a:r>
            <a:r>
              <a:rPr lang="en-US" altLang="ja-JP" sz="2400">
                <a:solidFill>
                  <a:srgbClr val="FC0128"/>
                </a:solidFill>
                <a:latin typeface="Times New Roman" charset="0"/>
                <a:ea typeface="Times New Roman" charset="0"/>
                <a:cs typeface="Times New Roman" charset="0"/>
              </a:rPr>
              <a:t>s DDs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Procaspase 8 binds FADD </a:t>
            </a:r>
          </a:p>
          <a:p>
            <a:r>
              <a:rPr lang="en-US" sz="240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Procaspase 8 is processed to caspase 8</a:t>
            </a:r>
          </a:p>
          <a:p>
            <a:r>
              <a:rPr lang="en-US" sz="240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= initiator caspase</a:t>
            </a:r>
            <a:endParaRPr lang="en-US" sz="2400">
              <a:solidFill>
                <a:srgbClr val="8901F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656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2" descr=" apop5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3"/>
          <a:stretch>
            <a:fillRect/>
          </a:stretch>
        </p:blipFill>
        <p:spPr bwMode="auto">
          <a:xfrm>
            <a:off x="4327525" y="0"/>
            <a:ext cx="4816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Procaspase 8 binds FADD </a:t>
            </a:r>
          </a:p>
          <a:p>
            <a:r>
              <a:rPr lang="en-US"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Procaspase 8 is processed to caspase 8</a:t>
            </a:r>
          </a:p>
          <a:p>
            <a:r>
              <a:rPr lang="en-US"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initiator caspase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Caspase 8 converts procaspase 3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 active form = executioner</a:t>
            </a:r>
          </a:p>
        </p:txBody>
      </p:sp>
    </p:spTree>
    <p:extLst>
      <p:ext uri="{BB962C8B-B14F-4D97-AF65-F5344CB8AC3E}">
        <p14:creationId xmlns:p14="http://schemas.microsoft.com/office/powerpoint/2010/main" val="16915779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&#10;apoptosis.JPG                                                  000005DFZIP-100                        B5D981E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914400"/>
            <a:ext cx="45259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Procaspase 8 binds FADD </a:t>
            </a:r>
          </a:p>
          <a:p>
            <a:r>
              <a:rPr lang="en-US"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Procaspase 8 is processed to caspase 8</a:t>
            </a:r>
          </a:p>
          <a:p>
            <a:r>
              <a:rPr lang="en-US"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 initiator caspase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Caspase 8 converts procaspase 3 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to active form = executioner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Caspase-3 &amp; CAD 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execute the cell</a:t>
            </a:r>
          </a:p>
        </p:txBody>
      </p:sp>
    </p:spTree>
    <p:extLst>
      <p:ext uri="{BB962C8B-B14F-4D97-AF65-F5344CB8AC3E}">
        <p14:creationId xmlns:p14="http://schemas.microsoft.com/office/powerpoint/2010/main" val="5053116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1" name="Picture 2" descr=" apop6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96"/>
          <a:stretch>
            <a:fillRect/>
          </a:stretch>
        </p:blipFill>
        <p:spPr bwMode="auto">
          <a:xfrm>
            <a:off x="2743200" y="1231900"/>
            <a:ext cx="6400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Intrinsic pathway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Usually Bcl-2 protects mito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Intracellular damage activates Bad or Bax</a:t>
            </a:r>
          </a:p>
        </p:txBody>
      </p:sp>
    </p:spTree>
    <p:extLst>
      <p:ext uri="{BB962C8B-B14F-4D97-AF65-F5344CB8AC3E}">
        <p14:creationId xmlns:p14="http://schemas.microsoft.com/office/powerpoint/2010/main" val="23382059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Usually Bcl-2 protects mito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Intracellular damage activates Bad or Bax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releases cyt c &amp; AIF </a:t>
            </a:r>
            <a:endParaRPr lang="en-US" sz="240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52575"/>
            <a:ext cx="59436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1709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2" descr=" apop6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2"/>
          <a:stretch>
            <a:fillRect/>
          </a:stretch>
        </p:blipFill>
        <p:spPr bwMode="auto">
          <a:xfrm>
            <a:off x="5013325" y="0"/>
            <a:ext cx="413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Intracellular damage</a:t>
            </a:r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activates Bad/Bax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 cyt c &amp; AIF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Cyt c, Apaf-1 &amp; procaspase-9 form 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complex = apoptosome</a:t>
            </a:r>
          </a:p>
          <a:p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22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Intracellular damage</a:t>
            </a:r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activates Bad/Bax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 cyt c &amp; AIF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Cyt c, Apaf-1 &amp; procaspase-9 form complex = apoptosome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Apoptosome processes procaspase -9 to caspase-9 = initiator caspase</a:t>
            </a:r>
            <a:endParaRPr lang="en-US" sz="2400">
              <a:solidFill>
                <a:srgbClr val="037C0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0274" name="Picture 3" descr=" apop3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36750"/>
            <a:ext cx="65532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6668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Intracellular damage</a:t>
            </a:r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activates Bad/Bax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 cyt c &amp; AIF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Cyt c, Apaf-1 &amp; procaspase-9 form complex = apoptosome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Apoptosome processes procaspase -9 to caspase-9 = initiator caspase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Caspase-9 converts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caspase 3 to active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form = executioner</a:t>
            </a:r>
            <a:endParaRPr lang="en-US" sz="2400">
              <a:solidFill>
                <a:srgbClr val="037C0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1298" name="Picture 3" descr=" apop3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27225"/>
            <a:ext cx="63246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013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Intracellular damage</a:t>
            </a:r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activates Bad/Bax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 cyt c &amp; AIF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Cyt c, Apaf-1 &amp; procaspase-9 form complex = apoptosome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Apoptosome processes procaspase -9 to caspase-9 = initiator caspase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Caspase-9 converts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caspase 3 to active 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form = executioner</a:t>
            </a:r>
            <a:endParaRPr lang="en-US" sz="2400">
              <a:solidFill>
                <a:srgbClr val="037C0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Caspase 3 &amp; CAD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execute the cell</a:t>
            </a:r>
          </a:p>
        </p:txBody>
      </p:sp>
      <p:pic>
        <p:nvPicPr>
          <p:cNvPr id="21506" name="Picture 3" descr=" apop3.jpg   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65350"/>
            <a:ext cx="601980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4306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Intracellular damage</a:t>
            </a:r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activates Bad/Bax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 cyt c &amp; AIF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AIF induces CAD</a:t>
            </a:r>
            <a:endParaRPr lang="en-US" sz="240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23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54163"/>
            <a:ext cx="594360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32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304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660066"/>
                </a:solidFill>
                <a:latin typeface="Times New Roman Bold" charset="0"/>
              </a:rPr>
              <a:t>Plastid DNA</a:t>
            </a:r>
          </a:p>
          <a:p>
            <a:pPr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ea typeface="ヒラギノ角ゴ Pro W3" charset="-128"/>
                <a:cs typeface="Times New Roman"/>
              </a:rPr>
              <a:t>NEP are active early in development</a:t>
            </a: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plastid-encoded polymerases (PEPs) are mainly active in mature chloroplasts and transcribe genes associated with photosynthesis</a:t>
            </a:r>
          </a:p>
          <a:p>
            <a:pPr marL="971550" lvl="1" indent="-514350">
              <a:buFont typeface="Arial"/>
              <a:buChar char="•"/>
              <a:defRPr/>
            </a:pPr>
            <a:r>
              <a:rPr lang="en-US" sz="2400" dirty="0">
                <a:latin typeface="Times New Roman"/>
                <a:cs typeface="Times New Roman"/>
              </a:rPr>
              <a:t>Many subunits, &gt; 1,000,000 Da</a:t>
            </a:r>
          </a:p>
          <a:p>
            <a:pPr marL="971550" lvl="1" indent="-514350">
              <a:buFont typeface="Arial"/>
              <a:buChar char="•"/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Rpo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subunits encoded by </a:t>
            </a:r>
            <a:r>
              <a:rPr lang="en-US" sz="2400" dirty="0" err="1">
                <a:solidFill>
                  <a:srgbClr val="0000FF"/>
                </a:solidFill>
                <a:latin typeface="Times New Roman"/>
                <a:cs typeface="Times New Roman"/>
              </a:rPr>
              <a:t>cpDNA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, sigma factors and others encoded by nucleus</a:t>
            </a:r>
          </a:p>
          <a:p>
            <a:pPr marL="971550" lvl="1" indent="-514350">
              <a:buFont typeface="Arial"/>
              <a:buChar char="•"/>
              <a:defRPr/>
            </a:pP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634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01913"/>
            <a:ext cx="5943600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5829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Intracellular damage</a:t>
            </a:r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activates Bad/Bax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 cyt c &amp; AIF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AIF induces CAD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Destroys DNA</a:t>
            </a:r>
            <a:endParaRPr lang="en-US" sz="240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3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54163"/>
            <a:ext cx="594360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722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Picture 4" descr="latasymm.jpg                                                   000171B2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609600"/>
            <a:ext cx="57975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Intracellular damage</a:t>
            </a:r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activates Bad/Bax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 cyt c &amp; AIF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AIF induces CAD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Destroys DNA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Flips PS outside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971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7562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Intracellular damage</a:t>
            </a:r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activates Bad/Bax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Bad/Bax release cyt c &amp; AIF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AIF induces CAD</a:t>
            </a:r>
          </a:p>
          <a:p>
            <a:r>
              <a:rPr lang="en-US" sz="2400">
                <a:solidFill>
                  <a:srgbClr val="FC01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Destroys DNA</a:t>
            </a: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Flips PS outside</a:t>
            </a:r>
          </a:p>
          <a:p>
            <a:r>
              <a:rPr lang="en-US" sz="2400">
                <a:solidFill>
                  <a:srgbClr val="0000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Phagocytic cells eat</a:t>
            </a:r>
          </a:p>
          <a:p>
            <a:r>
              <a:rPr lang="en-US" sz="2400">
                <a:solidFill>
                  <a:srgbClr val="0000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vesicles with </a:t>
            </a:r>
          </a:p>
          <a:p>
            <a:r>
              <a:rPr lang="en-US" sz="2400">
                <a:solidFill>
                  <a:srgbClr val="0000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external PS</a:t>
            </a: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sz="240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54163"/>
            <a:ext cx="594360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4540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1445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 i="1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</a:t>
            </a:r>
            <a:endParaRPr lang="en-US" sz="2400" i="1">
              <a:solidFill>
                <a:srgbClr val="037C03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Two basic steps:  commitment and execution</a:t>
            </a:r>
            <a:endParaRPr lang="en-US" sz="240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Commitment depends on interplay between various signals</a:t>
            </a:r>
          </a:p>
          <a:p>
            <a:r>
              <a:rPr lang="en-US" sz="2400">
                <a:solidFill>
                  <a:srgbClr val="037C0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TNF often stimulates recovery instead!</a:t>
            </a:r>
            <a:endParaRPr lang="en-US" sz="240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475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t="-2592" r="972" b="10001"/>
          <a:stretch>
            <a:fillRect/>
          </a:stretch>
        </p:blipFill>
        <p:spPr bwMode="auto">
          <a:xfrm>
            <a:off x="1600200" y="955675"/>
            <a:ext cx="75438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in immunity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PD1 receptor on T cells blocks apoptosis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Binds PDL1 or PDL2 presented by other cells, including tumors</a:t>
            </a:r>
          </a:p>
        </p:txBody>
      </p:sp>
    </p:spTree>
    <p:extLst>
      <p:ext uri="{BB962C8B-B14F-4D97-AF65-F5344CB8AC3E}">
        <p14:creationId xmlns:p14="http://schemas.microsoft.com/office/powerpoint/2010/main" val="38145662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t="-2592" r="972" b="10001"/>
          <a:stretch>
            <a:fillRect/>
          </a:stretch>
        </p:blipFill>
        <p:spPr bwMode="auto">
          <a:xfrm>
            <a:off x="2036763" y="1295400"/>
            <a:ext cx="7107237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400">
                <a:solidFill>
                  <a:srgbClr val="8901F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Apoptosis in immunity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PD1 receptor on T cells blocks apoptosis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Binds PDL1 or PDL2 presented by other cells, including tumors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PDL1 inhibitors are a new class of cancer drug</a:t>
            </a:r>
          </a:p>
        </p:txBody>
      </p:sp>
    </p:spTree>
    <p:extLst>
      <p:ext uri="{BB962C8B-B14F-4D97-AF65-F5344CB8AC3E}">
        <p14:creationId xmlns:p14="http://schemas.microsoft.com/office/powerpoint/2010/main" val="42288406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74750"/>
            <a:ext cx="83439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Intracellular recycling process – lysosomes (animals);</a:t>
            </a:r>
            <a:b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vacuoles (plants)</a:t>
            </a:r>
          </a:p>
        </p:txBody>
      </p:sp>
      <p:sp>
        <p:nvSpPr>
          <p:cNvPr id="317443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056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Intracellular recycling process – lysosomes (animals);</a:t>
            </a:r>
            <a:b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vacuoles (plants) 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Removes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misfolded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proteins, bad organelles,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pathogens</a:t>
            </a:r>
          </a:p>
        </p:txBody>
      </p:sp>
      <p:sp>
        <p:nvSpPr>
          <p:cNvPr id="318466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  <p:pic>
        <p:nvPicPr>
          <p:cNvPr id="3184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44663"/>
            <a:ext cx="75438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2755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36750"/>
            <a:ext cx="72263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Intracellular recycling process – lysosomes (animals);</a:t>
            </a:r>
            <a:b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vacuoles (plants) 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Removes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misfolded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proteins, bad organelles,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pathogens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Promotes survival!</a:t>
            </a:r>
          </a:p>
        </p:txBody>
      </p:sp>
      <p:sp>
        <p:nvSpPr>
          <p:cNvPr id="319491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327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39938"/>
            <a:ext cx="707390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Content Placeholder 2"/>
          <p:cNvSpPr txBox="1">
            <a:spLocks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2730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365125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136525" lvl="2" indent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Times New Roman"/>
                <a:cs typeface="Times New Roman"/>
              </a:rPr>
              <a:t>Autophagy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Intracellular recycling process – lysosomes (animals);</a:t>
            </a:r>
            <a:b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vacuoles (plants) 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Removes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misfolded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proteins, bad organelles, </a:t>
            </a:r>
            <a:r>
              <a:rPr lang="en-US" sz="2400" dirty="0" err="1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intracell</a:t>
            </a:r>
            <a:r>
              <a:rPr lang="en-US" sz="2400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pathogens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Promotes survival! Reallocates nutrients to vital processes!</a:t>
            </a:r>
          </a:p>
          <a:p>
            <a:pPr lvl="2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0515" name="TextBox 6"/>
          <p:cNvSpPr txBox="1">
            <a:spLocks noChangeArrowheads="1"/>
          </p:cNvSpPr>
          <p:nvPr/>
        </p:nvSpPr>
        <p:spPr bwMode="auto">
          <a:xfrm>
            <a:off x="1303338" y="4114800"/>
            <a:ext cx="184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  <a:p>
            <a:endParaRPr lang="en-US" i="1">
              <a:latin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7037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lcPersonal:Microsoft Office 98:Templates:Blank Presentation</Template>
  <TotalTime>10667</TotalTime>
  <Words>3826</Words>
  <Application>Microsoft Macintosh PowerPoint</Application>
  <PresentationFormat>On-screen Show (4:3)</PresentationFormat>
  <Paragraphs>752</Paragraphs>
  <Slides>121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0" baseType="lpstr">
      <vt:lpstr>ＭＳ Ｐゴシック</vt:lpstr>
      <vt:lpstr>ヒラギノ角ゴ Pro W3</vt:lpstr>
      <vt:lpstr>Arial</vt:lpstr>
      <vt:lpstr>Calibri</vt:lpstr>
      <vt:lpstr>Times</vt:lpstr>
      <vt:lpstr>Times New Roman</vt:lpstr>
      <vt:lpstr>Times New Roman Bold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Wilkes University</dc:creator>
  <cp:lastModifiedBy>Microsoft Office User</cp:lastModifiedBy>
  <cp:revision>309</cp:revision>
  <dcterms:created xsi:type="dcterms:W3CDTF">2015-03-11T22:09:18Z</dcterms:created>
  <dcterms:modified xsi:type="dcterms:W3CDTF">2019-04-17T16:37:02Z</dcterms:modified>
</cp:coreProperties>
</file>