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4"/>
  </p:notesMasterIdLst>
  <p:sldIdLst>
    <p:sldId id="4391" r:id="rId2"/>
    <p:sldId id="4392" r:id="rId3"/>
    <p:sldId id="4393" r:id="rId4"/>
    <p:sldId id="4199" r:id="rId5"/>
    <p:sldId id="4200" r:id="rId6"/>
    <p:sldId id="4208" r:id="rId7"/>
    <p:sldId id="4217" r:id="rId8"/>
    <p:sldId id="4219" r:id="rId9"/>
    <p:sldId id="4236" r:id="rId10"/>
    <p:sldId id="4258" r:id="rId11"/>
    <p:sldId id="4278" r:id="rId12"/>
    <p:sldId id="4291" r:id="rId13"/>
    <p:sldId id="4296" r:id="rId14"/>
    <p:sldId id="4297" r:id="rId15"/>
    <p:sldId id="4298" r:id="rId16"/>
    <p:sldId id="4299" r:id="rId17"/>
    <p:sldId id="4300" r:id="rId18"/>
    <p:sldId id="4301" r:id="rId19"/>
    <p:sldId id="4302" r:id="rId20"/>
    <p:sldId id="4303" r:id="rId21"/>
    <p:sldId id="4304" r:id="rId22"/>
    <p:sldId id="4305" r:id="rId23"/>
    <p:sldId id="4306" r:id="rId24"/>
    <p:sldId id="4307" r:id="rId25"/>
    <p:sldId id="4308" r:id="rId26"/>
    <p:sldId id="4309" r:id="rId27"/>
    <p:sldId id="4310" r:id="rId28"/>
    <p:sldId id="4311" r:id="rId29"/>
    <p:sldId id="4312" r:id="rId30"/>
    <p:sldId id="4313" r:id="rId31"/>
    <p:sldId id="4314" r:id="rId32"/>
    <p:sldId id="4315" r:id="rId33"/>
    <p:sldId id="4316" r:id="rId34"/>
    <p:sldId id="4317" r:id="rId35"/>
    <p:sldId id="4318" r:id="rId36"/>
    <p:sldId id="4319" r:id="rId37"/>
    <p:sldId id="4320" r:id="rId38"/>
    <p:sldId id="4321" r:id="rId39"/>
    <p:sldId id="4322" r:id="rId40"/>
    <p:sldId id="4323" r:id="rId41"/>
    <p:sldId id="4324" r:id="rId42"/>
    <p:sldId id="4325" r:id="rId43"/>
    <p:sldId id="4326" r:id="rId44"/>
    <p:sldId id="4327" r:id="rId45"/>
    <p:sldId id="4328" r:id="rId46"/>
    <p:sldId id="4329" r:id="rId47"/>
    <p:sldId id="4330" r:id="rId48"/>
    <p:sldId id="4331" r:id="rId49"/>
    <p:sldId id="4332" r:id="rId50"/>
    <p:sldId id="4333" r:id="rId51"/>
    <p:sldId id="4334" r:id="rId52"/>
    <p:sldId id="4335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660066"/>
    <a:srgbClr val="3366FF"/>
    <a:srgbClr val="CC00FF"/>
    <a:srgbClr val="0000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498"/>
    <p:restoredTop sz="94674"/>
  </p:normalViewPr>
  <p:slideViewPr>
    <p:cSldViewPr>
      <p:cViewPr>
        <p:scale>
          <a:sx n="100" d="100"/>
          <a:sy n="100" d="100"/>
        </p:scale>
        <p:origin x="-1800" y="-1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120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D7F99195-CFF5-3F41-93C0-31E5E1F6C513}" type="datetime1">
              <a:rPr lang="en-US"/>
              <a:pPr>
                <a:defRPr/>
              </a:pPr>
              <a:t>4/10/19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D2EE691A-BFDD-B348-A145-A525B5191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11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pitchFamily="-111" charset="-128"/>
        <a:cs typeface="ヒラギノ角ゴ Pro W3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pitchFamily="-111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pitchFamily="-111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pitchFamily="-111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pitchFamily="-111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5A467-0EEB-4C4D-A1EA-BA38723A0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8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A4AD4-53EC-4B4B-8BD2-1B76DC671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4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BDD9D-4488-854B-88AC-618492E32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2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6BA23-41DC-0647-A52C-FA949AA04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7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6677D-547D-D747-8FDB-EB2CC1742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1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BF1D1-4C6E-FF4C-9CA0-5B6EE4917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6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3662E-FBE7-5E46-B5E9-0CB81E8A7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4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9F26F-08AF-3C4E-AB45-A20F367C7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2210F-9764-7242-A2E9-0D225652A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8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B1D0F-4AA1-C043-A27C-026D3EF6D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9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C6F2-BEC4-FB4D-91D1-0C5B4028E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0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B337453-B387-1A49-A367-96370A18E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pitchFamily="-111" charset="-128"/>
          <a:cs typeface="ヒラギノ角ゴ Pro W3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pitchFamily="-111" charset="-128"/>
          <a:cs typeface="ヒラギノ角ゴ Pro W3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pitchFamily="-111" charset="-128"/>
          <a:cs typeface="ヒラギノ角ゴ Pro W3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pitchFamily="-111" charset="-128"/>
          <a:cs typeface="ヒラギノ角ゴ Pro W3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pitchFamily="-111" charset="-128"/>
          <a:cs typeface="ヒラギノ角ゴ Pro W3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pitchFamily="-111" charset="-128"/>
          <a:cs typeface="ヒラギノ角ゴ Pro W3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doi/%2010.1016:j.tplants.2016.01.023" TargetMode="External"/><Relationship Id="rId4" Type="http://schemas.openxmlformats.org/officeDocument/2006/relationships/hyperlink" Target="https://www.ncbi.nlm.nih.gov/pmc/articles/PMC4030483/" TargetMode="External"/><Relationship Id="rId5" Type="http://schemas.openxmlformats.org/officeDocument/2006/relationships/hyperlink" Target="https://www.nature.com/articles/srep40176" TargetMode="External"/><Relationship Id="rId6" Type="http://schemas.openxmlformats.org/officeDocument/2006/relationships/hyperlink" Target="https://www.ncbi.nlm.nih.gov/pmc/articles/PMC4154755/" TargetMode="External"/><Relationship Id="rId7" Type="http://schemas.openxmlformats.org/officeDocument/2006/relationships/hyperlink" Target="http://www.nature.com/nature/journal/v539/n7629/full/nature20134.html" TargetMode="External"/><Relationship Id="rId8" Type="http://schemas.openxmlformats.org/officeDocument/2006/relationships/hyperlink" Target="http://www.cell.com/cell-stem-cell/fulltext/S1934-5909(16)30196-5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file://localhost/doi/%2010.1111:mpp.12417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cell.2017.08.030" TargetMode="External"/><Relationship Id="rId4" Type="http://schemas.openxmlformats.org/officeDocument/2006/relationships/hyperlink" Target="http://onlinelibrary.wiley.com/doi/10.1111/pbi.12673/full" TargetMode="External"/><Relationship Id="rId5" Type="http://schemas.openxmlformats.org/officeDocument/2006/relationships/hyperlink" Target="http://onlinelibrary.wiley.com/doi/10.1111/pbi.12663/full" TargetMode="External"/><Relationship Id="rId6" Type="http://schemas.openxmlformats.org/officeDocument/2006/relationships/hyperlink" Target="https://doi.org/10.1104/pp.15.00793" TargetMode="External"/><Relationship Id="rId7" Type="http://schemas.openxmlformats.org/officeDocument/2006/relationships/hyperlink" Target="https://doi.org/10.1111/pbi.12370" TargetMode="External"/><Relationship Id="rId8" Type="http://schemas.openxmlformats.org/officeDocument/2006/relationships/hyperlink" Target="https://doi.org/10.1186/s12870-016-0906-1" TargetMode="External"/><Relationship Id="rId9" Type="http://schemas.openxmlformats.org/officeDocument/2006/relationships/hyperlink" Target="https://www.ncbi.nlm.nih.gov/pmc/articles/PMC4628786/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doi.org/10.1111/jipb.12650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2"/>
          <p:cNvSpPr>
            <a:spLocks noChangeArrowheads="1"/>
          </p:cNvSpPr>
          <p:nvPr/>
        </p:nvSpPr>
        <p:spPr bwMode="auto">
          <a:xfrm>
            <a:off x="1588" y="0"/>
            <a:ext cx="9064625" cy="667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lvl="1" indent="-457200" algn="ctr"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Next Assignment: Wed April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17</a:t>
            </a:r>
            <a:endParaRPr lang="en-US" sz="2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 indent="-457200">
              <a:defRPr/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Gene editing for 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fun and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profit</a:t>
            </a:r>
          </a:p>
          <a:p>
            <a:pPr marL="457200" lvl="0" indent="-457200"/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Targeted disruptions</a:t>
            </a:r>
          </a:p>
          <a:p>
            <a:pPr lvl="1" indent="-457200"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Engineering Arabidopsis resistant to Turnip mosaic virus </a:t>
            </a:r>
            <a:r>
              <a:rPr lang="en-US" sz="2400" u="sng" dirty="0" smtClean="0">
                <a:latin typeface="Times New Roman"/>
                <a:cs typeface="Times New Roman"/>
                <a:hlinkClick r:id="rId2" action="ppaction://hlinkfile"/>
              </a:rPr>
              <a:t>doi</a:t>
            </a:r>
            <a:r>
              <a:rPr lang="en-US" sz="2400" u="sng" dirty="0">
                <a:latin typeface="Times New Roman"/>
                <a:cs typeface="Times New Roman"/>
                <a:hlinkClick r:id="rId2" action="ppaction://hlinkfile"/>
              </a:rPr>
              <a:t>: 10.1111/mpp.12417</a:t>
            </a:r>
            <a:endParaRPr lang="en-US" sz="2400" dirty="0">
              <a:latin typeface="Times New Roman"/>
              <a:cs typeface="Times New Roman"/>
            </a:endParaRPr>
          </a:p>
          <a:p>
            <a:pPr lvl="1" indent="-4572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Engineering plants for </a:t>
            </a:r>
            <a:r>
              <a:rPr lang="en-US" sz="2400" dirty="0" err="1" smtClean="0">
                <a:latin typeface="Times New Roman"/>
                <a:cs typeface="Times New Roman"/>
              </a:rPr>
              <a:t>gemini</a:t>
            </a:r>
            <a:r>
              <a:rPr lang="en-US" sz="2400" dirty="0" smtClean="0">
                <a:latin typeface="Times New Roman"/>
                <a:cs typeface="Times New Roman"/>
              </a:rPr>
              <a:t> virus </a:t>
            </a:r>
            <a:r>
              <a:rPr lang="en-US" sz="2400" dirty="0">
                <a:latin typeface="Times New Roman"/>
                <a:cs typeface="Times New Roman"/>
              </a:rPr>
              <a:t>resistance  </a:t>
            </a:r>
            <a:r>
              <a:rPr lang="en-US" sz="2400" u="sng" dirty="0">
                <a:latin typeface="Times New Roman"/>
                <a:cs typeface="Times New Roman"/>
                <a:hlinkClick r:id="rId3" action="ppaction://hlinkfile"/>
              </a:rPr>
              <a:t>doi: 10.1016/j.tplants.</a:t>
            </a:r>
            <a:r>
              <a:rPr lang="en-US" sz="2400" u="sng" dirty="0" smtClean="0">
                <a:latin typeface="Times New Roman"/>
                <a:cs typeface="Times New Roman"/>
                <a:hlinkClick r:id="rId3" action="ppaction://hlinkfile"/>
              </a:rPr>
              <a:t>2016.01.023</a:t>
            </a:r>
            <a:endParaRPr lang="en-US" sz="2400" u="sng" dirty="0">
              <a:latin typeface="Times New Roman"/>
              <a:cs typeface="Times New Roman"/>
            </a:endParaRPr>
          </a:p>
          <a:p>
            <a:pPr lvl="1" indent="-4572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Gene 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Disruption in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Toxoplasma </a:t>
            </a:r>
            <a:r>
              <a:rPr lang="en-US" sz="24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gondii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 Using CRISPR/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CAS </a:t>
            </a:r>
            <a:r>
              <a:rPr lang="en-US" sz="2400" u="sng" dirty="0" smtClean="0">
                <a:latin typeface="Times New Roman"/>
                <a:cs typeface="Times New Roman"/>
                <a:hlinkClick r:id="rId4"/>
              </a:rPr>
              <a:t>https</a:t>
            </a:r>
            <a:r>
              <a:rPr lang="en-US" sz="2400" u="sng" dirty="0">
                <a:latin typeface="Times New Roman"/>
                <a:cs typeface="Times New Roman"/>
                <a:hlinkClick r:id="rId4"/>
              </a:rPr>
              <a:t>://www.ncbi.nlm.nih.gov/pmc/articles/PMC4030483/</a:t>
            </a:r>
            <a:endParaRPr lang="en-US" sz="2400" dirty="0">
              <a:latin typeface="Times New Roman"/>
              <a:cs typeface="Times New Roman"/>
            </a:endParaRPr>
          </a:p>
          <a:p>
            <a:pPr lvl="1" indent="-457200">
              <a:buFont typeface="Arial"/>
              <a:buChar char="•"/>
            </a:pP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Generation of </a:t>
            </a:r>
            <a:r>
              <a:rPr lang="en-US" sz="2400" dirty="0" err="1">
                <a:solidFill>
                  <a:srgbClr val="008000"/>
                </a:solidFill>
                <a:latin typeface="Times New Roman"/>
                <a:cs typeface="Times New Roman"/>
              </a:rPr>
              <a:t>germline</a:t>
            </a: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 ablated male pigs </a:t>
            </a:r>
            <a:r>
              <a:rPr lang="en-US" sz="2400" dirty="0">
                <a:latin typeface="Times New Roman"/>
                <a:cs typeface="Times New Roman"/>
                <a:hlinkClick r:id="rId5"/>
              </a:rPr>
              <a:t>https://www.nature.com/articles/</a:t>
            </a:r>
            <a:r>
              <a:rPr lang="en-US" sz="2400" dirty="0" smtClean="0">
                <a:latin typeface="Times New Roman"/>
                <a:cs typeface="Times New Roman"/>
                <a:hlinkClick r:id="rId5"/>
              </a:rPr>
              <a:t>srep40176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lvl="1" indent="-457200"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Efficient Gene Knockout in Goats </a:t>
            </a:r>
            <a:r>
              <a:rPr lang="en-US" sz="2400" dirty="0">
                <a:latin typeface="Times New Roman"/>
                <a:cs typeface="Times New Roman"/>
                <a:hlinkClick r:id="rId6"/>
              </a:rPr>
              <a:t>https://</a:t>
            </a:r>
            <a:r>
              <a:rPr lang="en-US" sz="2400" dirty="0" err="1">
                <a:latin typeface="Times New Roman"/>
                <a:cs typeface="Times New Roman"/>
                <a:hlinkClick r:id="rId6"/>
              </a:rPr>
              <a:t>www.ncbi.nlm.nih.gov</a:t>
            </a:r>
            <a:r>
              <a:rPr lang="en-US" sz="2400" dirty="0">
                <a:latin typeface="Times New Roman"/>
                <a:cs typeface="Times New Roman"/>
                <a:hlinkClick r:id="rId6"/>
              </a:rPr>
              <a:t>/</a:t>
            </a:r>
            <a:r>
              <a:rPr lang="en-US" sz="2400" dirty="0" err="1">
                <a:latin typeface="Times New Roman"/>
                <a:cs typeface="Times New Roman"/>
                <a:hlinkClick r:id="rId6"/>
              </a:rPr>
              <a:t>pmc</a:t>
            </a:r>
            <a:r>
              <a:rPr lang="en-US" sz="2400" dirty="0">
                <a:latin typeface="Times New Roman"/>
                <a:cs typeface="Times New Roman"/>
                <a:hlinkClick r:id="rId6"/>
              </a:rPr>
              <a:t>/articles/PMC4154755/</a:t>
            </a:r>
            <a:endParaRPr lang="en-US" sz="2400" dirty="0">
              <a:latin typeface="Times New Roman"/>
              <a:cs typeface="Times New Roman"/>
            </a:endParaRPr>
          </a:p>
          <a:p>
            <a:pPr lvl="1" indent="-4572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Crispr-CAS9 to fix </a:t>
            </a:r>
            <a:r>
              <a:rPr lang="en-US" sz="2400" dirty="0" err="1">
                <a:latin typeface="Times New Roman"/>
                <a:cs typeface="Times New Roman"/>
              </a:rPr>
              <a:t>Hb</a:t>
            </a:r>
            <a:r>
              <a:rPr lang="en-US" sz="2400" dirty="0">
                <a:latin typeface="Times New Roman"/>
                <a:cs typeface="Times New Roman"/>
              </a:rPr>
              <a:t>-S </a:t>
            </a:r>
            <a:r>
              <a:rPr lang="en-US" sz="2400" u="sng" dirty="0" smtClean="0">
                <a:latin typeface="Times New Roman"/>
                <a:cs typeface="Times New Roman"/>
                <a:hlinkClick r:id="rId7"/>
              </a:rPr>
              <a:t>http</a:t>
            </a:r>
            <a:r>
              <a:rPr lang="en-US" sz="2400" u="sng" dirty="0">
                <a:latin typeface="Times New Roman"/>
                <a:cs typeface="Times New Roman"/>
                <a:hlinkClick r:id="rId7"/>
              </a:rPr>
              <a:t>://www.nature.com/nature/journal/v539/n7629/full/nature20134.html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lvl="1" indent="-4572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Crispr-CAS9 to convert fibroblasts to neurons </a:t>
            </a:r>
            <a:r>
              <a:rPr lang="en-US" sz="2000" u="sng" dirty="0">
                <a:latin typeface="Times New Roman"/>
                <a:cs typeface="Times New Roman"/>
                <a:hlinkClick r:id="rId8"/>
              </a:rPr>
              <a:t>http://www.cell.com/cell-stem-cell/</a:t>
            </a:r>
            <a:r>
              <a:rPr lang="en-US" sz="2000" u="sng" dirty="0" smtClean="0">
                <a:latin typeface="Times New Roman"/>
                <a:cs typeface="Times New Roman"/>
                <a:hlinkClick r:id="rId8"/>
              </a:rPr>
              <a:t>fulltext?S1934</a:t>
            </a:r>
            <a:r>
              <a:rPr lang="en-US" sz="2000" u="sng" dirty="0">
                <a:latin typeface="Times New Roman"/>
                <a:cs typeface="Times New Roman"/>
                <a:hlinkClick r:id="rId8"/>
              </a:rPr>
              <a:t>-5909(16)30196-</a:t>
            </a:r>
            <a:r>
              <a:rPr lang="en-US" sz="2000" u="sng" dirty="0" smtClean="0">
                <a:latin typeface="Times New Roman"/>
                <a:cs typeface="Times New Roman"/>
                <a:hlinkClick r:id="rId8"/>
              </a:rPr>
              <a:t>5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0562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609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4763" y="-4763"/>
            <a:ext cx="3128963" cy="37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Post-translational protein targeting  </a:t>
            </a:r>
            <a:endParaRPr lang="en-US" dirty="0">
              <a:latin typeface="Times New Roman" charset="0"/>
            </a:endParaRPr>
          </a:p>
          <a:p>
            <a:pPr>
              <a:defRPr/>
            </a:pPr>
            <a:r>
              <a:rPr lang="en-US" dirty="0">
                <a:latin typeface="Times New Roman" charset="0"/>
              </a:rPr>
              <a:t>Key features</a:t>
            </a:r>
          </a:p>
          <a:p>
            <a:pPr>
              <a:defRPr/>
            </a:pPr>
            <a:r>
              <a:rPr lang="en-US" dirty="0">
                <a:solidFill>
                  <a:srgbClr val="1116D3"/>
                </a:solidFill>
                <a:latin typeface="Times New Roman" charset="0"/>
              </a:rPr>
              <a:t>1) imported after synthesis</a:t>
            </a:r>
          </a:p>
          <a:p>
            <a:pPr>
              <a:defRPr/>
            </a:pPr>
            <a:r>
              <a:rPr lang="en-US" dirty="0">
                <a:solidFill>
                  <a:srgbClr val="008000"/>
                </a:solidFill>
                <a:latin typeface="Times New Roman" charset="0"/>
              </a:rPr>
              <a:t>2) targeting information is motifs in protein </a:t>
            </a:r>
          </a:p>
          <a:p>
            <a:pPr>
              <a:defRPr/>
            </a:pPr>
            <a:r>
              <a:rPr lang="en-US" dirty="0">
                <a:solidFill>
                  <a:srgbClr val="0000CC"/>
                </a:solidFill>
                <a:latin typeface="Times New Roman" charset="0"/>
              </a:rPr>
              <a:t>3) Receptors guide it to correct site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4) no vesicles!</a:t>
            </a:r>
            <a:endParaRPr lang="en-US" dirty="0">
              <a:solidFill>
                <a:srgbClr val="FC0128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042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4763" y="-4763"/>
            <a:ext cx="9077326" cy="343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Protein import into </a:t>
            </a:r>
            <a:r>
              <a:rPr lang="en-US" dirty="0" err="1">
                <a:solidFill>
                  <a:srgbClr val="008000"/>
                </a:solidFill>
                <a:latin typeface="Times New Roman" charset="0"/>
              </a:rPr>
              <a:t>cp</a:t>
            </a:r>
            <a:r>
              <a:rPr lang="en-US" dirty="0">
                <a:solidFill>
                  <a:srgbClr val="9234DB"/>
                </a:solidFill>
                <a:latin typeface="Times New Roman" charset="0"/>
              </a:rPr>
              <a:t> &amp; </a:t>
            </a:r>
            <a:r>
              <a:rPr lang="en-US" dirty="0" err="1">
                <a:solidFill>
                  <a:schemeClr val="hlink"/>
                </a:solidFill>
                <a:latin typeface="Times New Roman" charset="0"/>
              </a:rPr>
              <a:t>mito</a:t>
            </a:r>
            <a:endParaRPr lang="en-US" dirty="0">
              <a:latin typeface="Times New Roman" charset="0"/>
            </a:endParaRPr>
          </a:p>
          <a:p>
            <a:pPr>
              <a:spcBef>
                <a:spcPct val="15000"/>
              </a:spcBef>
              <a:defRPr/>
            </a:pPr>
            <a:r>
              <a:rPr lang="en-US" dirty="0">
                <a:latin typeface="Times New Roman" charset="0"/>
              </a:rPr>
              <a:t>1) N-terminal </a:t>
            </a:r>
            <a:r>
              <a:rPr lang="en-US" dirty="0">
                <a:solidFill>
                  <a:srgbClr val="008000"/>
                </a:solidFill>
                <a:latin typeface="Times New Roman" charset="0"/>
              </a:rPr>
              <a:t>transit peptide </a:t>
            </a:r>
            <a:r>
              <a:rPr lang="en-US" dirty="0">
                <a:latin typeface="Times New Roman" charset="0"/>
              </a:rPr>
              <a:t>or </a:t>
            </a:r>
            <a:r>
              <a:rPr lang="en-US" dirty="0" err="1">
                <a:solidFill>
                  <a:schemeClr val="hlink"/>
                </a:solidFill>
                <a:latin typeface="Times New Roman" charset="0"/>
              </a:rPr>
              <a:t>presequence</a:t>
            </a:r>
            <a:endParaRPr lang="en-US" dirty="0">
              <a:latin typeface="Times New Roman" charset="0"/>
            </a:endParaRPr>
          </a:p>
          <a:p>
            <a:pPr>
              <a:spcBef>
                <a:spcPct val="15000"/>
              </a:spcBef>
              <a:defRPr/>
            </a:pPr>
            <a:r>
              <a:rPr lang="en-US" dirty="0">
                <a:solidFill>
                  <a:srgbClr val="063DE8"/>
                </a:solidFill>
                <a:latin typeface="Times New Roman" charset="0"/>
              </a:rPr>
              <a:t>2) both need energy input</a:t>
            </a:r>
            <a:endParaRPr lang="en-US" dirty="0">
              <a:latin typeface="Times New Roman" charset="0"/>
            </a:endParaRPr>
          </a:p>
          <a:p>
            <a:pPr>
              <a:spcBef>
                <a:spcPct val="15000"/>
              </a:spcBef>
              <a:defRPr/>
            </a:pPr>
            <a:r>
              <a:rPr lang="en-US" dirty="0">
                <a:latin typeface="Times New Roman" charset="0"/>
              </a:rPr>
              <a:t>3) proteins unfold to enter, then refold inside </a:t>
            </a:r>
          </a:p>
          <a:p>
            <a:pPr lvl="1">
              <a:spcBef>
                <a:spcPct val="15000"/>
              </a:spcBef>
              <a:defRPr/>
            </a:pPr>
            <a:r>
              <a:rPr lang="en-US" dirty="0">
                <a:latin typeface="Times New Roman" charset="0"/>
              </a:rPr>
              <a:t>a) need </a:t>
            </a:r>
            <a:r>
              <a:rPr lang="en-US" dirty="0" err="1">
                <a:solidFill>
                  <a:srgbClr val="0000FF"/>
                </a:solidFill>
                <a:latin typeface="Times New Roman" charset="0"/>
              </a:rPr>
              <a:t>chaperonins</a:t>
            </a:r>
            <a:r>
              <a:rPr lang="en-US" dirty="0">
                <a:latin typeface="Times New Roman" charset="0"/>
              </a:rPr>
              <a:t> on both sides of membrane</a:t>
            </a:r>
          </a:p>
          <a:p>
            <a:pPr lvl="2">
              <a:spcBef>
                <a:spcPct val="15000"/>
              </a:spcBef>
              <a:defRPr/>
            </a:pPr>
            <a:r>
              <a:rPr lang="en-US" dirty="0" err="1">
                <a:solidFill>
                  <a:srgbClr val="FF5008"/>
                </a:solidFill>
                <a:latin typeface="Times New Roman" charset="0"/>
              </a:rPr>
              <a:t>i</a:t>
            </a:r>
            <a:r>
              <a:rPr lang="en-US" dirty="0">
                <a:solidFill>
                  <a:srgbClr val="FF5008"/>
                </a:solidFill>
                <a:latin typeface="Times New Roman" charset="0"/>
              </a:rPr>
              <a:t>) </a:t>
            </a:r>
            <a:r>
              <a:rPr lang="en-US" dirty="0" err="1">
                <a:solidFill>
                  <a:srgbClr val="FF5008"/>
                </a:solidFill>
                <a:latin typeface="Times New Roman" charset="0"/>
              </a:rPr>
              <a:t>chaperonins</a:t>
            </a:r>
            <a:r>
              <a:rPr lang="en-US" dirty="0">
                <a:solidFill>
                  <a:srgbClr val="FF5008"/>
                </a:solidFill>
                <a:latin typeface="Times New Roman" charset="0"/>
              </a:rPr>
              <a:t> in cytosol unfold</a:t>
            </a:r>
          </a:p>
          <a:p>
            <a:pPr lvl="2">
              <a:spcBef>
                <a:spcPct val="15000"/>
              </a:spcBef>
              <a:defRPr/>
            </a:pPr>
            <a:r>
              <a:rPr lang="en-US" dirty="0">
                <a:solidFill>
                  <a:srgbClr val="037C03"/>
                </a:solidFill>
                <a:latin typeface="Times New Roman" charset="0"/>
              </a:rPr>
              <a:t>ii) </a:t>
            </a:r>
            <a:r>
              <a:rPr lang="en-US" dirty="0" err="1">
                <a:solidFill>
                  <a:srgbClr val="037C03"/>
                </a:solidFill>
                <a:latin typeface="Times New Roman" charset="0"/>
              </a:rPr>
              <a:t>chaperonins</a:t>
            </a:r>
            <a:r>
              <a:rPr lang="en-US" dirty="0">
                <a:solidFill>
                  <a:srgbClr val="037C03"/>
                </a:solidFill>
                <a:latin typeface="Times New Roman" charset="0"/>
              </a:rPr>
              <a:t> inside refold</a:t>
            </a:r>
          </a:p>
          <a:p>
            <a:pPr lvl="3">
              <a:spcBef>
                <a:spcPct val="15000"/>
              </a:spcBef>
              <a:defRPr/>
            </a:pPr>
            <a:r>
              <a:rPr lang="en-US" dirty="0">
                <a:latin typeface="Times New Roman" charset="0"/>
              </a:rPr>
              <a:t>a) helps draw through membrane</a:t>
            </a:r>
          </a:p>
        </p:txBody>
      </p:sp>
    </p:spTree>
    <p:extLst>
      <p:ext uri="{BB962C8B-B14F-4D97-AF65-F5344CB8AC3E}">
        <p14:creationId xmlns:p14="http://schemas.microsoft.com/office/powerpoint/2010/main" val="1279855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ChangeArrowheads="1"/>
          </p:cNvSpPr>
          <p:nvPr/>
        </p:nvSpPr>
        <p:spPr bwMode="auto">
          <a:xfrm>
            <a:off x="147638" y="-4763"/>
            <a:ext cx="8924925" cy="156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solidFill>
                  <a:srgbClr val="9234DB"/>
                </a:solidFill>
                <a:latin typeface="Times New Roman" charset="0"/>
              </a:rPr>
              <a:t>Protein import into </a:t>
            </a:r>
            <a:r>
              <a:rPr lang="en-US" dirty="0">
                <a:solidFill>
                  <a:schemeClr val="hlink"/>
                </a:solidFill>
                <a:latin typeface="Times New Roman" charset="0"/>
              </a:rPr>
              <a:t>mitochondria</a:t>
            </a: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</a:rPr>
              <a:t>Targeting to other parts of mitochondrion requires extra information = another protein sequence</a:t>
            </a:r>
          </a:p>
          <a:p>
            <a:r>
              <a:rPr lang="en-US" dirty="0">
                <a:solidFill>
                  <a:srgbClr val="0000FF"/>
                </a:solidFill>
                <a:latin typeface="Times New Roman" charset="0"/>
              </a:rPr>
              <a:t>Hypothesis: proteins enter matrix first, then find their final destination</a:t>
            </a:r>
            <a:endParaRPr lang="en-US" sz="2400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156674" name="Rectangle 3"/>
          <p:cNvSpPr>
            <a:spLocks noChangeArrowheads="1"/>
          </p:cNvSpPr>
          <p:nvPr/>
        </p:nvSpPr>
        <p:spPr bwMode="auto">
          <a:xfrm>
            <a:off x="5721350" y="5568950"/>
            <a:ext cx="3079750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675" name="Rectangle 4"/>
          <p:cNvSpPr>
            <a:spLocks noChangeArrowheads="1"/>
          </p:cNvSpPr>
          <p:nvPr/>
        </p:nvSpPr>
        <p:spPr bwMode="auto">
          <a:xfrm>
            <a:off x="5024438" y="5557838"/>
            <a:ext cx="37957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AFD00"/>
                </a:solidFill>
                <a:latin typeface="Times New Roman" charset="0"/>
              </a:rPr>
              <a:t>mature protein</a:t>
            </a:r>
          </a:p>
        </p:txBody>
      </p:sp>
      <p:sp>
        <p:nvSpPr>
          <p:cNvPr id="156676" name="Rectangle 5"/>
          <p:cNvSpPr>
            <a:spLocks noChangeArrowheads="1"/>
          </p:cNvSpPr>
          <p:nvPr/>
        </p:nvSpPr>
        <p:spPr bwMode="auto">
          <a:xfrm>
            <a:off x="627063" y="5568950"/>
            <a:ext cx="2185987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Times New Roman" charset="0"/>
              </a:rPr>
              <a:t>presequence</a:t>
            </a:r>
          </a:p>
        </p:txBody>
      </p:sp>
      <p:sp>
        <p:nvSpPr>
          <p:cNvPr id="156677" name="Rectangle 6"/>
          <p:cNvSpPr>
            <a:spLocks noChangeArrowheads="1"/>
          </p:cNvSpPr>
          <p:nvPr/>
        </p:nvSpPr>
        <p:spPr bwMode="auto">
          <a:xfrm>
            <a:off x="239713" y="4719638"/>
            <a:ext cx="2813050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imes New Roman" charset="0"/>
              </a:rPr>
              <a:t>matrix-targeting </a:t>
            </a:r>
            <a:r>
              <a:rPr lang="en-US" sz="2400" dirty="0" err="1">
                <a:latin typeface="Times New Roman" charset="0"/>
              </a:rPr>
              <a:t>presequence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56678" name="Rectangle 7"/>
          <p:cNvSpPr>
            <a:spLocks noChangeArrowheads="1"/>
          </p:cNvSpPr>
          <p:nvPr/>
        </p:nvSpPr>
        <p:spPr bwMode="auto">
          <a:xfrm>
            <a:off x="2836863" y="5568950"/>
            <a:ext cx="2871787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679" name="Rectangle 8"/>
          <p:cNvSpPr>
            <a:spLocks noChangeArrowheads="1"/>
          </p:cNvSpPr>
          <p:nvPr/>
        </p:nvSpPr>
        <p:spPr bwMode="auto">
          <a:xfrm>
            <a:off x="2762250" y="4734168"/>
            <a:ext cx="3033713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inter-membrane-targeting </a:t>
            </a:r>
            <a:r>
              <a:rPr lang="en-US" sz="2400" dirty="0" err="1">
                <a:solidFill>
                  <a:srgbClr val="0000FF"/>
                </a:solidFill>
                <a:latin typeface="Times New Roman" charset="0"/>
              </a:rPr>
              <a:t>presequence</a:t>
            </a:r>
            <a:endParaRPr lang="en-US" sz="2400" dirty="0">
              <a:solidFill>
                <a:srgbClr val="0000FF"/>
              </a:solidFill>
              <a:latin typeface="Times New Roman" charset="0"/>
            </a:endParaRPr>
          </a:p>
        </p:txBody>
      </p:sp>
      <p:pic>
        <p:nvPicPr>
          <p:cNvPr id="15668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1981200"/>
            <a:ext cx="509428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47692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9525" y="17463"/>
            <a:ext cx="9063038" cy="156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457200" algn="ctr"/>
            <a:r>
              <a:rPr lang="en-US" sz="2400" dirty="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CP</a:t>
            </a:r>
            <a:r>
              <a:rPr lang="en-US" sz="2400" dirty="0">
                <a:solidFill>
                  <a:srgbClr val="9234DB"/>
                </a:solidFill>
                <a:latin typeface="Times New Roman" charset="0"/>
                <a:cs typeface="Times New Roman" charset="0"/>
              </a:rPr>
              <a:t> protein import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1) OE</a:t>
            </a:r>
            <a:r>
              <a:rPr lang="en-US" sz="2400" dirty="0">
                <a:solidFill>
                  <a:schemeClr val="folHlink"/>
                </a:solidFill>
                <a:latin typeface="Times New Roman" charset="0"/>
                <a:cs typeface="Times New Roman" charset="0"/>
              </a:rPr>
              <a:t>				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4)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  <a:cs typeface="Times New Roman" charset="0"/>
              </a:rPr>
              <a:t>stroma</a:t>
            </a:r>
            <a:endParaRPr lang="en-US" sz="2400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r>
              <a:rPr lang="en-US" sz="2400" dirty="0">
                <a:solidFill>
                  <a:srgbClr val="FF5008"/>
                </a:solidFill>
                <a:latin typeface="Times New Roman" charset="0"/>
                <a:cs typeface="Times New Roman" charset="0"/>
              </a:rPr>
              <a:t>2) Inter-membrane space	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5) thylakoid</a:t>
            </a:r>
          </a:p>
          <a:p>
            <a:pPr marL="457200" indent="-457200"/>
            <a:r>
              <a:rPr lang="en-US" sz="2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3) IE				</a:t>
            </a:r>
            <a:r>
              <a:rPr lang="en-US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6) thylakoid lumen</a:t>
            </a:r>
          </a:p>
        </p:txBody>
      </p:sp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6125"/>
            <a:ext cx="914400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648519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8153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-4763" y="147638"/>
            <a:ext cx="9077326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solidFill>
                  <a:srgbClr val="037C03"/>
                </a:solidFill>
                <a:latin typeface="Times New Roman" charset="0"/>
              </a:rPr>
              <a:t>CP</a:t>
            </a:r>
            <a:r>
              <a:rPr lang="en-US" dirty="0">
                <a:solidFill>
                  <a:srgbClr val="9234DB"/>
                </a:solidFill>
                <a:latin typeface="Times New Roman" charset="0"/>
              </a:rPr>
              <a:t> protein import</a:t>
            </a:r>
            <a:endParaRPr lang="en-US" dirty="0">
              <a:solidFill>
                <a:schemeClr val="accent2"/>
              </a:solidFill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Very similar to </a:t>
            </a:r>
            <a:r>
              <a:rPr lang="en-US" dirty="0" err="1">
                <a:latin typeface="Times New Roman" charset="0"/>
              </a:rPr>
              <a:t>mt</a:t>
            </a:r>
            <a:r>
              <a:rPr lang="en-US" dirty="0">
                <a:latin typeface="Times New Roman" charset="0"/>
              </a:rPr>
              <a:t> import</a:t>
            </a:r>
          </a:p>
          <a:p>
            <a:r>
              <a:rPr lang="en-US" dirty="0">
                <a:solidFill>
                  <a:srgbClr val="063DE8"/>
                </a:solidFill>
                <a:latin typeface="Times New Roman" charset="0"/>
              </a:rPr>
              <a:t>1) chaperones in cytoplasm unfold </a:t>
            </a:r>
            <a:r>
              <a:rPr lang="en-US" dirty="0" err="1">
                <a:solidFill>
                  <a:srgbClr val="063DE8"/>
                </a:solidFill>
                <a:latin typeface="Times New Roman" charset="0"/>
              </a:rPr>
              <a:t>preprotein</a:t>
            </a:r>
            <a:endParaRPr lang="en-US" dirty="0">
              <a:solidFill>
                <a:srgbClr val="063DE8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912967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6858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0" y="0"/>
            <a:ext cx="9077325" cy="193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solidFill>
                  <a:srgbClr val="037C03"/>
                </a:solidFill>
                <a:latin typeface="Times New Roman" charset="0"/>
              </a:rPr>
              <a:t>CP</a:t>
            </a:r>
            <a:r>
              <a:rPr lang="en-US" dirty="0">
                <a:solidFill>
                  <a:srgbClr val="9234DB"/>
                </a:solidFill>
                <a:latin typeface="Times New Roman" charset="0"/>
              </a:rPr>
              <a:t> protein import</a:t>
            </a:r>
          </a:p>
          <a:p>
            <a:pPr>
              <a:buFont typeface="Times" charset="0"/>
              <a:buAutoNum type="arabicParenR"/>
            </a:pPr>
            <a:r>
              <a:rPr lang="en-US" dirty="0">
                <a:solidFill>
                  <a:srgbClr val="063DE8"/>
                </a:solidFill>
                <a:latin typeface="Times New Roman" charset="0"/>
              </a:rPr>
              <a:t> chaperones in cytoplasm unfold </a:t>
            </a:r>
            <a:r>
              <a:rPr lang="en-US" dirty="0" err="1">
                <a:solidFill>
                  <a:srgbClr val="063DE8"/>
                </a:solidFill>
                <a:latin typeface="Times New Roman" charset="0"/>
              </a:rPr>
              <a:t>preprotein</a:t>
            </a:r>
            <a:endParaRPr lang="en-US" dirty="0">
              <a:solidFill>
                <a:srgbClr val="063DE8"/>
              </a:solidFill>
              <a:latin typeface="Times New Roman" charset="0"/>
            </a:endParaRPr>
          </a:p>
          <a:p>
            <a:pPr>
              <a:buFont typeface="Times" charset="0"/>
              <a:buAutoNum type="arabicParenR"/>
            </a:pPr>
            <a:r>
              <a:rPr lang="en-US" dirty="0">
                <a:solidFill>
                  <a:srgbClr val="037C03"/>
                </a:solidFill>
                <a:latin typeface="Times New Roman" charset="0"/>
              </a:rPr>
              <a:t> transit peptide contacts receptor in OE</a:t>
            </a:r>
            <a:endParaRPr lang="en-US" dirty="0">
              <a:solidFill>
                <a:schemeClr val="tx2"/>
              </a:solidFill>
              <a:latin typeface="Times New Roman" charset="0"/>
            </a:endParaRPr>
          </a:p>
          <a:p>
            <a:pPr lvl="1"/>
            <a:r>
              <a:rPr lang="en-US" dirty="0">
                <a:solidFill>
                  <a:srgbClr val="037C03"/>
                </a:solidFill>
                <a:latin typeface="Times New Roman" charset="0"/>
              </a:rPr>
              <a:t>transit </a:t>
            </a:r>
            <a:r>
              <a:rPr lang="en-US" dirty="0" err="1">
                <a:solidFill>
                  <a:srgbClr val="037C03"/>
                </a:solidFill>
                <a:latin typeface="Times New Roman" charset="0"/>
              </a:rPr>
              <a:t>peptides</a:t>
            </a:r>
            <a:r>
              <a:rPr lang="en-US" dirty="0" err="1">
                <a:latin typeface="Times New Roman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longer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&amp; less </a:t>
            </a:r>
            <a:r>
              <a:rPr lang="en-US" dirty="0">
                <a:solidFill>
                  <a:srgbClr val="FC0128"/>
                </a:solidFill>
                <a:latin typeface="Times New Roman" charset="0"/>
              </a:rPr>
              <a:t>+</a:t>
            </a:r>
            <a:r>
              <a:rPr lang="en-US" dirty="0" err="1">
                <a:solidFill>
                  <a:srgbClr val="FC0128"/>
                </a:solidFill>
                <a:latin typeface="Times New Roman" charset="0"/>
              </a:rPr>
              <a:t>ve</a:t>
            </a:r>
            <a:r>
              <a:rPr lang="en-US" dirty="0">
                <a:solidFill>
                  <a:srgbClr val="FC0128"/>
                </a:solidFill>
                <a:latin typeface="Times New Roman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than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dirty="0" err="1">
                <a:solidFill>
                  <a:srgbClr val="FC0128"/>
                </a:solidFill>
                <a:latin typeface="Times New Roman" charset="0"/>
              </a:rPr>
              <a:t>presequences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</a:t>
            </a:r>
          </a:p>
          <a:p>
            <a:pPr lvl="1"/>
            <a:r>
              <a:rPr lang="en-US" dirty="0">
                <a:solidFill>
                  <a:srgbClr val="FC0128"/>
                </a:solidFill>
                <a:latin typeface="Times New Roman" charset="0"/>
              </a:rPr>
              <a:t>Just a few changes convert transit peptide to </a:t>
            </a:r>
            <a:r>
              <a:rPr lang="en-US" dirty="0" err="1">
                <a:solidFill>
                  <a:srgbClr val="FC0128"/>
                </a:solidFill>
                <a:latin typeface="Times New Roman" charset="0"/>
              </a:rPr>
              <a:t>presequence</a:t>
            </a:r>
            <a:endParaRPr lang="en-US" dirty="0">
              <a:solidFill>
                <a:srgbClr val="FC0128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24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0" y="0"/>
            <a:ext cx="9077325" cy="193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solidFill>
                  <a:srgbClr val="037C03"/>
                </a:solidFill>
                <a:latin typeface="Times New Roman" charset="0"/>
              </a:rPr>
              <a:t>CP</a:t>
            </a:r>
            <a:r>
              <a:rPr lang="en-US" dirty="0">
                <a:solidFill>
                  <a:srgbClr val="9234DB"/>
                </a:solidFill>
                <a:latin typeface="Times New Roman" charset="0"/>
              </a:rPr>
              <a:t> protein import</a:t>
            </a:r>
            <a:endParaRPr lang="en-US" dirty="0">
              <a:solidFill>
                <a:schemeClr val="tx2"/>
              </a:solidFill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1) chaperones in cytoplasm unfold </a:t>
            </a:r>
            <a:r>
              <a:rPr lang="en-US" dirty="0" err="1">
                <a:latin typeface="Times New Roman" charset="0"/>
              </a:rPr>
              <a:t>preprotein</a:t>
            </a:r>
            <a:endParaRPr lang="en-US" dirty="0">
              <a:solidFill>
                <a:srgbClr val="063DE8"/>
              </a:solidFill>
              <a:latin typeface="Times New Roman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imes New Roman" charset="0"/>
              </a:rPr>
              <a:t>2) transit peptide contacts receptor in OE</a:t>
            </a:r>
          </a:p>
          <a:p>
            <a:r>
              <a:rPr lang="en-US" dirty="0">
                <a:solidFill>
                  <a:srgbClr val="008000"/>
                </a:solidFill>
                <a:latin typeface="Times New Roman" charset="0"/>
              </a:rPr>
              <a:t>3) Unfolded protein is </a:t>
            </a:r>
            <a:r>
              <a:rPr lang="en-US" dirty="0" err="1">
                <a:solidFill>
                  <a:srgbClr val="008000"/>
                </a:solidFill>
                <a:latin typeface="Times New Roman" charset="0"/>
              </a:rPr>
              <a:t>translocated</a:t>
            </a:r>
            <a:r>
              <a:rPr lang="en-US" dirty="0">
                <a:solidFill>
                  <a:srgbClr val="008000"/>
                </a:solidFill>
                <a:latin typeface="Times New Roman" charset="0"/>
              </a:rPr>
              <a:t> through OE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 charset="0"/>
              </a:rPr>
              <a:t> requires GTP 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(difference from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mito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)</a:t>
            </a:r>
          </a:p>
        </p:txBody>
      </p:sp>
      <p:pic>
        <p:nvPicPr>
          <p:cNvPr id="2457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2565400"/>
            <a:ext cx="63119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215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ChangeArrowheads="1"/>
          </p:cNvSpPr>
          <p:nvPr/>
        </p:nvSpPr>
        <p:spPr bwMode="auto">
          <a:xfrm>
            <a:off x="-4763" y="0"/>
            <a:ext cx="9077326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solidFill>
                  <a:srgbClr val="037C03"/>
                </a:solidFill>
                <a:latin typeface="Times New Roman" charset="0"/>
              </a:rPr>
              <a:t>CP</a:t>
            </a:r>
            <a:r>
              <a:rPr lang="en-US" dirty="0">
                <a:solidFill>
                  <a:srgbClr val="9234DB"/>
                </a:solidFill>
                <a:latin typeface="Times New Roman" charset="0"/>
              </a:rPr>
              <a:t> protein import</a:t>
            </a:r>
            <a:endParaRPr lang="en-US" dirty="0">
              <a:solidFill>
                <a:schemeClr val="tx2"/>
              </a:solidFill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1) chaperones in cytoplasm unfold </a:t>
            </a:r>
            <a:r>
              <a:rPr lang="en-US" dirty="0" err="1">
                <a:latin typeface="Times New Roman" charset="0"/>
              </a:rPr>
              <a:t>preprotein</a:t>
            </a:r>
            <a:endParaRPr lang="en-US" dirty="0">
              <a:solidFill>
                <a:schemeClr val="tx2"/>
              </a:solidFill>
              <a:latin typeface="Times New Roman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imes New Roman" charset="0"/>
              </a:rPr>
              <a:t>2) transit peptide contacts receptor in OE</a:t>
            </a:r>
          </a:p>
          <a:p>
            <a:r>
              <a:rPr lang="en-US" dirty="0">
                <a:solidFill>
                  <a:srgbClr val="008000"/>
                </a:solidFill>
                <a:latin typeface="Times New Roman" charset="0"/>
              </a:rPr>
              <a:t>3) Unfolded protein is </a:t>
            </a:r>
            <a:r>
              <a:rPr lang="en-US" dirty="0" err="1">
                <a:solidFill>
                  <a:srgbClr val="008000"/>
                </a:solidFill>
                <a:latin typeface="Times New Roman" charset="0"/>
              </a:rPr>
              <a:t>translocated</a:t>
            </a:r>
            <a:r>
              <a:rPr lang="en-US" dirty="0">
                <a:solidFill>
                  <a:srgbClr val="008000"/>
                </a:solidFill>
                <a:latin typeface="Times New Roman" charset="0"/>
              </a:rPr>
              <a:t> through OE</a:t>
            </a:r>
            <a:endParaRPr lang="en-US" sz="2000" dirty="0">
              <a:solidFill>
                <a:srgbClr val="008000"/>
              </a:solidFill>
              <a:latin typeface="Times New Roman" charset="0"/>
            </a:endParaRPr>
          </a:p>
          <a:p>
            <a:r>
              <a:rPr lang="en-US" dirty="0">
                <a:solidFill>
                  <a:srgbClr val="FC0128"/>
                </a:solidFill>
                <a:latin typeface="Times New Roman" charset="0"/>
              </a:rPr>
              <a:t>4) Unfolded protein is </a:t>
            </a:r>
            <a:r>
              <a:rPr lang="en-US" dirty="0" err="1">
                <a:solidFill>
                  <a:srgbClr val="FC0128"/>
                </a:solidFill>
                <a:latin typeface="Times New Roman" charset="0"/>
              </a:rPr>
              <a:t>translocated</a:t>
            </a:r>
            <a:r>
              <a:rPr lang="en-US" dirty="0">
                <a:solidFill>
                  <a:srgbClr val="FC0128"/>
                </a:solidFill>
                <a:latin typeface="Times New Roman" charset="0"/>
              </a:rPr>
              <a:t> through IE</a:t>
            </a:r>
          </a:p>
        </p:txBody>
      </p:sp>
      <p:pic>
        <p:nvPicPr>
          <p:cNvPr id="2560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2540000"/>
            <a:ext cx="63119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035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71438" y="0"/>
            <a:ext cx="9001125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solidFill>
                  <a:srgbClr val="037C03"/>
                </a:solidFill>
                <a:latin typeface="Times New Roman" charset="0"/>
              </a:rPr>
              <a:t>CP</a:t>
            </a:r>
            <a:r>
              <a:rPr lang="en-US" dirty="0">
                <a:solidFill>
                  <a:srgbClr val="9234DB"/>
                </a:solidFill>
                <a:latin typeface="Times New Roman" charset="0"/>
              </a:rPr>
              <a:t> protein import</a:t>
            </a: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</a:rPr>
              <a:t>5) Protein is folded on inside by chaperones</a:t>
            </a:r>
          </a:p>
          <a:p>
            <a:r>
              <a:rPr lang="en-US" dirty="0">
                <a:solidFill>
                  <a:srgbClr val="0000FF"/>
                </a:solidFill>
                <a:latin typeface="Times New Roman" charset="0"/>
              </a:rPr>
              <a:t>6) transit peptide is removed</a:t>
            </a:r>
            <a:endParaRPr lang="en-US" sz="2400" dirty="0">
              <a:solidFill>
                <a:srgbClr val="0000FF"/>
              </a:solidFill>
              <a:latin typeface="Times New Roman" charset="0"/>
            </a:endParaRPr>
          </a:p>
        </p:txBody>
      </p:sp>
      <p:pic>
        <p:nvPicPr>
          <p:cNvPr id="2662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89088"/>
            <a:ext cx="7721600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601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71438" y="0"/>
            <a:ext cx="9072562" cy="156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solidFill>
                  <a:srgbClr val="8901F3"/>
                </a:solidFill>
                <a:latin typeface="Times New Roman" charset="0"/>
              </a:rPr>
              <a:t>Energy for </a:t>
            </a:r>
            <a:r>
              <a:rPr lang="en-US" dirty="0" err="1">
                <a:solidFill>
                  <a:srgbClr val="008000"/>
                </a:solidFill>
                <a:latin typeface="Times New Roman" charset="0"/>
              </a:rPr>
              <a:t>cp</a:t>
            </a:r>
            <a:r>
              <a:rPr lang="en-US" dirty="0">
                <a:solidFill>
                  <a:srgbClr val="8901F3"/>
                </a:solidFill>
                <a:latin typeface="Times New Roman" charset="0"/>
              </a:rPr>
              <a:t> import</a:t>
            </a:r>
            <a:endParaRPr lang="en-US" dirty="0">
              <a:solidFill>
                <a:schemeClr val="tx2"/>
              </a:solidFill>
              <a:latin typeface="Times New Roman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</a:rPr>
              <a:t>1) GTP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hydolysis:crossing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OE</a:t>
            </a:r>
          </a:p>
          <a:p>
            <a:r>
              <a:rPr lang="en-US" dirty="0">
                <a:solidFill>
                  <a:srgbClr val="0000FF"/>
                </a:solidFill>
                <a:latin typeface="Times New Roman" charset="0"/>
              </a:rPr>
              <a:t>2) Refolding (Brownian ratchet)</a:t>
            </a:r>
          </a:p>
          <a:p>
            <a:r>
              <a:rPr lang="en-US" dirty="0">
                <a:solidFill>
                  <a:srgbClr val="008000"/>
                </a:solidFill>
                <a:latin typeface="Times New Roman" charset="0"/>
              </a:rPr>
              <a:t>3) ATP hydrolysis: un- &amp; refolding</a:t>
            </a:r>
          </a:p>
        </p:txBody>
      </p:sp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828800"/>
            <a:ext cx="733266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15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2"/>
          <p:cNvSpPr>
            <a:spLocks noChangeArrowheads="1"/>
          </p:cNvSpPr>
          <p:nvPr/>
        </p:nvSpPr>
        <p:spPr bwMode="auto">
          <a:xfrm>
            <a:off x="1588" y="0"/>
            <a:ext cx="9064625" cy="673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lvl="0"/>
            <a:r>
              <a:rPr lang="en-US" sz="2400" dirty="0" smtClean="0">
                <a:latin typeface="Times New Roman"/>
                <a:cs typeface="Times New Roman"/>
              </a:rPr>
              <a:t>Targeted </a:t>
            </a:r>
            <a:r>
              <a:rPr lang="en-US" sz="2400" dirty="0">
                <a:latin typeface="Times New Roman"/>
                <a:cs typeface="Times New Roman"/>
              </a:rPr>
              <a:t>improvements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Replacement of an N-efficiency gene with a superior allele </a:t>
            </a:r>
            <a:r>
              <a:rPr lang="en-US" sz="2400" u="sng" dirty="0">
                <a:latin typeface="Times New Roman"/>
                <a:cs typeface="Times New Roman"/>
                <a:hlinkClick r:id="rId2"/>
              </a:rPr>
              <a:t>d</a:t>
            </a:r>
            <a:r>
              <a:rPr lang="hr-HR" sz="2400" u="sng" dirty="0">
                <a:latin typeface="Times New Roman"/>
                <a:cs typeface="Times New Roman"/>
                <a:hlinkClick r:id="rId2"/>
              </a:rPr>
              <a:t>oi:10.1111/jipb.12650</a:t>
            </a:r>
            <a:endParaRPr lang="en-US" sz="2400" dirty="0">
              <a:latin typeface="Times New Roman"/>
              <a:cs typeface="Times New Roman"/>
            </a:endParaRPr>
          </a:p>
          <a:p>
            <a:pPr lvl="1"/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Improving tomatoes </a:t>
            </a:r>
            <a:r>
              <a:rPr lang="cs-CZ" sz="2400" u="sng" dirty="0">
                <a:latin typeface="Times New Roman"/>
                <a:cs typeface="Times New Roman"/>
                <a:hlinkClick r:id="rId3"/>
              </a:rPr>
              <a:t>https://doi.org/10.1016/j.cell.2017.08.030</a:t>
            </a:r>
            <a:endParaRPr lang="en-US" sz="2400" dirty="0">
              <a:latin typeface="Times New Roman"/>
              <a:cs typeface="Times New Roman"/>
            </a:endParaRP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Improving drought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tolerance </a:t>
            </a:r>
            <a:r>
              <a:rPr lang="en-US" sz="2400" u="sng" dirty="0">
                <a:latin typeface="Times New Roman"/>
                <a:cs typeface="Times New Roman"/>
                <a:hlinkClick r:id="rId4"/>
              </a:rPr>
              <a:t>http://onlinelibrary.wiley.com/doi/10.1111/pbi.12673/full</a:t>
            </a:r>
            <a:endParaRPr lang="en-US" sz="2400" dirty="0">
              <a:latin typeface="Times New Roman"/>
              <a:cs typeface="Times New Roman"/>
            </a:endParaRP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Improving seed fatty </a:t>
            </a:r>
            <a:r>
              <a:rPr lang="en-US" sz="2400" dirty="0">
                <a:latin typeface="Times New Roman"/>
                <a:cs typeface="Times New Roman"/>
              </a:rPr>
              <a:t>acid composition </a:t>
            </a:r>
            <a:r>
              <a:rPr lang="en-US" sz="2400" u="sng" dirty="0" smtClean="0">
                <a:latin typeface="Times New Roman"/>
                <a:cs typeface="Times New Roman"/>
                <a:hlinkClick r:id="rId5"/>
              </a:rPr>
              <a:t>http</a:t>
            </a:r>
            <a:r>
              <a:rPr lang="en-US" sz="2400" u="sng" dirty="0">
                <a:latin typeface="Times New Roman"/>
                <a:cs typeface="Times New Roman"/>
                <a:hlinkClick r:id="rId5"/>
              </a:rPr>
              <a:t>://onlinelibrary.wiley.com/doi/10.1111/pbi.12663/full</a:t>
            </a:r>
            <a:endParaRPr lang="en-US" sz="2400" dirty="0">
              <a:latin typeface="Times New Roman"/>
              <a:cs typeface="Times New Roman"/>
            </a:endParaRPr>
          </a:p>
          <a:p>
            <a:pPr lvl="1"/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Editing the maize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ALS2gene 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to yield </a:t>
            </a:r>
            <a:r>
              <a:rPr lang="en-US" sz="2400" dirty="0" err="1">
                <a:solidFill>
                  <a:srgbClr val="0000FF"/>
                </a:solidFill>
                <a:latin typeface="Times New Roman"/>
                <a:cs typeface="Times New Roman"/>
              </a:rPr>
              <a:t>chlorsulfuron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-resistant plants </a:t>
            </a:r>
            <a:r>
              <a:rPr lang="en-US" sz="2400" u="sng" dirty="0">
                <a:latin typeface="Times New Roman"/>
                <a:cs typeface="Times New Roman"/>
                <a:hlinkClick r:id="rId6"/>
              </a:rPr>
              <a:t>https://doi.org/10.1104/pp.15.00793</a:t>
            </a:r>
            <a:endParaRPr lang="en-US" sz="2400" dirty="0">
              <a:latin typeface="Times New Roman"/>
              <a:cs typeface="Times New Roman"/>
            </a:endParaRPr>
          </a:p>
          <a:p>
            <a:pPr lvl="1"/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Improving cold storage and processing traits in potato </a:t>
            </a:r>
            <a:r>
              <a:rPr lang="en-US" sz="2400" u="sng" dirty="0" smtClean="0">
                <a:latin typeface="Times New Roman"/>
                <a:cs typeface="Times New Roman"/>
                <a:hlinkClick r:id="rId7"/>
              </a:rPr>
              <a:t>https</a:t>
            </a:r>
            <a:r>
              <a:rPr lang="en-US" sz="2400" u="sng" dirty="0">
                <a:latin typeface="Times New Roman"/>
                <a:cs typeface="Times New Roman"/>
                <a:hlinkClick r:id="rId7"/>
              </a:rPr>
              <a:t>://doi.org/10.1111/pbi.12370</a:t>
            </a:r>
            <a:endParaRPr lang="en-US" sz="2400" dirty="0">
              <a:latin typeface="Times New Roman"/>
              <a:cs typeface="Times New Roman"/>
            </a:endParaRP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Producing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high oleic and low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cs typeface="Times New Roman"/>
              </a:rPr>
              <a:t>linolenic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 soybean oil </a:t>
            </a:r>
            <a:r>
              <a:rPr lang="en-US" sz="2400" u="sng" dirty="0">
                <a:latin typeface="Times New Roman"/>
                <a:cs typeface="Times New Roman"/>
                <a:hlinkClick r:id="rId8"/>
              </a:rPr>
              <a:t>https://doi.org/10.1186/s12870-016-0906-</a:t>
            </a:r>
            <a:r>
              <a:rPr lang="en-US" sz="2400" u="sng" dirty="0" smtClean="0">
                <a:latin typeface="Times New Roman"/>
                <a:cs typeface="Times New Roman"/>
                <a:hlinkClick r:id="rId8"/>
              </a:rPr>
              <a:t>1</a:t>
            </a:r>
            <a:endParaRPr lang="en-US" sz="2400" u="sng" dirty="0" smtClean="0">
              <a:latin typeface="Times New Roman"/>
              <a:cs typeface="Times New Roman"/>
            </a:endParaRPr>
          </a:p>
          <a:p>
            <a:pPr lvl="1"/>
            <a:r>
              <a:rPr lang="en-US" sz="2400" dirty="0"/>
              <a:t>Production of gene-corrected adult beta globin protein in human erythrocytes differentiated from patient </a:t>
            </a:r>
            <a:r>
              <a:rPr lang="en-US" sz="2400" dirty="0" err="1"/>
              <a:t>iPSCs</a:t>
            </a:r>
            <a:r>
              <a:rPr lang="en-US" sz="2400" dirty="0"/>
              <a:t> after genome editing of the sickle point mutation </a:t>
            </a:r>
            <a:r>
              <a:rPr lang="en-US" sz="2400" u="sng" dirty="0">
                <a:hlinkClick r:id="rId9"/>
              </a:rPr>
              <a:t>https://www.ncbi.nlm.nih.gov/pmc/articles/PMC4628786</a:t>
            </a:r>
            <a:r>
              <a:rPr lang="en-US" sz="2400" u="sng" dirty="0" smtClean="0">
                <a:hlinkClick r:id="rId9"/>
              </a:rPr>
              <a:t>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3924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ChangeArrowheads="1"/>
          </p:cNvSpPr>
          <p:nvPr/>
        </p:nvSpPr>
        <p:spPr bwMode="auto">
          <a:xfrm>
            <a:off x="0" y="0"/>
            <a:ext cx="9144000" cy="230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solidFill>
                  <a:srgbClr val="037C03"/>
                </a:solidFill>
                <a:latin typeface="Times New Roman" charset="0"/>
              </a:rPr>
              <a:t>CP </a:t>
            </a:r>
            <a:r>
              <a:rPr lang="en-US" dirty="0">
                <a:solidFill>
                  <a:srgbClr val="9234DB"/>
                </a:solidFill>
                <a:latin typeface="Times New Roman" charset="0"/>
              </a:rPr>
              <a:t>Protein import</a:t>
            </a:r>
            <a:endParaRPr lang="en-US" dirty="0">
              <a:solidFill>
                <a:schemeClr val="hlink"/>
              </a:solidFill>
              <a:latin typeface="Times New Roman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</a:rPr>
              <a:t>Targeting to other parts requires another motif</a:t>
            </a:r>
          </a:p>
          <a:p>
            <a:r>
              <a:rPr lang="en-US" dirty="0">
                <a:solidFill>
                  <a:srgbClr val="0000FF"/>
                </a:solidFill>
                <a:latin typeface="Times New Roman" charset="0"/>
              </a:rPr>
              <a:t>Hypothesis: proteins </a:t>
            </a:r>
          </a:p>
          <a:p>
            <a:r>
              <a:rPr lang="en-US" dirty="0">
                <a:solidFill>
                  <a:srgbClr val="0000FF"/>
                </a:solidFill>
                <a:latin typeface="Times New Roman" charset="0"/>
              </a:rPr>
              <a:t>enter </a:t>
            </a:r>
            <a:r>
              <a:rPr lang="en-US" dirty="0" err="1">
                <a:solidFill>
                  <a:srgbClr val="0000FF"/>
                </a:solidFill>
                <a:latin typeface="Times New Roman" charset="0"/>
              </a:rPr>
              <a:t>stroma</a:t>
            </a:r>
            <a:r>
              <a:rPr lang="en-US" dirty="0">
                <a:solidFill>
                  <a:srgbClr val="0000FF"/>
                </a:solidFill>
                <a:latin typeface="Times New Roman" charset="0"/>
              </a:rPr>
              <a:t> first, then</a:t>
            </a:r>
          </a:p>
          <a:p>
            <a:r>
              <a:rPr lang="en-US" dirty="0">
                <a:solidFill>
                  <a:srgbClr val="0000FF"/>
                </a:solidFill>
                <a:latin typeface="Times New Roman" charset="0"/>
              </a:rPr>
              <a:t>find their final </a:t>
            </a:r>
          </a:p>
          <a:p>
            <a:r>
              <a:rPr lang="en-US" dirty="0">
                <a:solidFill>
                  <a:srgbClr val="0000FF"/>
                </a:solidFill>
                <a:latin typeface="Times New Roman" charset="0"/>
              </a:rPr>
              <a:t>destination</a:t>
            </a:r>
            <a:endParaRPr lang="en-US" sz="2400" dirty="0">
              <a:solidFill>
                <a:srgbClr val="0000FF"/>
              </a:solidFill>
              <a:latin typeface="Times New Roman" charset="0"/>
            </a:endParaRPr>
          </a:p>
        </p:txBody>
      </p:sp>
      <p:pic>
        <p:nvPicPr>
          <p:cNvPr id="286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1066800"/>
            <a:ext cx="54768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97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0" y="0"/>
            <a:ext cx="9144000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1"/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Some 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mt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&amp; 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cp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proteins contain subunits encoded by organelle</a:t>
            </a:r>
            <a:r>
              <a:rPr lang="ja-JP" altLang="en-US" dirty="0">
                <a:solidFill>
                  <a:srgbClr val="0000FF"/>
                </a:solidFill>
                <a:latin typeface="Times New Roman"/>
                <a:cs typeface="Times New Roman"/>
              </a:rPr>
              <a:t>’</a:t>
            </a:r>
            <a:r>
              <a:rPr lang="en-US" altLang="ja-JP" dirty="0">
                <a:solidFill>
                  <a:srgbClr val="0000FF"/>
                </a:solidFill>
                <a:latin typeface="Times New Roman"/>
                <a:cs typeface="Times New Roman"/>
              </a:rPr>
              <a:t>s genome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296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990600"/>
            <a:ext cx="45529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4419600" cy="38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961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0" y="0"/>
            <a:ext cx="91440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dirty="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Cytoplasmic inheritance</a:t>
            </a:r>
            <a:r>
              <a:rPr lang="en-US" sz="2400" dirty="0">
                <a:latin typeface="Times New Roman" charset="0"/>
                <a:cs typeface="Times New Roman" charset="0"/>
              </a:rPr>
              <a:t>		</a:t>
            </a:r>
          </a:p>
          <a:p>
            <a:pPr>
              <a:buFontTx/>
              <a:buAutoNum type="arabicParenR"/>
            </a:pPr>
            <a:r>
              <a:rPr lang="en-US" sz="2400" dirty="0">
                <a:latin typeface="Times New Roman" charset="0"/>
                <a:cs typeface="Times New Roman" charset="0"/>
              </a:rPr>
              <a:t> first seen as strictly maternally-inherited albino variegation</a:t>
            </a:r>
          </a:p>
          <a:p>
            <a:pPr marL="971550" lvl="1" indent="-514350">
              <a:buFont typeface="Arial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no linkage to nuclear genes</a:t>
            </a:r>
          </a:p>
          <a:p>
            <a:pPr marL="971550" lvl="1" indent="-514350">
              <a:buFont typeface="Arial" charset="0"/>
              <a:buChar char="•"/>
            </a:pPr>
            <a:r>
              <a:rPr lang="en-US" sz="2400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albinism strictly determined by the mother</a:t>
            </a:r>
          </a:p>
          <a:p>
            <a:pPr marL="971550" lvl="1" indent="-514350"/>
            <a:endParaRPr lang="en-US" dirty="0">
              <a:solidFill>
                <a:srgbClr val="8901F3"/>
              </a:solidFill>
              <a:latin typeface="Times New Roman" charset="0"/>
            </a:endParaRPr>
          </a:p>
          <a:p>
            <a:pPr marL="971550" lvl="1" indent="-514350"/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3072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1905000"/>
            <a:ext cx="676433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875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2209800"/>
            <a:ext cx="634841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dirty="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Cytoplasmic inheritance</a:t>
            </a:r>
            <a:r>
              <a:rPr lang="en-US" sz="2400" dirty="0">
                <a:latin typeface="Times New Roman" charset="0"/>
                <a:cs typeface="Times New Roman" charset="0"/>
              </a:rPr>
              <a:t>		</a:t>
            </a:r>
          </a:p>
          <a:p>
            <a:pPr>
              <a:buFontTx/>
              <a:buAutoNum type="arabicParenR"/>
            </a:pPr>
            <a:r>
              <a:rPr lang="en-US" sz="2400" dirty="0">
                <a:latin typeface="Times New Roman" charset="0"/>
                <a:cs typeface="Times New Roman" charset="0"/>
              </a:rPr>
              <a:t> first seen as strictly maternally inherited albino variegation</a:t>
            </a:r>
          </a:p>
          <a:p>
            <a:pPr marL="971550" lvl="1" indent="-514350">
              <a:buFont typeface="Arial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no linkage to nuclear genes</a:t>
            </a:r>
          </a:p>
          <a:p>
            <a:pPr marL="971550" lvl="1" indent="-514350">
              <a:buFont typeface="Arial" charset="0"/>
              <a:buChar char="•"/>
            </a:pPr>
            <a:r>
              <a:rPr lang="en-US" sz="2400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albinism strictly determined by the mother</a:t>
            </a:r>
          </a:p>
          <a:p>
            <a:pPr marL="971550" lvl="1" indent="-514350"/>
            <a:r>
              <a:rPr lang="en-US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variegation arises because have mix of </a:t>
            </a:r>
            <a:r>
              <a:rPr lang="ja-JP" altLang="en-US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US" altLang="ja-JP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good</a:t>
            </a:r>
            <a:r>
              <a:rPr lang="ja-JP" altLang="en-US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”</a:t>
            </a:r>
            <a:r>
              <a:rPr lang="en-US" altLang="ja-JP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and </a:t>
            </a:r>
            <a:r>
              <a:rPr lang="ja-JP" altLang="en-US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US" altLang="ja-JP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bad</a:t>
            </a:r>
            <a:r>
              <a:rPr lang="ja-JP" altLang="en-US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”</a:t>
            </a:r>
            <a:r>
              <a:rPr lang="en-US" altLang="ja-JP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altLang="ja-JP" sz="2400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cp</a:t>
            </a:r>
            <a:endParaRPr lang="en-US" altLang="ja-JP" sz="2400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971550" lvl="1" indent="-514350">
              <a:buFont typeface="Arial" charset="0"/>
              <a:buChar char="•"/>
            </a:pPr>
            <a:r>
              <a:rPr lang="en-US" sz="2400" dirty="0">
                <a:latin typeface="Times New Roman" charset="0"/>
                <a:cs typeface="Times New Roman" charset="0"/>
              </a:rPr>
              <a:t>Segregate randomly at division</a:t>
            </a:r>
            <a:r>
              <a:rPr lang="en-US" dirty="0">
                <a:latin typeface="Times New Roman Bold" charset="0"/>
              </a:rPr>
              <a:t>		</a:t>
            </a: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2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2209800"/>
            <a:ext cx="634841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dirty="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Cytoplasmic inheritance</a:t>
            </a:r>
            <a:r>
              <a:rPr lang="en-US" sz="2400" dirty="0">
                <a:latin typeface="Times New Roman" charset="0"/>
                <a:cs typeface="Times New Roman" charset="0"/>
              </a:rPr>
              <a:t>		</a:t>
            </a:r>
          </a:p>
          <a:p>
            <a:pPr>
              <a:buFontTx/>
              <a:buAutoNum type="arabicParenR"/>
            </a:pPr>
            <a:r>
              <a:rPr lang="en-US" sz="2400" dirty="0">
                <a:latin typeface="Times New Roman" charset="0"/>
                <a:cs typeface="Times New Roman" charset="0"/>
              </a:rPr>
              <a:t> first seen as strictly maternally inherited albino variegation</a:t>
            </a:r>
          </a:p>
          <a:p>
            <a:pPr marL="971550" lvl="1" indent="-514350">
              <a:buFont typeface="Arial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no linkage to nuclear genes</a:t>
            </a:r>
          </a:p>
          <a:p>
            <a:pPr marL="971550" lvl="1" indent="-514350">
              <a:buFont typeface="Arial" charset="0"/>
              <a:buChar char="•"/>
            </a:pPr>
            <a:r>
              <a:rPr lang="en-US" sz="2400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albinism strictly determined by the mother</a:t>
            </a:r>
          </a:p>
          <a:p>
            <a:pPr marL="971550" lvl="1" indent="-514350"/>
            <a:r>
              <a:rPr lang="en-US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variegation arises because have mix of </a:t>
            </a:r>
            <a:r>
              <a:rPr lang="ja-JP" altLang="en-US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US" altLang="ja-JP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good</a:t>
            </a:r>
            <a:r>
              <a:rPr lang="ja-JP" altLang="en-US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”</a:t>
            </a:r>
            <a:r>
              <a:rPr lang="en-US" altLang="ja-JP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and </a:t>
            </a:r>
            <a:r>
              <a:rPr lang="ja-JP" altLang="en-US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US" altLang="ja-JP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bad</a:t>
            </a:r>
            <a:r>
              <a:rPr lang="ja-JP" altLang="en-US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”</a:t>
            </a:r>
            <a:r>
              <a:rPr lang="en-US" altLang="ja-JP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altLang="ja-JP" sz="2400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cp</a:t>
            </a:r>
            <a:endParaRPr lang="en-US" altLang="ja-JP" sz="2400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971550" lvl="1" indent="-514350">
              <a:buFont typeface="Arial" charset="0"/>
              <a:buChar char="•"/>
            </a:pPr>
            <a:r>
              <a:rPr lang="en-US" sz="2400" dirty="0">
                <a:latin typeface="Times New Roman" charset="0"/>
                <a:cs typeface="Times New Roman" charset="0"/>
              </a:rPr>
              <a:t>Segregate randomly at division</a:t>
            </a:r>
          </a:p>
          <a:p>
            <a:pPr marL="971550" lvl="1" indent="-514350">
              <a:buFont typeface="Arial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eventually one form predominates</a:t>
            </a:r>
          </a:p>
          <a:p>
            <a:r>
              <a:rPr lang="en-US" dirty="0">
                <a:latin typeface="Times New Roman Bold" charset="0"/>
              </a:rPr>
              <a:t>		</a:t>
            </a: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941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2209800"/>
            <a:ext cx="634841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dirty="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Cytoplasmic inheritance</a:t>
            </a:r>
            <a:r>
              <a:rPr lang="en-US" sz="2400" dirty="0">
                <a:latin typeface="Times New Roman" charset="0"/>
                <a:cs typeface="Times New Roman" charset="0"/>
              </a:rPr>
              <a:t>		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Variegation arises because have mix of </a:t>
            </a:r>
            <a:r>
              <a:rPr lang="ja-JP" altLang="en-US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US" altLang="ja-JP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good</a:t>
            </a:r>
            <a:r>
              <a:rPr lang="ja-JP" altLang="en-US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”</a:t>
            </a:r>
            <a:r>
              <a:rPr lang="en-US" altLang="ja-JP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and </a:t>
            </a:r>
            <a:r>
              <a:rPr lang="ja-JP" altLang="en-US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US" altLang="ja-JP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bad</a:t>
            </a:r>
            <a:r>
              <a:rPr lang="ja-JP" altLang="en-US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”</a:t>
            </a:r>
            <a:r>
              <a:rPr lang="en-US" altLang="ja-JP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altLang="ja-JP" sz="2400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cp</a:t>
            </a:r>
            <a:endParaRPr lang="en-US" altLang="ja-JP" sz="2400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r>
              <a:rPr lang="en-US" sz="2400" dirty="0">
                <a:latin typeface="Times New Roman" charset="0"/>
                <a:cs typeface="Times New Roman" charset="0"/>
              </a:rPr>
              <a:t>Segregate randomly at division</a:t>
            </a:r>
          </a:p>
          <a:p>
            <a:pPr lvl="1">
              <a:buFont typeface="Arial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eventually one form predominates</a:t>
            </a:r>
          </a:p>
          <a:p>
            <a:r>
              <a:rPr lang="en-US" sz="2400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In plants, cytoplasm comes from the egg</a:t>
            </a:r>
          </a:p>
          <a:p>
            <a:pPr lvl="1"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most pollen do not have </a:t>
            </a:r>
            <a:r>
              <a:rPr lang="en-US" sz="2400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cp</a:t>
            </a:r>
            <a:r>
              <a:rPr lang="en-US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or </a:t>
            </a:r>
            <a:r>
              <a:rPr lang="en-US" sz="2400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mt</a:t>
            </a:r>
            <a:endParaRPr lang="en-US" dirty="0">
              <a:solidFill>
                <a:srgbClr val="008000"/>
              </a:solidFill>
              <a:latin typeface="Times New Roman Bold" charset="0"/>
            </a:endParaRPr>
          </a:p>
          <a:p>
            <a:pPr lvl="1"/>
            <a:endParaRPr lang="en-US" dirty="0">
              <a:solidFill>
                <a:srgbClr val="8901F3"/>
              </a:solidFill>
              <a:latin typeface="Times New Roman" charset="0"/>
            </a:endParaRPr>
          </a:p>
          <a:p>
            <a:pPr lvl="1"/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47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2209800"/>
            <a:ext cx="634841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dirty="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Cytoplasmic inheritance</a:t>
            </a:r>
            <a:r>
              <a:rPr lang="en-US" sz="2400" dirty="0">
                <a:latin typeface="Times New Roman" charset="0"/>
                <a:cs typeface="Times New Roman" charset="0"/>
              </a:rPr>
              <a:t>		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Variegation arises because have mix of </a:t>
            </a:r>
            <a:r>
              <a:rPr lang="ja-JP" altLang="en-US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US" altLang="ja-JP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good</a:t>
            </a:r>
            <a:r>
              <a:rPr lang="ja-JP" altLang="en-US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”</a:t>
            </a:r>
            <a:r>
              <a:rPr lang="en-US" altLang="ja-JP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and </a:t>
            </a:r>
            <a:r>
              <a:rPr lang="ja-JP" altLang="en-US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US" altLang="ja-JP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bad</a:t>
            </a:r>
            <a:r>
              <a:rPr lang="ja-JP" altLang="en-US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”</a:t>
            </a:r>
            <a:r>
              <a:rPr lang="en-US" altLang="ja-JP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altLang="ja-JP" sz="2400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cp</a:t>
            </a:r>
            <a:endParaRPr lang="en-US" altLang="ja-JP" sz="2400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r>
              <a:rPr lang="en-US" sz="2400" dirty="0">
                <a:latin typeface="Times New Roman" charset="0"/>
                <a:cs typeface="Times New Roman" charset="0"/>
              </a:rPr>
              <a:t>Segregate randomly at division</a:t>
            </a:r>
          </a:p>
          <a:p>
            <a:pPr lvl="1">
              <a:buFont typeface="Arial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eventually one form predominates</a:t>
            </a:r>
          </a:p>
          <a:p>
            <a:r>
              <a:rPr lang="en-US" sz="2400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In plants, cytoplasm comes from the egg</a:t>
            </a:r>
          </a:p>
          <a:p>
            <a:pPr lvl="1"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most pollen do not have </a:t>
            </a:r>
            <a:r>
              <a:rPr lang="en-US" sz="2400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cp</a:t>
            </a:r>
            <a:r>
              <a:rPr lang="en-US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or </a:t>
            </a:r>
            <a:r>
              <a:rPr lang="en-US" sz="2400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mt</a:t>
            </a:r>
            <a:endParaRPr lang="en-US" sz="2400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r>
              <a:rPr lang="en-US" sz="2400" dirty="0">
                <a:latin typeface="Times New Roman" charset="0"/>
                <a:cs typeface="Times New Roman" charset="0"/>
              </a:rPr>
              <a:t>can't study genetically, because no </a:t>
            </a:r>
          </a:p>
          <a:p>
            <a:pPr lvl="1"/>
            <a:r>
              <a:rPr lang="en-US" sz="2400" dirty="0">
                <a:latin typeface="Times New Roman" charset="0"/>
                <a:cs typeface="Times New Roman" charset="0"/>
              </a:rPr>
              <a:t>way to mix parental organelles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 Bold" charset="0"/>
            </a:endParaRPr>
          </a:p>
          <a:p>
            <a:pPr lvl="1"/>
            <a:endParaRPr lang="en-US" dirty="0">
              <a:solidFill>
                <a:srgbClr val="8901F3"/>
              </a:solidFill>
              <a:latin typeface="Times New Roman" charset="0"/>
            </a:endParaRPr>
          </a:p>
          <a:p>
            <a:pPr lvl="1"/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175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838200"/>
            <a:ext cx="66960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36513"/>
            <a:ext cx="92170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Plastid DNA</a:t>
            </a:r>
          </a:p>
          <a:p>
            <a:r>
              <a:rPr lang="en-US" sz="2400" dirty="0">
                <a:latin typeface="Times New Roman" charset="0"/>
                <a:cs typeface="Times New Roman" charset="0"/>
              </a:rPr>
              <a:t>vary between 120 &amp; 217 </a:t>
            </a:r>
            <a:r>
              <a:rPr lang="en-US" sz="2400" dirty="0" err="1">
                <a:latin typeface="Times New Roman" charset="0"/>
                <a:cs typeface="Times New Roman" charset="0"/>
              </a:rPr>
              <a:t>kB</a:t>
            </a:r>
            <a:r>
              <a:rPr lang="en-US" sz="2400" dirty="0">
                <a:latin typeface="Times New Roman" charset="0"/>
                <a:cs typeface="Times New Roman" charset="0"/>
              </a:rPr>
              <a:t>, according to species</a:t>
            </a:r>
          </a:p>
          <a:p>
            <a:pPr lvl="1">
              <a:buFont typeface="Arial" charset="0"/>
              <a:buChar char="•"/>
            </a:pPr>
            <a:r>
              <a:rPr lang="en-US" sz="2400" dirty="0">
                <a:latin typeface="Times New Roman" charset="0"/>
                <a:cs typeface="Times New Roman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most are 120-160 </a:t>
            </a:r>
            <a:r>
              <a:rPr lang="en-US" sz="2400" dirty="0" err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kB</a:t>
            </a:r>
            <a:endParaRPr lang="en-US" sz="2400" dirty="0">
              <a:solidFill>
                <a:srgbClr val="0000FF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043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1371600"/>
            <a:ext cx="642778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36513"/>
            <a:ext cx="921702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Plastid DNA</a:t>
            </a:r>
          </a:p>
          <a:p>
            <a:r>
              <a:rPr lang="en-US" sz="2400" dirty="0">
                <a:latin typeface="Times New Roman" charset="0"/>
                <a:cs typeface="Times New Roman" charset="0"/>
              </a:rPr>
              <a:t>vary between 120 &amp; 217 </a:t>
            </a:r>
            <a:r>
              <a:rPr lang="en-US" sz="2400" dirty="0" err="1">
                <a:latin typeface="Times New Roman" charset="0"/>
                <a:cs typeface="Times New Roman" charset="0"/>
              </a:rPr>
              <a:t>kB</a:t>
            </a:r>
            <a:r>
              <a:rPr lang="en-US" sz="2400" dirty="0">
                <a:latin typeface="Times New Roman" charset="0"/>
                <a:cs typeface="Times New Roman" charset="0"/>
              </a:rPr>
              <a:t>, according to species</a:t>
            </a:r>
          </a:p>
          <a:p>
            <a:pPr lvl="1">
              <a:buFont typeface="Arial" charset="0"/>
              <a:buChar char="•"/>
            </a:pPr>
            <a:r>
              <a:rPr lang="en-US" sz="2400" dirty="0">
                <a:latin typeface="Times New Roman" charset="0"/>
                <a:cs typeface="Times New Roman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most are 120-160 </a:t>
            </a:r>
            <a:r>
              <a:rPr lang="en-US" sz="2400" dirty="0" err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kB</a:t>
            </a:r>
            <a:endParaRPr lang="en-US" sz="2400" dirty="0">
              <a:solidFill>
                <a:srgbClr val="0000FF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r>
              <a:rPr lang="en-US" sz="2400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 have &gt;20 copies/chloroplast</a:t>
            </a:r>
          </a:p>
        </p:txBody>
      </p:sp>
    </p:spTree>
    <p:extLst>
      <p:ext uri="{BB962C8B-B14F-4D97-AF65-F5344CB8AC3E}">
        <p14:creationId xmlns:p14="http://schemas.microsoft.com/office/powerpoint/2010/main" val="4135577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0" y="36513"/>
            <a:ext cx="9217025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Plastid DNA</a:t>
            </a:r>
          </a:p>
          <a:p>
            <a:r>
              <a:rPr lang="en-US" sz="2400">
                <a:latin typeface="Times New Roman" charset="0"/>
                <a:cs typeface="Times New Roman" charset="0"/>
              </a:rPr>
              <a:t>vary between 120 &amp; 217 kB, according to species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most are 120-160 kB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 have &gt;20 copies/chloroplast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encode ~ 100 proteins, 4 rRNA &amp;~30 tRNA</a:t>
            </a:r>
          </a:p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3993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49438"/>
            <a:ext cx="5867400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616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2"/>
          <p:cNvSpPr>
            <a:spLocks noChangeArrowheads="1"/>
          </p:cNvSpPr>
          <p:nvPr/>
        </p:nvSpPr>
        <p:spPr bwMode="auto">
          <a:xfrm>
            <a:off x="1588" y="0"/>
            <a:ext cx="9064625" cy="267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lvl="0" algn="ctr"/>
            <a:r>
              <a:rPr lang="en-US" sz="2400" dirty="0" smtClean="0">
                <a:latin typeface="Times New Roman"/>
                <a:cs typeface="Times New Roman"/>
              </a:rPr>
              <a:t>Remaining work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Preparing poster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Preparing MS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Writing 2000 word review on topic of your choice related to molecular biology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Probably easiest to do it on your GMO or Gene-editing topic </a:t>
            </a:r>
            <a:r>
              <a:rPr lang="en-US" sz="2400" smtClean="0">
                <a:latin typeface="Times New Roman"/>
                <a:cs typeface="Times New Roman"/>
              </a:rPr>
              <a:t>since have </a:t>
            </a:r>
            <a:r>
              <a:rPr lang="en-US" sz="2400" dirty="0" smtClean="0">
                <a:latin typeface="Times New Roman"/>
                <a:cs typeface="Times New Roman"/>
              </a:rPr>
              <a:t>already done a lot of the reading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1851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54175"/>
            <a:ext cx="60960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36513"/>
            <a:ext cx="9217025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Plastid DNA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encode ~ 100 proteins, 4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rRNA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&amp;~30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tRNA</a:t>
            </a:r>
            <a:endParaRPr lang="en-US" sz="24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5 classes of proteins	</a:t>
            </a:r>
            <a:r>
              <a:rPr lang="en-US" sz="2400" dirty="0">
                <a:latin typeface="Times New Roman" charset="0"/>
                <a:cs typeface="Times New Roman" charset="0"/>
              </a:rPr>
              <a:t>			</a:t>
            </a:r>
          </a:p>
          <a:p>
            <a:pPr marL="971550" lvl="1" indent="-514350">
              <a:buFont typeface="Arial" charset="0"/>
              <a:buAutoNum type="arabicPeriod"/>
            </a:pPr>
            <a:r>
              <a:rPr lang="en-US" sz="2400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ribosomal &amp; other proteins involved in translation</a:t>
            </a:r>
            <a:r>
              <a:rPr lang="en-US" dirty="0"/>
              <a:t>		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37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39963"/>
            <a:ext cx="5410200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36513"/>
            <a:ext cx="9217025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Plastid DNA</a:t>
            </a:r>
          </a:p>
          <a:p>
            <a:r>
              <a:rPr lang="en-US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encode ~ 100 proteins, 4 rRNA &amp;~30 tRNA</a:t>
            </a: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5 classes of proteins	</a:t>
            </a:r>
            <a:r>
              <a:rPr lang="en-US" sz="2400">
                <a:latin typeface="Times New Roman" charset="0"/>
                <a:cs typeface="Times New Roman" charset="0"/>
              </a:rPr>
              <a:t>			</a:t>
            </a:r>
          </a:p>
          <a:p>
            <a:pPr marL="971550" lvl="1" indent="-514350">
              <a:buFont typeface="Arial" charset="0"/>
              <a:buAutoNum type="arabicPeriod"/>
            </a:pPr>
            <a:r>
              <a:rPr lang="en-US" sz="240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ribosomal &amp; other proteins involved in translation</a:t>
            </a:r>
          </a:p>
          <a:p>
            <a:pPr marL="971550" lvl="1" indent="-514350">
              <a:buFont typeface="Arial" charset="0"/>
              <a:buAutoNum type="arabicPeriod"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proteins involved in transcription</a:t>
            </a:r>
            <a:r>
              <a:rPr lang="en-US"/>
              <a:t>		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7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39963"/>
            <a:ext cx="5410200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36513"/>
            <a:ext cx="92170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Plastid DNA</a:t>
            </a:r>
          </a:p>
          <a:p>
            <a:r>
              <a:rPr lang="en-US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encode ~ 100 proteins, 4 rRNA &amp;~30 tRNA</a:t>
            </a: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5 classes of proteins	</a:t>
            </a:r>
            <a:r>
              <a:rPr lang="en-US" sz="2400">
                <a:latin typeface="Times New Roman" charset="0"/>
                <a:cs typeface="Times New Roman" charset="0"/>
              </a:rPr>
              <a:t>			</a:t>
            </a:r>
          </a:p>
          <a:p>
            <a:pPr marL="971550" lvl="1" indent="-514350">
              <a:buFont typeface="Arial" charset="0"/>
              <a:buAutoNum type="arabicPeriod"/>
            </a:pPr>
            <a:r>
              <a:rPr lang="en-US" sz="240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ribosomal &amp; other proteins involved in translation</a:t>
            </a:r>
          </a:p>
          <a:p>
            <a:pPr marL="971550" lvl="1" indent="-514350">
              <a:buFont typeface="Arial" charset="0"/>
              <a:buAutoNum type="arabicPeriod"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proteins involved in transcription</a:t>
            </a:r>
          </a:p>
          <a:p>
            <a:pPr marL="971550" lvl="1" indent="-514350">
              <a:buFont typeface="Arial" charset="0"/>
              <a:buAutoNum type="arabicPeriod"/>
            </a:pPr>
            <a:r>
              <a:rPr lang="en-US" sz="2400">
                <a:latin typeface="Times New Roman" charset="0"/>
                <a:cs typeface="Times New Roman" charset="0"/>
              </a:rPr>
              <a:t>proteins involved </a:t>
            </a:r>
          </a:p>
          <a:p>
            <a:pPr marL="971550" lvl="1" indent="-514350"/>
            <a:r>
              <a:rPr lang="en-US" sz="2400">
                <a:latin typeface="Times New Roman" charset="0"/>
                <a:cs typeface="Times New Roman" charset="0"/>
              </a:rPr>
              <a:t>in photosynthesis</a:t>
            </a:r>
            <a:r>
              <a:rPr lang="en-US"/>
              <a:t>		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67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39963"/>
            <a:ext cx="5410200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36513"/>
            <a:ext cx="9217025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Plastid DNA</a:t>
            </a:r>
          </a:p>
          <a:p>
            <a:r>
              <a:rPr lang="en-US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encode ~ 100 proteins, 4 rRNA &amp;~30 tRNA</a:t>
            </a: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5 classes of proteins	</a:t>
            </a:r>
            <a:r>
              <a:rPr lang="en-US" sz="2400">
                <a:latin typeface="Times New Roman" charset="0"/>
                <a:cs typeface="Times New Roman" charset="0"/>
              </a:rPr>
              <a:t>			</a:t>
            </a:r>
          </a:p>
          <a:p>
            <a:pPr marL="971550" lvl="1" indent="-514350">
              <a:buFont typeface="Arial" charset="0"/>
              <a:buAutoNum type="arabicPeriod"/>
            </a:pPr>
            <a:r>
              <a:rPr lang="en-US" sz="240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ribosomal &amp; other proteins involved in translation</a:t>
            </a:r>
          </a:p>
          <a:p>
            <a:pPr marL="971550" lvl="1" indent="-514350">
              <a:buFont typeface="Arial" charset="0"/>
              <a:buAutoNum type="arabicPeriod"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proteins involved in transcription</a:t>
            </a:r>
          </a:p>
          <a:p>
            <a:pPr marL="971550" lvl="1" indent="-514350">
              <a:buFont typeface="Arial" charset="0"/>
              <a:buAutoNum type="arabicPeriod"/>
            </a:pPr>
            <a:r>
              <a:rPr lang="en-US" sz="2400">
                <a:latin typeface="Times New Roman" charset="0"/>
                <a:cs typeface="Times New Roman" charset="0"/>
              </a:rPr>
              <a:t>proteins involved </a:t>
            </a:r>
          </a:p>
          <a:p>
            <a:pPr marL="971550" lvl="1" indent="-514350"/>
            <a:r>
              <a:rPr lang="en-US" sz="2400">
                <a:latin typeface="Times New Roman" charset="0"/>
                <a:cs typeface="Times New Roman" charset="0"/>
              </a:rPr>
              <a:t>in photosynthesis</a:t>
            </a:r>
          </a:p>
          <a:p>
            <a:pPr marL="971550" lvl="1" indent="-514350">
              <a:buFont typeface="Arial" charset="0"/>
              <a:buAutoNum type="arabicPeriod" startAt="4"/>
            </a:pP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proteins involved </a:t>
            </a:r>
          </a:p>
          <a:p>
            <a:pPr marL="971550" lvl="1" indent="-514350"/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in respiration</a:t>
            </a:r>
          </a:p>
        </p:txBody>
      </p:sp>
    </p:spTree>
    <p:extLst>
      <p:ext uri="{BB962C8B-B14F-4D97-AF65-F5344CB8AC3E}">
        <p14:creationId xmlns:p14="http://schemas.microsoft.com/office/powerpoint/2010/main" val="3459099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39963"/>
            <a:ext cx="5410200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36513"/>
            <a:ext cx="9217025" cy="606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Plastid DNA</a:t>
            </a:r>
          </a:p>
          <a:p>
            <a:r>
              <a:rPr lang="en-US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encode ~ 100 proteins, 4 rRNA &amp;~30 tRNA</a:t>
            </a: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5 classes of proteins	</a:t>
            </a:r>
            <a:r>
              <a:rPr lang="en-US" sz="2400">
                <a:latin typeface="Times New Roman" charset="0"/>
                <a:cs typeface="Times New Roman" charset="0"/>
              </a:rPr>
              <a:t>			</a:t>
            </a:r>
          </a:p>
          <a:p>
            <a:pPr marL="971550" lvl="1" indent="-514350">
              <a:buFont typeface="Arial" charset="0"/>
              <a:buAutoNum type="arabicPeriod"/>
            </a:pPr>
            <a:r>
              <a:rPr lang="en-US" sz="240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ribosomal &amp; other proteins involved in translation</a:t>
            </a:r>
          </a:p>
          <a:p>
            <a:pPr marL="971550" lvl="1" indent="-514350">
              <a:buFont typeface="Arial" charset="0"/>
              <a:buAutoNum type="arabicPeriod"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proteins involved in transcription</a:t>
            </a:r>
          </a:p>
          <a:p>
            <a:pPr marL="971550" lvl="1" indent="-514350">
              <a:buFont typeface="Arial" charset="0"/>
              <a:buAutoNum type="arabicPeriod"/>
            </a:pPr>
            <a:r>
              <a:rPr lang="en-US" sz="2400">
                <a:latin typeface="Times New Roman" charset="0"/>
                <a:cs typeface="Times New Roman" charset="0"/>
              </a:rPr>
              <a:t>proteins involved </a:t>
            </a:r>
          </a:p>
          <a:p>
            <a:pPr marL="971550" lvl="1" indent="-514350"/>
            <a:r>
              <a:rPr lang="en-US" sz="2400">
                <a:latin typeface="Times New Roman" charset="0"/>
                <a:cs typeface="Times New Roman" charset="0"/>
              </a:rPr>
              <a:t>in photosynthesis</a:t>
            </a:r>
          </a:p>
          <a:p>
            <a:pPr marL="971550" lvl="1" indent="-514350">
              <a:buFont typeface="Arial" charset="0"/>
              <a:buAutoNum type="arabicPeriod" startAt="4"/>
            </a:pPr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proteins involved </a:t>
            </a:r>
          </a:p>
          <a:p>
            <a:pPr marL="971550" lvl="1" indent="-514350"/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in respiration</a:t>
            </a:r>
          </a:p>
          <a:p>
            <a:pPr marL="971550" lvl="1" indent="-514350">
              <a:buFont typeface="Arial" charset="0"/>
              <a:buAutoNum type="arabicPeriod" startAt="5"/>
            </a:pPr>
            <a:r>
              <a:rPr lang="en-US" sz="240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ORFs (open reading </a:t>
            </a:r>
          </a:p>
          <a:p>
            <a:pPr marL="971550" lvl="1" indent="-514350"/>
            <a:r>
              <a:rPr lang="en-US" sz="240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frames)</a:t>
            </a:r>
          </a:p>
          <a:p>
            <a:pPr marL="971550" lvl="1" indent="-514350"/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sequences capable of</a:t>
            </a:r>
          </a:p>
          <a:p>
            <a:pPr marL="971550" lvl="1" indent="-514350"/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encoding proteins but </a:t>
            </a:r>
          </a:p>
          <a:p>
            <a:pPr marL="971550" lvl="1" indent="-514350"/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no product has been </a:t>
            </a:r>
          </a:p>
          <a:p>
            <a:pPr marL="971550" lvl="1" indent="-514350"/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identified</a:t>
            </a:r>
          </a:p>
          <a:p>
            <a:r>
              <a:rPr lang="en-US"/>
              <a:t>		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7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2514600"/>
            <a:ext cx="508793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36513"/>
            <a:ext cx="921702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Plastid DNA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encode ~ 100 proteins, 4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rRNA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&amp;~30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tRNA</a:t>
            </a:r>
            <a:endParaRPr lang="en-US" sz="24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5 classes of proteins	</a:t>
            </a:r>
            <a:r>
              <a:rPr lang="en-US" sz="2400" dirty="0">
                <a:latin typeface="Times New Roman" charset="0"/>
                <a:cs typeface="Times New Roman" charset="0"/>
              </a:rPr>
              <a:t>			</a:t>
            </a:r>
          </a:p>
          <a:p>
            <a:pPr lvl="1"/>
            <a:r>
              <a:rPr lang="en-US" sz="2400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in general, tend to be the more hydrophobic subunits</a:t>
            </a:r>
          </a:p>
        </p:txBody>
      </p:sp>
    </p:spTree>
    <p:extLst>
      <p:ext uri="{BB962C8B-B14F-4D97-AF65-F5344CB8AC3E}">
        <p14:creationId xmlns:p14="http://schemas.microsoft.com/office/powerpoint/2010/main" val="3288417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2514600"/>
            <a:ext cx="508793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36513"/>
            <a:ext cx="92170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Plastid DNA</a:t>
            </a:r>
          </a:p>
          <a:p>
            <a:r>
              <a:rPr lang="en-US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encode ~ 100 proteins, 4 rRNA &amp;~30 tRNA</a:t>
            </a: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5 classes of proteins	</a:t>
            </a:r>
            <a:r>
              <a:rPr lang="en-US" sz="2400">
                <a:latin typeface="Times New Roman" charset="0"/>
                <a:cs typeface="Times New Roman" charset="0"/>
              </a:rPr>
              <a:t>			</a:t>
            </a:r>
          </a:p>
          <a:p>
            <a:pPr lvl="1"/>
            <a:r>
              <a:rPr lang="en-US" sz="240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in general, tend to be the more hydrophobic subunits</a:t>
            </a:r>
          </a:p>
          <a:p>
            <a:pPr lvl="1"/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could have complicated exporting the gene to the nucleus</a:t>
            </a:r>
            <a:endParaRPr lang="en-US">
              <a:solidFill>
                <a:srgbClr val="000000"/>
              </a:solidFill>
            </a:endParaRPr>
          </a:p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45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2514600"/>
            <a:ext cx="508793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36513"/>
            <a:ext cx="9217025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Plastid DNA</a:t>
            </a:r>
          </a:p>
          <a:p>
            <a:r>
              <a:rPr lang="en-US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encode ~ 100 proteins, 4 rRNA &amp;~30 tRNA</a:t>
            </a: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5 classes of proteins	</a:t>
            </a:r>
            <a:r>
              <a:rPr lang="en-US" sz="2400">
                <a:latin typeface="Times New Roman" charset="0"/>
                <a:cs typeface="Times New Roman" charset="0"/>
              </a:rPr>
              <a:t>			</a:t>
            </a:r>
          </a:p>
          <a:p>
            <a:pPr lvl="1"/>
            <a:r>
              <a:rPr lang="en-US" sz="240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in general, tend to be the more hydrophobic subunits</a:t>
            </a:r>
          </a:p>
          <a:p>
            <a:pPr lvl="1"/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could have complicated exporting the gene to the nucleus</a:t>
            </a:r>
          </a:p>
          <a:p>
            <a:r>
              <a:rPr lang="en-US" sz="2400">
                <a:latin typeface="Times New Roman" charset="0"/>
                <a:cs typeface="Times New Roman" charset="0"/>
              </a:rPr>
              <a:t>invariably also have subunits encoded by nuclear genes</a:t>
            </a:r>
          </a:p>
          <a:p>
            <a:endParaRPr lang="en-US">
              <a:solidFill>
                <a:srgbClr val="000000"/>
              </a:solidFill>
            </a:endParaRPr>
          </a:p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70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Plastid DNA</a:t>
            </a:r>
          </a:p>
          <a:p>
            <a:pPr lvl="1"/>
            <a:r>
              <a:rPr lang="en-US" sz="240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cpDNA encodes rubisco large subunit, nDNA encodes small subunit, holoenzyme has 8 lg &amp; 8 small subunits </a:t>
            </a:r>
          </a:p>
        </p:txBody>
      </p:sp>
      <p:pic>
        <p:nvPicPr>
          <p:cNvPr id="5837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895600"/>
            <a:ext cx="45529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2655888"/>
            <a:ext cx="44196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607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2305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660066"/>
                </a:solidFill>
                <a:latin typeface="Times New Roman Bold" charset="0"/>
              </a:rPr>
              <a:t>Plastid DNA</a:t>
            </a:r>
          </a:p>
          <a:p>
            <a:pPr>
              <a:defRPr/>
            </a:pPr>
            <a:r>
              <a:rPr lang="en-US" sz="2400" dirty="0">
                <a:latin typeface="Times New Roman Bold" charset="0"/>
                <a:ea typeface="ヒラギノ角ゴ Pro W3" charset="-128"/>
                <a:cs typeface="ヒラギノ角ゴ Pro W3" charset="-128"/>
              </a:rPr>
              <a:t>cp gene expression is regulated at all levels</a:t>
            </a:r>
          </a:p>
          <a:p>
            <a:pPr lvl="1">
              <a:defRPr/>
            </a:pPr>
            <a:r>
              <a:rPr lang="en-US" sz="2400" dirty="0">
                <a:solidFill>
                  <a:srgbClr val="0000FF"/>
                </a:solidFill>
                <a:latin typeface="Times New Roman Bold" charset="0"/>
                <a:ea typeface="ヒラギノ角ゴ Pro W3" charset="-128"/>
                <a:cs typeface="ヒラギノ角ゴ Pro W3" charset="-128"/>
              </a:rPr>
              <a:t>1) transcriptional </a:t>
            </a:r>
          </a:p>
          <a:p>
            <a:pPr lvl="1">
              <a:defRPr/>
            </a:pPr>
            <a:r>
              <a:rPr lang="en-US" sz="2400" dirty="0">
                <a:solidFill>
                  <a:srgbClr val="008000"/>
                </a:solidFill>
                <a:latin typeface="Times New Roman Bold" charset="0"/>
                <a:ea typeface="ヒラギノ角ゴ Pro W3" charset="-128"/>
                <a:cs typeface="ヒラギノ角ゴ Pro W3" charset="-128"/>
              </a:rPr>
              <a:t>2) mRNA stability</a:t>
            </a:r>
          </a:p>
          <a:p>
            <a:pPr lvl="1">
              <a:defRPr/>
            </a:pPr>
            <a:r>
              <a:rPr lang="en-US" sz="2400" dirty="0">
                <a:solidFill>
                  <a:srgbClr val="FF0000"/>
                </a:solidFill>
                <a:latin typeface="Times New Roman Bold" charset="0"/>
                <a:ea typeface="ヒラギノ角ゴ Pro W3" charset="-128"/>
                <a:cs typeface="ヒラギノ角ゴ Pro W3" charset="-128"/>
              </a:rPr>
              <a:t>3) Translational: light triggers 100x increase in some proteins but only small increase in transcription</a:t>
            </a:r>
          </a:p>
        </p:txBody>
      </p:sp>
      <p:pic>
        <p:nvPicPr>
          <p:cNvPr id="5939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2819400"/>
            <a:ext cx="45529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35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5181600" cy="3751478"/>
          </a:xfrm>
          <a:prstGeom prst="rect">
            <a:avLst/>
          </a:prstGeom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077325" cy="193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dirty="0">
                <a:solidFill>
                  <a:srgbClr val="8901F3"/>
                </a:solidFill>
                <a:latin typeface="Times New Roman"/>
                <a:cs typeface="Times New Roman"/>
              </a:rPr>
              <a:t>Assembling a cell</a:t>
            </a:r>
            <a:endParaRPr lang="en-US" sz="2400" dirty="0">
              <a:solidFill>
                <a:srgbClr val="114FFB"/>
              </a:solidFill>
              <a:latin typeface="Times New Roman"/>
              <a:cs typeface="Times New Roman"/>
            </a:endParaRP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Need to make all the right pieces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Need to put them in all the right places, even in bacteria!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Controlling gene expression is about making the right pieces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Protein targeting is about putting them in the right places</a:t>
            </a:r>
          </a:p>
        </p:txBody>
      </p:sp>
      <p:pic>
        <p:nvPicPr>
          <p:cNvPr id="4" name="Picture 2" descr="plant cell.JPG                                                 0000086C&#10;Danaville III                  AF1D1BBD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63394"/>
            <a:ext cx="3657600" cy="489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485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2674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660066"/>
                </a:solidFill>
                <a:latin typeface="Times New Roman"/>
                <a:cs typeface="Times New Roman"/>
              </a:rPr>
              <a:t>Plastid DNA</a:t>
            </a:r>
          </a:p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Times New Roman"/>
                <a:ea typeface="ヒラギノ角ゴ Pro W3" charset="-128"/>
                <a:cs typeface="Times New Roman"/>
              </a:rPr>
              <a:t>Transcriptional regulation</a:t>
            </a:r>
          </a:p>
          <a:p>
            <a:pPr marL="514350" indent="-514350">
              <a:buFont typeface="Arial"/>
              <a:buChar char="•"/>
              <a:defRPr/>
            </a:pPr>
            <a:r>
              <a:rPr lang="en-US" sz="2400" dirty="0">
                <a:solidFill>
                  <a:srgbClr val="008000"/>
                </a:solidFill>
                <a:latin typeface="Times New Roman"/>
                <a:ea typeface="ヒラギノ角ゴ Pro W3" charset="-128"/>
                <a:cs typeface="Times New Roman"/>
              </a:rPr>
              <a:t>Nuclear-encoded RNA polymerases (NEP) are related to bacteriophage RNA pols </a:t>
            </a:r>
          </a:p>
          <a:p>
            <a:pPr marL="971550" lvl="1" indent="-514350">
              <a:buFont typeface="Arial"/>
              <a:buChar char="•"/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/>
                <a:ea typeface="ヒラギノ角ゴ Pro W3" charset="-128"/>
                <a:cs typeface="Times New Roman"/>
              </a:rPr>
              <a:t>RpoTp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ヒラギノ角ゴ Pro W3" charset="-128"/>
                <a:cs typeface="Times New Roman"/>
              </a:rPr>
              <a:t> is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ヒラギノ角ゴ Pro W3" charset="-128"/>
                <a:cs typeface="Times New Roman"/>
              </a:rPr>
              <a:t>cp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ヒラギノ角ゴ Pro W3" charset="-128"/>
                <a:cs typeface="Times New Roman"/>
              </a:rPr>
              <a:t> –only</a:t>
            </a:r>
          </a:p>
          <a:p>
            <a:pPr marL="971550" lvl="1" indent="-514350">
              <a:buFont typeface="Arial"/>
              <a:buChar char="•"/>
              <a:defRPr/>
            </a:pPr>
            <a:r>
              <a:rPr lang="en-US" sz="2400" dirty="0" err="1">
                <a:latin typeface="Times New Roman"/>
                <a:cs typeface="Times New Roman"/>
              </a:rPr>
              <a:t>RpoTmp</a:t>
            </a:r>
            <a:r>
              <a:rPr lang="en-US" sz="2400" dirty="0">
                <a:latin typeface="Times New Roman"/>
                <a:cs typeface="Times New Roman"/>
              </a:rPr>
              <a:t> is dually-targeted to </a:t>
            </a:r>
            <a:r>
              <a:rPr lang="en-US" sz="2400" dirty="0" err="1">
                <a:latin typeface="Times New Roman"/>
                <a:cs typeface="Times New Roman"/>
              </a:rPr>
              <a:t>cp</a:t>
            </a:r>
            <a:r>
              <a:rPr lang="en-US" sz="2400" dirty="0">
                <a:latin typeface="Times New Roman"/>
                <a:cs typeface="Times New Roman"/>
              </a:rPr>
              <a:t> and </a:t>
            </a:r>
            <a:r>
              <a:rPr lang="en-US" sz="2400" dirty="0" err="1">
                <a:latin typeface="Times New Roman"/>
                <a:cs typeface="Times New Roman"/>
              </a:rPr>
              <a:t>mito</a:t>
            </a:r>
            <a:endParaRPr lang="en-US" sz="2400" dirty="0">
              <a:latin typeface="Times New Roman"/>
              <a:cs typeface="Times New Roman"/>
            </a:endParaRPr>
          </a:p>
          <a:p>
            <a:pPr marL="971550" lvl="1" indent="-514350">
              <a:buFont typeface="Arial"/>
              <a:buChar char="•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/>
                <a:cs typeface="Times New Roman"/>
              </a:rPr>
              <a:t>RpoTm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 is </a:t>
            </a:r>
            <a:r>
              <a:rPr lang="en-US" sz="2400" dirty="0" err="1">
                <a:solidFill>
                  <a:srgbClr val="0000FF"/>
                </a:solidFill>
                <a:latin typeface="Times New Roman"/>
                <a:cs typeface="Times New Roman"/>
              </a:rPr>
              <a:t>mito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 only</a:t>
            </a:r>
          </a:p>
        </p:txBody>
      </p:sp>
      <p:pic>
        <p:nvPicPr>
          <p:cNvPr id="604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51125"/>
            <a:ext cx="765810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3383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3783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660066"/>
                </a:solidFill>
                <a:latin typeface="Times New Roman Bold" charset="0"/>
              </a:rPr>
              <a:t>Plastid DNA</a:t>
            </a:r>
          </a:p>
          <a:p>
            <a:pPr>
              <a:defRPr/>
            </a:pPr>
            <a:r>
              <a:rPr lang="en-US" sz="2400" dirty="0">
                <a:latin typeface="Times New Roman"/>
                <a:ea typeface="ヒラギノ角ゴ Pro W3" charset="-128"/>
                <a:cs typeface="Times New Roman"/>
              </a:rPr>
              <a:t>Nuclear-encoded RNA polymerases (NEP) are related to bacteriophage RNA pols </a:t>
            </a:r>
          </a:p>
          <a:p>
            <a:pPr marL="514350" indent="-514350">
              <a:buFont typeface="Arial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1 subunit</a:t>
            </a:r>
          </a:p>
          <a:p>
            <a:pPr marL="514350" indent="-514350">
              <a:buFont typeface="Arial"/>
              <a:buChar char="•"/>
              <a:defRPr/>
            </a:pPr>
            <a:r>
              <a:rPr lang="en-US" sz="2400" dirty="0">
                <a:solidFill>
                  <a:srgbClr val="008000"/>
                </a:solidFill>
                <a:latin typeface="Times New Roman"/>
                <a:ea typeface="ヒラギノ角ゴ Pro W3" charset="-128"/>
                <a:cs typeface="Times New Roman"/>
              </a:rPr>
              <a:t>Mainly </a:t>
            </a: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transcribe housekeeping genes &amp; genes encoding the plastid transcriptional machinery</a:t>
            </a:r>
          </a:p>
          <a:p>
            <a:pPr marL="514350" indent="-514350">
              <a:buFont typeface="Arial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Essential for early development</a:t>
            </a:r>
          </a:p>
          <a:p>
            <a:pPr marL="514350" indent="-514350"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Not very active in “mature” chloroplasts</a:t>
            </a:r>
          </a:p>
          <a:p>
            <a:pPr marL="514350" indent="-514350">
              <a:buFont typeface="Arial"/>
              <a:buChar char="•"/>
              <a:defRPr/>
            </a:pPr>
            <a:endParaRPr 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1">
              <a:defRPr/>
            </a:pPr>
            <a:endParaRPr lang="en-US" sz="24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614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048000"/>
            <a:ext cx="69342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3046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1936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660066"/>
                </a:solidFill>
                <a:latin typeface="Times New Roman Bold" charset="0"/>
              </a:rPr>
              <a:t>Plastid DNA</a:t>
            </a:r>
          </a:p>
          <a:p>
            <a:pPr>
              <a:defRPr/>
            </a:pPr>
            <a:r>
              <a:rPr lang="en-US" sz="2400" dirty="0">
                <a:solidFill>
                  <a:srgbClr val="008000"/>
                </a:solidFill>
                <a:latin typeface="Times New Roman"/>
                <a:ea typeface="ヒラギノ角ゴ Pro W3" charset="-128"/>
                <a:cs typeface="Times New Roman"/>
              </a:rPr>
              <a:t>NEP are active early in development</a:t>
            </a:r>
            <a:endParaRPr lang="en-US" sz="2400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514350" indent="-514350">
              <a:buFont typeface="Arial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plastid-encoded polymerases (PEPs) are mainly active in mature chloroplasts and transcribe genes associated with photosynthesis</a:t>
            </a:r>
          </a:p>
          <a:p>
            <a:pPr marL="971550" lvl="1" indent="-514350">
              <a:buFont typeface="Arial"/>
              <a:buChar char="•"/>
              <a:defRPr/>
            </a:pPr>
            <a:endParaRPr lang="en-US" sz="24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624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44638"/>
            <a:ext cx="8293100" cy="53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0319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3044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660066"/>
                </a:solidFill>
                <a:latin typeface="Times New Roman Bold" charset="0"/>
              </a:rPr>
              <a:t>Plastid DNA</a:t>
            </a:r>
          </a:p>
          <a:p>
            <a:pPr>
              <a:defRPr/>
            </a:pPr>
            <a:r>
              <a:rPr lang="en-US" sz="2400" dirty="0">
                <a:solidFill>
                  <a:srgbClr val="008000"/>
                </a:solidFill>
                <a:latin typeface="Times New Roman"/>
                <a:ea typeface="ヒラギノ角ゴ Pro W3" charset="-128"/>
                <a:cs typeface="Times New Roman"/>
              </a:rPr>
              <a:t>NEP are active early in development</a:t>
            </a:r>
            <a:endParaRPr lang="en-US" sz="2400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514350" indent="-514350">
              <a:buFont typeface="Arial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plastid-encoded polymerases (PEPs) are mainly active in mature chloroplasts and transcribe genes associated with photosynthesis</a:t>
            </a:r>
          </a:p>
          <a:p>
            <a:pPr marL="971550" lvl="1" indent="-514350">
              <a:buFont typeface="Arial"/>
              <a:buChar char="•"/>
              <a:defRPr/>
            </a:pPr>
            <a:r>
              <a:rPr lang="en-US" sz="2400" dirty="0">
                <a:latin typeface="Times New Roman"/>
                <a:cs typeface="Times New Roman"/>
              </a:rPr>
              <a:t>Many subunits, &gt; 1,000,000 Da</a:t>
            </a:r>
          </a:p>
          <a:p>
            <a:pPr marL="971550" lvl="1" indent="-514350">
              <a:buFont typeface="Arial"/>
              <a:buChar char="•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/>
                <a:cs typeface="Times New Roman"/>
              </a:rPr>
              <a:t>Rpo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 subunits encoded by </a:t>
            </a:r>
            <a:r>
              <a:rPr lang="en-US" sz="2400" dirty="0" err="1">
                <a:solidFill>
                  <a:srgbClr val="0000FF"/>
                </a:solidFill>
                <a:latin typeface="Times New Roman"/>
                <a:cs typeface="Times New Roman"/>
              </a:rPr>
              <a:t>cpDNA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, sigma factors and others encoded by nucleus</a:t>
            </a:r>
          </a:p>
          <a:p>
            <a:pPr marL="971550" lvl="1" indent="-514350">
              <a:buFont typeface="Arial"/>
              <a:buChar char="•"/>
              <a:defRPr/>
            </a:pPr>
            <a:endParaRPr lang="en-US" sz="24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634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01913"/>
            <a:ext cx="5943600" cy="425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5829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3044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660066"/>
                </a:solidFill>
                <a:latin typeface="Times New Roman Bold" charset="0"/>
              </a:rPr>
              <a:t>Plastid DNA</a:t>
            </a:r>
          </a:p>
          <a:p>
            <a:pPr marL="514350" indent="-514350">
              <a:buFont typeface="Arial"/>
              <a:buChar char="•"/>
              <a:defRPr/>
            </a:pPr>
            <a:r>
              <a:rPr lang="en-US" sz="2400" dirty="0">
                <a:latin typeface="Times New Roman"/>
                <a:cs typeface="Times New Roman"/>
              </a:rPr>
              <a:t>plastid-encoded polymerases (PEPs) are mainly active in mature chloroplasts and transcribe genes associated with photosynthesis</a:t>
            </a:r>
          </a:p>
          <a:p>
            <a:pPr marL="971550" lvl="1" indent="-514350">
              <a:buFont typeface="Arial"/>
              <a:buChar char="•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/>
                <a:cs typeface="Times New Roman"/>
              </a:rPr>
              <a:t>Rpo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 subunits encoded by </a:t>
            </a:r>
            <a:r>
              <a:rPr lang="en-US" sz="2400" dirty="0" err="1">
                <a:solidFill>
                  <a:srgbClr val="0000FF"/>
                </a:solidFill>
                <a:latin typeface="Times New Roman"/>
                <a:cs typeface="Times New Roman"/>
              </a:rPr>
              <a:t>cpDNA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, sigma factors and others encoded by nucleus</a:t>
            </a:r>
          </a:p>
          <a:p>
            <a:pPr marL="514350" indent="-514350">
              <a:buFont typeface="Arial"/>
              <a:buChar char="•"/>
              <a:defRPr/>
            </a:pP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PEP-B is found in </a:t>
            </a:r>
            <a:r>
              <a:rPr lang="en-US" sz="2400" dirty="0" err="1">
                <a:solidFill>
                  <a:srgbClr val="008000"/>
                </a:solidFill>
                <a:latin typeface="Times New Roman"/>
                <a:cs typeface="Times New Roman"/>
              </a:rPr>
              <a:t>etioplasts</a:t>
            </a: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 and young greening </a:t>
            </a:r>
            <a:r>
              <a:rPr lang="en-US" sz="2400" dirty="0" err="1">
                <a:solidFill>
                  <a:srgbClr val="008000"/>
                </a:solidFill>
                <a:latin typeface="Times New Roman"/>
                <a:cs typeface="Times New Roman"/>
              </a:rPr>
              <a:t>cp</a:t>
            </a:r>
            <a:endParaRPr lang="en-US" sz="2400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971550" lvl="1" indent="-514350">
              <a:buFont typeface="Arial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Consists solely of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rpoA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rpoB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rpoC1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, and 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rpoC2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core subunits</a:t>
            </a:r>
          </a:p>
          <a:p>
            <a:pPr lvl="1">
              <a:defRPr/>
            </a:pPr>
            <a:endParaRPr lang="en-US" sz="24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645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01913"/>
            <a:ext cx="5943600" cy="425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7795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5999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660066"/>
                </a:solidFill>
                <a:latin typeface="Times New Roman Bold" charset="0"/>
              </a:rPr>
              <a:t>Plastid DNA</a:t>
            </a:r>
          </a:p>
          <a:p>
            <a:pPr marL="514350" indent="-514350">
              <a:buFont typeface="Arial"/>
              <a:buChar char="•"/>
              <a:defRPr/>
            </a:pPr>
            <a:r>
              <a:rPr lang="en-US" sz="2400" dirty="0">
                <a:latin typeface="Times New Roman"/>
                <a:cs typeface="Times New Roman"/>
              </a:rPr>
              <a:t>plastid-encoded polymerases (PEPs) are mainly active in mature chloroplasts and transcribe genes associated with photosynthesis</a:t>
            </a:r>
          </a:p>
          <a:p>
            <a:pPr marL="971550" lvl="1" indent="-514350">
              <a:buFont typeface="Arial"/>
              <a:buChar char="•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/>
                <a:cs typeface="Times New Roman"/>
              </a:rPr>
              <a:t>Rpo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 subunits encoded by </a:t>
            </a:r>
            <a:r>
              <a:rPr lang="en-US" sz="2400" dirty="0" err="1">
                <a:solidFill>
                  <a:srgbClr val="0000FF"/>
                </a:solidFill>
                <a:latin typeface="Times New Roman"/>
                <a:cs typeface="Times New Roman"/>
              </a:rPr>
              <a:t>cpDNA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, sigma factors and others encoded by nucleus</a:t>
            </a:r>
          </a:p>
          <a:p>
            <a:pPr marL="514350" indent="-514350">
              <a:buFont typeface="Arial"/>
              <a:buChar char="•"/>
              <a:defRPr/>
            </a:pP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PEP-B is found in </a:t>
            </a:r>
            <a:r>
              <a:rPr lang="en-US" sz="2400" dirty="0" err="1">
                <a:solidFill>
                  <a:srgbClr val="008000"/>
                </a:solidFill>
                <a:latin typeface="Times New Roman"/>
                <a:cs typeface="Times New Roman"/>
              </a:rPr>
              <a:t>etioplasts</a:t>
            </a: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 and young greening </a:t>
            </a:r>
            <a:r>
              <a:rPr lang="en-US" sz="2400" dirty="0" err="1">
                <a:solidFill>
                  <a:srgbClr val="008000"/>
                </a:solidFill>
                <a:latin typeface="Times New Roman"/>
                <a:cs typeface="Times New Roman"/>
              </a:rPr>
              <a:t>cp</a:t>
            </a:r>
            <a:endParaRPr lang="en-US" sz="2400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971550" lvl="1" indent="-514350">
              <a:buFont typeface="Arial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Consists solely of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rpoA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rpoB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rpoC1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, and 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rpoC2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core subunits</a:t>
            </a:r>
          </a:p>
          <a:p>
            <a:pPr marL="514350" indent="-514350">
              <a:buFont typeface="Arial"/>
              <a:buChar char="•"/>
              <a:defRPr/>
            </a:pPr>
            <a:r>
              <a:rPr lang="en-US" sz="2400" dirty="0">
                <a:latin typeface="Times New Roman"/>
                <a:cs typeface="Times New Roman"/>
              </a:rPr>
              <a:t>As </a:t>
            </a:r>
            <a:r>
              <a:rPr lang="en-US" sz="2400" dirty="0" err="1">
                <a:latin typeface="Times New Roman"/>
                <a:cs typeface="Times New Roman"/>
              </a:rPr>
              <a:t>cp</a:t>
            </a:r>
            <a:r>
              <a:rPr lang="en-US" sz="2400" dirty="0">
                <a:latin typeface="Times New Roman"/>
                <a:cs typeface="Times New Roman"/>
              </a:rPr>
              <a:t> mature associates with nuclear factors &amp; becomes PEP-A</a:t>
            </a:r>
          </a:p>
          <a:p>
            <a:pPr marL="971550" lvl="1" indent="-514350">
              <a:buFont typeface="Arial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Factors encoded by nucleus include sigma factors (Arabidopsis has 6) </a:t>
            </a:r>
          </a:p>
          <a:p>
            <a:pPr marL="1428750" lvl="2" indent="-514350">
              <a:buFont typeface="Arial"/>
              <a:buChar char="•"/>
              <a:defRPr/>
            </a:pP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&gt; 10 proteins seem to aggregate to form active PEP-A (perhaps as many as 46 nuclear-encoded proteins)</a:t>
            </a:r>
          </a:p>
          <a:p>
            <a:pPr marL="1428750" lvl="2" indent="-514350">
              <a:buFont typeface="Arial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Components vary according to </a:t>
            </a:r>
            <a:r>
              <a:rPr lang="en-US" sz="2400">
                <a:solidFill>
                  <a:srgbClr val="FF0000"/>
                </a:solidFill>
                <a:latin typeface="Times New Roman"/>
                <a:cs typeface="Times New Roman"/>
              </a:rPr>
              <a:t>conditions.</a:t>
            </a:r>
            <a:endParaRPr 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428750" lvl="2" indent="-514350"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Way for nucleus to control plastid gene expression</a:t>
            </a:r>
          </a:p>
          <a:p>
            <a:pPr marL="971550" lvl="1" indent="-514350">
              <a:buFont typeface="Arial"/>
              <a:buChar char="•"/>
              <a:defRPr/>
            </a:pPr>
            <a:endParaRPr lang="en-US" sz="24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1">
              <a:defRPr/>
            </a:pPr>
            <a:endParaRPr lang="en-US" sz="24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18265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ChangeArrowheads="1"/>
          </p:cNvSpPr>
          <p:nvPr/>
        </p:nvSpPr>
        <p:spPr bwMode="auto">
          <a:xfrm>
            <a:off x="0" y="0"/>
            <a:ext cx="9144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dirty="0">
                <a:solidFill>
                  <a:srgbClr val="660066"/>
                </a:solidFill>
              </a:rPr>
              <a:t>Plastid DNA</a:t>
            </a:r>
          </a:p>
          <a:p>
            <a:r>
              <a:rPr lang="en-US" sz="2400" dirty="0"/>
              <a:t>coordination with nucleus</a:t>
            </a:r>
          </a:p>
          <a:p>
            <a:pPr lvl="1">
              <a:buFont typeface="Arial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primarily studied during light-regulated </a:t>
            </a:r>
            <a:r>
              <a:rPr lang="en-US" sz="2400" dirty="0" err="1">
                <a:solidFill>
                  <a:srgbClr val="0000FF"/>
                </a:solidFill>
              </a:rPr>
              <a:t>cp</a:t>
            </a:r>
            <a:r>
              <a:rPr lang="en-US" sz="2400" dirty="0">
                <a:solidFill>
                  <a:srgbClr val="0000FF"/>
                </a:solidFill>
              </a:rPr>
              <a:t> development</a:t>
            </a:r>
          </a:p>
          <a:p>
            <a:pPr lvl="2">
              <a:buFont typeface="Arial" charset="0"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light triggers development of </a:t>
            </a:r>
            <a:r>
              <a:rPr lang="en-US" sz="2400" dirty="0" err="1">
                <a:solidFill>
                  <a:srgbClr val="008000"/>
                </a:solidFill>
              </a:rPr>
              <a:t>proplastids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</a:p>
          <a:p>
            <a:pPr lvl="2"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assemble thylakoids, make nearly all the proteins needed for photosynthesis</a:t>
            </a:r>
          </a:p>
        </p:txBody>
      </p:sp>
      <p:pic>
        <p:nvPicPr>
          <p:cNvPr id="665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62"/>
          <a:stretch>
            <a:fillRect/>
          </a:stretch>
        </p:blipFill>
        <p:spPr bwMode="auto">
          <a:xfrm>
            <a:off x="-1588" y="3352800"/>
            <a:ext cx="91455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2767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ChangeArrowheads="1"/>
          </p:cNvSpPr>
          <p:nvPr/>
        </p:nvSpPr>
        <p:spPr bwMode="auto">
          <a:xfrm>
            <a:off x="0" y="0"/>
            <a:ext cx="9144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660066"/>
                </a:solidFill>
              </a:rPr>
              <a:t>Plastid DNA</a:t>
            </a:r>
          </a:p>
          <a:p>
            <a:r>
              <a:rPr lang="en-US" sz="2400"/>
              <a:t>coordination with nucleus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solidFill>
                  <a:srgbClr val="0000FF"/>
                </a:solidFill>
              </a:rPr>
              <a:t>primarily studied during light-regulated cp development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solidFill>
                  <a:srgbClr val="008000"/>
                </a:solidFill>
              </a:rPr>
              <a:t>nucleus controls by sending in proteins including DNA polymerases and proteases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solidFill>
                  <a:srgbClr val="FF0000"/>
                </a:solidFill>
              </a:rPr>
              <a:t>cp degrade excess subunits</a:t>
            </a:r>
          </a:p>
        </p:txBody>
      </p:sp>
      <p:pic>
        <p:nvPicPr>
          <p:cNvPr id="6758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4"/>
          <a:stretch>
            <a:fillRect/>
          </a:stretch>
        </p:blipFill>
        <p:spPr bwMode="auto">
          <a:xfrm>
            <a:off x="2895600" y="2644775"/>
            <a:ext cx="624840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5446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ChangeArrowheads="1"/>
          </p:cNvSpPr>
          <p:nvPr/>
        </p:nvSpPr>
        <p:spPr bwMode="auto">
          <a:xfrm>
            <a:off x="0" y="0"/>
            <a:ext cx="91440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660066"/>
                </a:solidFill>
              </a:rPr>
              <a:t>Plastid DNA</a:t>
            </a:r>
          </a:p>
          <a:p>
            <a:r>
              <a:rPr lang="en-US" sz="2400"/>
              <a:t>coordination with nucleus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solidFill>
                  <a:srgbClr val="FF0000"/>
                </a:solidFill>
              </a:rPr>
              <a:t>cp degrade excess subunits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solidFill>
                  <a:srgbClr val="0000FF"/>
                </a:solidFill>
              </a:rPr>
              <a:t>when poison rbcS, rbcL is made but does not accumulate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solidFill>
                  <a:srgbClr val="008000"/>
                </a:solidFill>
              </a:rPr>
              <a:t>same when poison rbcL with chloramphenicol</a:t>
            </a:r>
          </a:p>
        </p:txBody>
      </p:sp>
      <p:pic>
        <p:nvPicPr>
          <p:cNvPr id="686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4"/>
          <a:stretch>
            <a:fillRect/>
          </a:stretch>
        </p:blipFill>
        <p:spPr bwMode="auto">
          <a:xfrm>
            <a:off x="2895600" y="2644775"/>
            <a:ext cx="624840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7112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ChangeArrowheads="1"/>
          </p:cNvSpPr>
          <p:nvPr/>
        </p:nvSpPr>
        <p:spPr bwMode="auto">
          <a:xfrm>
            <a:off x="0" y="0"/>
            <a:ext cx="91440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rgbClr val="660066"/>
                </a:solidFill>
              </a:rPr>
              <a:t>Plastid DNA</a:t>
            </a:r>
          </a:p>
          <a:p>
            <a:r>
              <a:rPr lang="en-US" sz="2400"/>
              <a:t>coordination with nucleus</a:t>
            </a:r>
          </a:p>
          <a:p>
            <a:pPr marL="0" lvl="1"/>
            <a:r>
              <a:rPr lang="en-US" sz="2400">
                <a:solidFill>
                  <a:srgbClr val="0000FF"/>
                </a:solidFill>
              </a:rPr>
              <a:t>CP signals to nucleus: retrograde signaling</a:t>
            </a:r>
          </a:p>
          <a:p>
            <a:pPr marL="457200" lvl="2">
              <a:buFont typeface="Arial" charset="0"/>
              <a:buChar char="•"/>
            </a:pPr>
            <a:r>
              <a:rPr lang="en-US" sz="2400">
                <a:solidFill>
                  <a:srgbClr val="008000"/>
                </a:solidFill>
              </a:rPr>
              <a:t>ROS</a:t>
            </a:r>
          </a:p>
        </p:txBody>
      </p:sp>
      <p:pic>
        <p:nvPicPr>
          <p:cNvPr id="696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1371600"/>
            <a:ext cx="76612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974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113" y="31750"/>
            <a:ext cx="9055100" cy="193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500093"/>
                </a:solidFill>
                <a:latin typeface="Times New Roman"/>
                <a:cs typeface="Times New Roman"/>
              </a:rPr>
              <a:t>PROTEIN TARGETING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All proteins are made with an </a:t>
            </a:r>
            <a:r>
              <a:rPr lang="ja-JP" altLang="en-US" dirty="0">
                <a:solidFill>
                  <a:srgbClr val="FF0000"/>
                </a:solidFill>
                <a:latin typeface="Times New Roman"/>
                <a:cs typeface="Times New Roman"/>
              </a:rPr>
              <a:t>“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address</a:t>
            </a:r>
            <a:r>
              <a:rPr lang="ja-JP" altLang="en-US" dirty="0">
                <a:solidFill>
                  <a:srgbClr val="FF0000"/>
                </a:solidFill>
                <a:latin typeface="Times New Roman"/>
                <a:cs typeface="Times New Roman"/>
              </a:rPr>
              <a:t>”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which determines their final cellular location</a:t>
            </a:r>
            <a:endParaRPr lang="en-US" dirty="0">
              <a:solidFill>
                <a:srgbClr val="500093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en-US" dirty="0">
              <a:solidFill>
                <a:schemeClr val="hlink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Addresses are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motifs </a:t>
            </a:r>
            <a:r>
              <a:rPr lang="en-US" dirty="0">
                <a:solidFill>
                  <a:srgbClr val="500093"/>
                </a:solidFill>
                <a:latin typeface="Times New Roman"/>
                <a:cs typeface="Times New Roman"/>
              </a:rPr>
              <a:t>within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proteins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14400" y="2819400"/>
            <a:ext cx="7467600" cy="762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2819400"/>
            <a:ext cx="1295400" cy="7620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14400" y="4419600"/>
            <a:ext cx="7467600" cy="762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86600" y="4419600"/>
            <a:ext cx="1295400" cy="7620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90600" y="5715000"/>
            <a:ext cx="7467600" cy="762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505200" y="5715000"/>
            <a:ext cx="1295400" cy="7620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910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0" y="0"/>
            <a:ext cx="9144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dirty="0">
                <a:solidFill>
                  <a:srgbClr val="660066"/>
                </a:solidFill>
                <a:latin typeface="Times New Roman"/>
                <a:cs typeface="Times New Roman"/>
              </a:rPr>
              <a:t>Plastid DNA</a:t>
            </a:r>
          </a:p>
          <a:p>
            <a:r>
              <a:rPr lang="en-US" sz="2400" dirty="0">
                <a:latin typeface="Times New Roman"/>
                <a:cs typeface="Times New Roman"/>
              </a:rPr>
              <a:t>coordination with nucleus</a:t>
            </a:r>
          </a:p>
          <a:p>
            <a:pPr marL="0" lvl="1"/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CP signals to nucleus: </a:t>
            </a:r>
          </a:p>
          <a:p>
            <a:pPr marL="0" lvl="1"/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retrograde signaling</a:t>
            </a:r>
          </a:p>
          <a:p>
            <a:pPr marL="457200" lvl="2">
              <a:buFont typeface="Arial" charset="0"/>
              <a:buChar char="•"/>
            </a:pP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ROS</a:t>
            </a:r>
          </a:p>
          <a:p>
            <a:pPr marL="457200" lvl="2"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Redox</a:t>
            </a:r>
          </a:p>
        </p:txBody>
      </p:sp>
      <p:pic>
        <p:nvPicPr>
          <p:cNvPr id="706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"/>
          <a:stretch>
            <a:fillRect/>
          </a:stretch>
        </p:blipFill>
        <p:spPr bwMode="auto">
          <a:xfrm>
            <a:off x="3829050" y="609600"/>
            <a:ext cx="53149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8105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ChangeArrowheads="1"/>
          </p:cNvSpPr>
          <p:nvPr/>
        </p:nvSpPr>
        <p:spPr bwMode="auto">
          <a:xfrm>
            <a:off x="0" y="0"/>
            <a:ext cx="91440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dirty="0">
                <a:solidFill>
                  <a:srgbClr val="660066"/>
                </a:solidFill>
                <a:latin typeface="Times New Roman"/>
                <a:cs typeface="Times New Roman"/>
              </a:rPr>
              <a:t>Plastid DNA</a:t>
            </a:r>
          </a:p>
          <a:p>
            <a:r>
              <a:rPr lang="en-US" sz="2400" dirty="0">
                <a:latin typeface="Times New Roman"/>
                <a:cs typeface="Times New Roman"/>
              </a:rPr>
              <a:t>coordination with nucleus</a:t>
            </a:r>
          </a:p>
          <a:p>
            <a:pPr marL="0" lvl="1"/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CP signals to nucleus: </a:t>
            </a:r>
          </a:p>
          <a:p>
            <a:pPr marL="0" lvl="1"/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retrograde signaling</a:t>
            </a:r>
          </a:p>
          <a:p>
            <a:pPr marL="457200" lvl="2">
              <a:buFont typeface="Arial" charset="0"/>
              <a:buChar char="•"/>
            </a:pP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ROS</a:t>
            </a:r>
          </a:p>
          <a:p>
            <a:pPr marL="457200" lvl="2"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Redox</a:t>
            </a:r>
          </a:p>
          <a:p>
            <a:pPr marL="457200" lvl="2">
              <a:buFont typeface="Arial" charset="0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Mg-</a:t>
            </a:r>
            <a:r>
              <a:rPr lang="en-US" sz="2400" dirty="0" err="1">
                <a:latin typeface="Times New Roman"/>
                <a:cs typeface="Times New Roman"/>
              </a:rPr>
              <a:t>protoporphyrin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7168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"/>
          <a:stretch>
            <a:fillRect/>
          </a:stretch>
        </p:blipFill>
        <p:spPr bwMode="auto">
          <a:xfrm>
            <a:off x="3829050" y="609600"/>
            <a:ext cx="53149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6370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ChangeArrowheads="1"/>
          </p:cNvSpPr>
          <p:nvPr/>
        </p:nvSpPr>
        <p:spPr bwMode="auto">
          <a:xfrm>
            <a:off x="0" y="0"/>
            <a:ext cx="91440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dirty="0">
                <a:solidFill>
                  <a:srgbClr val="660066"/>
                </a:solidFill>
                <a:latin typeface="Times New Roman"/>
                <a:cs typeface="Times New Roman"/>
              </a:rPr>
              <a:t>Plastid DNA</a:t>
            </a:r>
          </a:p>
          <a:p>
            <a:r>
              <a:rPr lang="en-US" sz="2400" dirty="0">
                <a:latin typeface="Times New Roman"/>
                <a:cs typeface="Times New Roman"/>
              </a:rPr>
              <a:t>coordination with nucleus</a:t>
            </a:r>
          </a:p>
          <a:p>
            <a:pPr marL="0" lvl="1"/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CP signals to nucleus: </a:t>
            </a:r>
          </a:p>
          <a:p>
            <a:pPr marL="0" lvl="1"/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retrograde signaling</a:t>
            </a:r>
          </a:p>
          <a:p>
            <a:pPr marL="457200" lvl="2">
              <a:buFont typeface="Arial" charset="0"/>
              <a:buChar char="•"/>
            </a:pP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ROS</a:t>
            </a:r>
          </a:p>
          <a:p>
            <a:pPr marL="457200" lvl="2"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Redox</a:t>
            </a:r>
          </a:p>
          <a:p>
            <a:pPr marL="457200" lvl="2">
              <a:buFont typeface="Arial" charset="0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Mg-</a:t>
            </a:r>
            <a:r>
              <a:rPr lang="en-US" sz="2400" dirty="0" err="1">
                <a:latin typeface="Times New Roman"/>
                <a:cs typeface="Times New Roman"/>
              </a:rPr>
              <a:t>protoporphyrin</a:t>
            </a:r>
            <a:endParaRPr lang="en-US" sz="2400" dirty="0">
              <a:latin typeface="Times New Roman"/>
              <a:cs typeface="Times New Roman"/>
            </a:endParaRPr>
          </a:p>
          <a:p>
            <a:pPr marL="457200" lvl="2">
              <a:buFont typeface="Arial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Genome-uncoupled </a:t>
            </a:r>
          </a:p>
          <a:p>
            <a:pPr marL="457200" lvl="2"/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(gun) mutants are </a:t>
            </a:r>
          </a:p>
          <a:p>
            <a:pPr marL="457200" lvl="2"/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defective in retrograde</a:t>
            </a:r>
          </a:p>
          <a:p>
            <a:pPr marL="457200" lvl="2"/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signaling</a:t>
            </a:r>
          </a:p>
        </p:txBody>
      </p:sp>
      <p:pic>
        <p:nvPicPr>
          <p:cNvPr id="727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"/>
          <a:stretch>
            <a:fillRect/>
          </a:stretch>
        </p:blipFill>
        <p:spPr bwMode="auto">
          <a:xfrm>
            <a:off x="3829050" y="609600"/>
            <a:ext cx="53149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59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6" t="3333" r="746" b="14815"/>
          <a:stretch>
            <a:fillRect/>
          </a:stretch>
        </p:blipFill>
        <p:spPr bwMode="auto">
          <a:xfrm>
            <a:off x="2332038" y="1270000"/>
            <a:ext cx="6811962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88" y="1588"/>
            <a:ext cx="9064625" cy="193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2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Pathways in 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E.coli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http://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www.membranetransport.org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/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Tat: for </a:t>
            </a:r>
            <a:r>
              <a:rPr lang="en-US" dirty="0" err="1">
                <a:solidFill>
                  <a:srgbClr val="008000"/>
                </a:solidFill>
                <a:latin typeface="Times New Roman"/>
                <a:cs typeface="Times New Roman"/>
              </a:rPr>
              <a:t>periplasmic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 redox proteins &amp; thylakoid lumen!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Sec pathway</a:t>
            </a:r>
          </a:p>
          <a:p>
            <a:pPr marL="514350" indent="-514350">
              <a:buFont typeface="Arial"/>
              <a:buChar char="•"/>
              <a:defRPr/>
            </a:pPr>
            <a:r>
              <a:rPr lang="en-US" dirty="0" err="1">
                <a:latin typeface="Times New Roman"/>
                <a:cs typeface="Times New Roman"/>
              </a:rPr>
              <a:t>SecB</a:t>
            </a:r>
            <a:r>
              <a:rPr lang="en-US" dirty="0">
                <a:latin typeface="Times New Roman"/>
                <a:cs typeface="Times New Roman"/>
              </a:rPr>
              <a:t> binds </a:t>
            </a:r>
            <a:r>
              <a:rPr lang="en-US" dirty="0" err="1">
                <a:latin typeface="Times New Roman"/>
                <a:cs typeface="Times New Roman"/>
              </a:rPr>
              <a:t>preprotein</a:t>
            </a:r>
            <a:endParaRPr lang="en-US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>
                <a:latin typeface="Times New Roman"/>
                <a:cs typeface="Times New Roman"/>
              </a:rPr>
              <a:t>as it emerges from rib</a:t>
            </a:r>
          </a:p>
        </p:txBody>
      </p:sp>
    </p:spTree>
    <p:extLst>
      <p:ext uri="{BB962C8B-B14F-4D97-AF65-F5344CB8AC3E}">
        <p14:creationId xmlns:p14="http://schemas.microsoft.com/office/powerpoint/2010/main" val="3984837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plant cell.JPG                                                 0000086C&#10;Danaville III                  AF1D1BB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457200"/>
            <a:ext cx="47831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113" y="31750"/>
            <a:ext cx="9055100" cy="452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/>
                <a:cs typeface="Times New Roman"/>
              </a:rPr>
              <a:t>2 Protein Targeting pathways</a:t>
            </a:r>
            <a:endParaRPr lang="en-US" dirty="0">
              <a:solidFill>
                <a:srgbClr val="500093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Protein synthesis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always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begins on free ribosomes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in cytoplasm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1) proteins of 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plastids,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mitochondria, </a:t>
            </a:r>
            <a:r>
              <a:rPr lang="en-US" dirty="0">
                <a:solidFill>
                  <a:srgbClr val="F35B1B"/>
                </a:solidFill>
                <a:latin typeface="Times New Roman"/>
                <a:cs typeface="Times New Roman"/>
              </a:rPr>
              <a:t>peroxisomes 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and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nuclei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are imported 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post-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translationally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2) Endomembrane system </a:t>
            </a:r>
          </a:p>
          <a:p>
            <a:pPr>
              <a:defRPr/>
            </a:pP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proteins are imported </a:t>
            </a:r>
            <a:endParaRPr lang="en-US" dirty="0">
              <a:solidFill>
                <a:srgbClr val="FC0128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>
                <a:latin typeface="Times New Roman"/>
                <a:cs typeface="Times New Roman"/>
              </a:rPr>
              <a:t>co-</a:t>
            </a:r>
            <a:r>
              <a:rPr lang="en-US" dirty="0" err="1">
                <a:latin typeface="Times New Roman"/>
                <a:cs typeface="Times New Roman"/>
              </a:rPr>
              <a:t>translationally</a:t>
            </a:r>
            <a:endParaRPr lang="en-US" sz="2400" dirty="0">
              <a:solidFill>
                <a:schemeClr val="hlink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24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 descr="prottrans1.jpg                                                 0000086C&#10;Danaville III                  AF1D1BB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09750"/>
            <a:ext cx="67818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113" y="31750"/>
            <a:ext cx="9055100" cy="341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/>
                <a:cs typeface="Times New Roman"/>
              </a:rPr>
              <a:t>2 pathways for Protein Targeting</a:t>
            </a:r>
            <a:endParaRPr lang="en-US" dirty="0">
              <a:solidFill>
                <a:srgbClr val="500093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1) Post -translational</a:t>
            </a:r>
          </a:p>
          <a:p>
            <a:pPr>
              <a:defRPr/>
            </a:pP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2) Co-translational</a:t>
            </a:r>
            <a:r>
              <a:rPr lang="en-US" dirty="0">
                <a:solidFill>
                  <a:srgbClr val="500093"/>
                </a:solidFill>
                <a:latin typeface="Times New Roman"/>
                <a:cs typeface="Times New Roman"/>
              </a:rPr>
              <a:t>: </a:t>
            </a:r>
            <a:r>
              <a:rPr lang="en-US" dirty="0">
                <a:solidFill>
                  <a:srgbClr val="FC0128"/>
                </a:solidFill>
                <a:latin typeface="Times New Roman"/>
                <a:cs typeface="Times New Roman"/>
              </a:rPr>
              <a:t>Endomembrane system proteins are imported </a:t>
            </a:r>
            <a:r>
              <a:rPr lang="en-US" dirty="0">
                <a:latin typeface="Times New Roman"/>
                <a:cs typeface="Times New Roman"/>
              </a:rPr>
              <a:t>co-</a:t>
            </a:r>
            <a:r>
              <a:rPr lang="en-US" dirty="0" err="1">
                <a:latin typeface="Times New Roman"/>
                <a:cs typeface="Times New Roman"/>
              </a:rPr>
              <a:t>translationally</a:t>
            </a:r>
            <a:endParaRPr lang="en-US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inserted in RER 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as they are made</a:t>
            </a:r>
          </a:p>
          <a:p>
            <a:pPr>
              <a:defRPr/>
            </a:pP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transported to </a:t>
            </a:r>
          </a:p>
          <a:p>
            <a:pPr>
              <a:defRPr/>
            </a:pP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final destination </a:t>
            </a:r>
          </a:p>
          <a:p>
            <a:pPr>
              <a:defRPr/>
            </a:pP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in vesicles</a:t>
            </a:r>
            <a:endParaRPr lang="en-US" sz="2400" dirty="0">
              <a:solidFill>
                <a:schemeClr val="hlin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516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2" descr="prottrans1.jpg                                                 0000086C&#10;Danaville III                  AF1D1BB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0513"/>
            <a:ext cx="5410200" cy="40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" y="0"/>
            <a:ext cx="914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9234DB"/>
                </a:solidFill>
                <a:latin typeface="Times New Roman" charset="0"/>
              </a:rPr>
              <a:t>Sorting proteins made on RER</a:t>
            </a:r>
            <a:endParaRPr lang="en-US" sz="2400" dirty="0">
              <a:latin typeface="Times New Roman" charset="0"/>
            </a:endParaRPr>
          </a:p>
          <a:p>
            <a:pPr>
              <a:defRPr/>
            </a:pPr>
            <a:r>
              <a:rPr lang="en-US" sz="2400" dirty="0">
                <a:latin typeface="Times New Roman" charset="0"/>
              </a:rPr>
              <a:t>Simplest case: no sorting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 proteins in RER lumen </a:t>
            </a:r>
          </a:p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are secreted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solidFill>
                  <a:srgbClr val="037C03"/>
                </a:solidFill>
                <a:latin typeface="Times New Roman" charset="0"/>
              </a:rPr>
              <a:t> embedded proteins </a:t>
            </a:r>
          </a:p>
          <a:p>
            <a:pPr>
              <a:defRPr/>
            </a:pPr>
            <a:r>
              <a:rPr lang="en-US" sz="2400" dirty="0">
                <a:solidFill>
                  <a:srgbClr val="037C03"/>
                </a:solidFill>
                <a:latin typeface="Times New Roman" charset="0"/>
              </a:rPr>
              <a:t>go to plasma </a:t>
            </a:r>
            <a:r>
              <a:rPr lang="en-US" sz="2400" dirty="0" smtClean="0">
                <a:solidFill>
                  <a:srgbClr val="037C03"/>
                </a:solidFill>
                <a:latin typeface="Times New Roman" charset="0"/>
              </a:rPr>
              <a:t>membrane</a:t>
            </a:r>
          </a:p>
          <a:p>
            <a:pPr>
              <a:defRPr/>
            </a:pPr>
            <a:r>
              <a:rPr lang="en-US" sz="2400" dirty="0" smtClean="0">
                <a:latin typeface="Times New Roman" charset="0"/>
              </a:rPr>
              <a:t>Redirection </a:t>
            </a:r>
            <a:r>
              <a:rPr lang="en-US" sz="2400" dirty="0">
                <a:latin typeface="Times New Roman" charset="0"/>
              </a:rPr>
              <a:t>requires </a:t>
            </a:r>
            <a:r>
              <a:rPr lang="en-US" sz="2400" dirty="0" smtClean="0">
                <a:solidFill>
                  <a:srgbClr val="FF0000"/>
                </a:solidFill>
                <a:latin typeface="Times New Roman" charset="0"/>
              </a:rPr>
              <a:t>extra motifs and receptors</a:t>
            </a:r>
            <a:endParaRPr lang="en-US" sz="2400" dirty="0">
              <a:solidFill>
                <a:srgbClr val="FF0000"/>
              </a:solidFill>
              <a:latin typeface="Times New Roman" charset="0"/>
            </a:endParaRPr>
          </a:p>
          <a:p>
            <a:pPr>
              <a:defRPr/>
            </a:pPr>
            <a:endParaRPr lang="en-US" sz="2400" dirty="0">
              <a:latin typeface="Times New Roman" charset="0"/>
            </a:endParaRPr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381000"/>
            <a:ext cx="3911600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01283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lcPersonal:Microsoft Office 98:Templates:Blank Presentation</Template>
  <TotalTime>9302</TotalTime>
  <Words>1661</Words>
  <Application>Microsoft Macintosh PowerPoint</Application>
  <PresentationFormat>On-screen Show (4:3)</PresentationFormat>
  <Paragraphs>307</Paragraphs>
  <Slides>52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Wilkes University</dc:creator>
  <cp:lastModifiedBy>William Terzaghi</cp:lastModifiedBy>
  <cp:revision>308</cp:revision>
  <dcterms:created xsi:type="dcterms:W3CDTF">2015-03-11T22:09:18Z</dcterms:created>
  <dcterms:modified xsi:type="dcterms:W3CDTF">2019-04-11T01:37:13Z</dcterms:modified>
</cp:coreProperties>
</file>