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4"/>
  </p:notesMasterIdLst>
  <p:sldIdLst>
    <p:sldId id="4391" r:id="rId2"/>
    <p:sldId id="4392" r:id="rId3"/>
    <p:sldId id="4393" r:id="rId4"/>
    <p:sldId id="4196" r:id="rId5"/>
    <p:sldId id="4198" r:id="rId6"/>
    <p:sldId id="4199" r:id="rId7"/>
    <p:sldId id="4200" r:id="rId8"/>
    <p:sldId id="4201" r:id="rId9"/>
    <p:sldId id="4202" r:id="rId10"/>
    <p:sldId id="4203" r:id="rId11"/>
    <p:sldId id="4204" r:id="rId12"/>
    <p:sldId id="4205" r:id="rId13"/>
    <p:sldId id="4206" r:id="rId14"/>
    <p:sldId id="4207" r:id="rId15"/>
    <p:sldId id="4208" r:id="rId16"/>
    <p:sldId id="4209" r:id="rId17"/>
    <p:sldId id="4210" r:id="rId18"/>
    <p:sldId id="4211" r:id="rId19"/>
    <p:sldId id="4212" r:id="rId20"/>
    <p:sldId id="4213" r:id="rId21"/>
    <p:sldId id="4214" r:id="rId22"/>
    <p:sldId id="4215" r:id="rId23"/>
    <p:sldId id="4216" r:id="rId24"/>
    <p:sldId id="4217" r:id="rId25"/>
    <p:sldId id="4218" r:id="rId26"/>
    <p:sldId id="4219" r:id="rId27"/>
    <p:sldId id="4220" r:id="rId28"/>
    <p:sldId id="4221" r:id="rId29"/>
    <p:sldId id="4222" r:id="rId30"/>
    <p:sldId id="4223" r:id="rId31"/>
    <p:sldId id="4224" r:id="rId32"/>
    <p:sldId id="4225" r:id="rId33"/>
    <p:sldId id="4226" r:id="rId34"/>
    <p:sldId id="4227" r:id="rId35"/>
    <p:sldId id="4228" r:id="rId36"/>
    <p:sldId id="4229" r:id="rId37"/>
    <p:sldId id="4230" r:id="rId38"/>
    <p:sldId id="4231" r:id="rId39"/>
    <p:sldId id="4232" r:id="rId40"/>
    <p:sldId id="4233" r:id="rId41"/>
    <p:sldId id="4234" r:id="rId42"/>
    <p:sldId id="4235" r:id="rId43"/>
    <p:sldId id="4236" r:id="rId44"/>
    <p:sldId id="4237" r:id="rId45"/>
    <p:sldId id="4238" r:id="rId46"/>
    <p:sldId id="4239" r:id="rId47"/>
    <p:sldId id="4240" r:id="rId48"/>
    <p:sldId id="4241" r:id="rId49"/>
    <p:sldId id="4242" r:id="rId50"/>
    <p:sldId id="4243" r:id="rId51"/>
    <p:sldId id="4244" r:id="rId52"/>
    <p:sldId id="4245" r:id="rId53"/>
    <p:sldId id="4246" r:id="rId54"/>
    <p:sldId id="4247" r:id="rId55"/>
    <p:sldId id="4248" r:id="rId56"/>
    <p:sldId id="4249" r:id="rId57"/>
    <p:sldId id="4250" r:id="rId58"/>
    <p:sldId id="4251" r:id="rId59"/>
    <p:sldId id="4252" r:id="rId60"/>
    <p:sldId id="4253" r:id="rId61"/>
    <p:sldId id="4254" r:id="rId62"/>
    <p:sldId id="4255" r:id="rId63"/>
    <p:sldId id="4256" r:id="rId64"/>
    <p:sldId id="4257" r:id="rId65"/>
    <p:sldId id="4258" r:id="rId66"/>
    <p:sldId id="4259" r:id="rId67"/>
    <p:sldId id="4260" r:id="rId68"/>
    <p:sldId id="4261" r:id="rId69"/>
    <p:sldId id="4262" r:id="rId70"/>
    <p:sldId id="4263" r:id="rId71"/>
    <p:sldId id="4264" r:id="rId72"/>
    <p:sldId id="4265" r:id="rId73"/>
    <p:sldId id="4266" r:id="rId74"/>
    <p:sldId id="4267" r:id="rId75"/>
    <p:sldId id="4268" r:id="rId76"/>
    <p:sldId id="4269" r:id="rId77"/>
    <p:sldId id="4270" r:id="rId78"/>
    <p:sldId id="4271" r:id="rId79"/>
    <p:sldId id="4272" r:id="rId80"/>
    <p:sldId id="4273" r:id="rId81"/>
    <p:sldId id="4274" r:id="rId82"/>
    <p:sldId id="4275" r:id="rId83"/>
    <p:sldId id="4276" r:id="rId84"/>
    <p:sldId id="4277" r:id="rId85"/>
    <p:sldId id="4278" r:id="rId86"/>
    <p:sldId id="4279" r:id="rId87"/>
    <p:sldId id="4280" r:id="rId88"/>
    <p:sldId id="4281" r:id="rId89"/>
    <p:sldId id="4282" r:id="rId90"/>
    <p:sldId id="4283" r:id="rId91"/>
    <p:sldId id="4284" r:id="rId92"/>
    <p:sldId id="4285" r:id="rId93"/>
    <p:sldId id="4286" r:id="rId94"/>
    <p:sldId id="4287" r:id="rId95"/>
    <p:sldId id="4288" r:id="rId96"/>
    <p:sldId id="4289" r:id="rId97"/>
    <p:sldId id="4290" r:id="rId98"/>
    <p:sldId id="4291" r:id="rId99"/>
    <p:sldId id="4292" r:id="rId100"/>
    <p:sldId id="4293" r:id="rId101"/>
    <p:sldId id="4294" r:id="rId102"/>
    <p:sldId id="4295" r:id="rId10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660066"/>
    <a:srgbClr val="3366FF"/>
    <a:srgbClr val="CC00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94674"/>
  </p:normalViewPr>
  <p:slideViewPr>
    <p:cSldViewPr>
      <p:cViewPr varScale="1">
        <p:scale>
          <a:sx n="124" d="100"/>
          <a:sy n="124" d="100"/>
        </p:scale>
        <p:origin x="15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7F99195-CFF5-3F41-93C0-31E5E1F6C513}" type="datetime1">
              <a:rPr lang="en-US"/>
              <a:pPr>
                <a:defRPr/>
              </a:pPr>
              <a:t>4/4/19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2EE691A-BFDD-B348-A145-A525B5191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11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ヒラギノ角ゴ Pro W3" pitchFamily="-111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Helvetica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A467-0EEB-4C4D-A1EA-BA38723A0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8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4AD4-53EC-4B4B-8BD2-1B76DC67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DD9D-4488-854B-88AC-618492E32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6BA23-41DC-0647-A52C-FA949AA04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6677D-547D-D747-8FDB-EB2CC1742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1D1-4C6E-FF4C-9CA0-5B6EE4917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662E-FBE7-5E46-B5E9-0CB81E8A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4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F26F-08AF-3C4E-AB45-A20F367C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210F-9764-7242-A2E9-0D225652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8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B1D0F-4AA1-C043-A27C-026D3EF6D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2C6F2-BEC4-FB4D-91D1-0C5B4028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B337453-B387-1A49-A367-96370A18E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ll.com/cell-stem-cell/fulltext/S1934-5909(16)30196-5" TargetMode="External"/><Relationship Id="rId3" Type="http://schemas.openxmlformats.org/officeDocument/2006/relationships/hyperlink" Target="file:////doi/%2010.1016:j.tplants.2016.01.023" TargetMode="External"/><Relationship Id="rId7" Type="http://schemas.openxmlformats.org/officeDocument/2006/relationships/hyperlink" Target="http://www.nature.com/nature/journal/v539/n7629/full/nature20134.html" TargetMode="External"/><Relationship Id="rId2" Type="http://schemas.openxmlformats.org/officeDocument/2006/relationships/hyperlink" Target="file:////doi/%2010.1111:mpp.1241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mc/articles/PMC4154755/" TargetMode="External"/><Relationship Id="rId5" Type="http://schemas.openxmlformats.org/officeDocument/2006/relationships/hyperlink" Target="https://www.nature.com/articles/srep40176" TargetMode="External"/><Relationship Id="rId4" Type="http://schemas.openxmlformats.org/officeDocument/2006/relationships/hyperlink" Target="https://www.ncbi.nlm.nih.gov/pmc/articles/PMC4030483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s12870-016-0906-1" TargetMode="External"/><Relationship Id="rId3" Type="http://schemas.openxmlformats.org/officeDocument/2006/relationships/hyperlink" Target="https://doi.org/10.1016/j.cell.2017.08.030" TargetMode="External"/><Relationship Id="rId7" Type="http://schemas.openxmlformats.org/officeDocument/2006/relationships/hyperlink" Target="https://doi.org/10.1111/pbi.12370" TargetMode="External"/><Relationship Id="rId2" Type="http://schemas.openxmlformats.org/officeDocument/2006/relationships/hyperlink" Target="https://doi.org/10.1111/jipb.1265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04/pp.15.00793" TargetMode="External"/><Relationship Id="rId5" Type="http://schemas.openxmlformats.org/officeDocument/2006/relationships/hyperlink" Target="http://onlinelibrary.wiley.com/doi/10.1111/pbi.12663/full" TargetMode="External"/><Relationship Id="rId4" Type="http://schemas.openxmlformats.org/officeDocument/2006/relationships/hyperlink" Target="http://onlinelibrary.wiley.com/doi/10.1111/pbi.12673/full" TargetMode="External"/><Relationship Id="rId9" Type="http://schemas.openxmlformats.org/officeDocument/2006/relationships/hyperlink" Target="https://www.ncbi.nlm.nih.gov/pmc/articles/PMC462878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667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lvl="1" indent="-457200" algn="ctr">
              <a:defRPr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Next Assignment: Wed April 17</a:t>
            </a:r>
          </a:p>
          <a:p>
            <a:pPr lvl="1" indent="-457200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Gene editing for fun and profit</a:t>
            </a:r>
          </a:p>
          <a:p>
            <a:pPr marL="457200" lvl="0" indent="-457200"/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Targeted disruptions</a:t>
            </a: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Engineering Arabidopsis resistant to Turnip mosaic virus </a:t>
            </a:r>
            <a:r>
              <a:rPr lang="en-US" sz="2400" u="sng" dirty="0">
                <a:latin typeface="Times New Roman"/>
                <a:cs typeface="Times New Roman"/>
                <a:hlinkClick r:id="rId2" action="ppaction://hlinkfile"/>
              </a:rPr>
              <a:t>doi: 10.1111/mpp.12417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Engineering plants for </a:t>
            </a:r>
            <a:r>
              <a:rPr lang="en-US" sz="2400" dirty="0" err="1">
                <a:latin typeface="Times New Roman"/>
                <a:cs typeface="Times New Roman"/>
              </a:rPr>
              <a:t>gemini</a:t>
            </a:r>
            <a:r>
              <a:rPr lang="en-US" sz="2400" dirty="0">
                <a:latin typeface="Times New Roman"/>
                <a:cs typeface="Times New Roman"/>
              </a:rPr>
              <a:t> virus resistance  </a:t>
            </a:r>
            <a:r>
              <a:rPr lang="en-US" sz="2400" u="sng" dirty="0">
                <a:latin typeface="Times New Roman"/>
                <a:cs typeface="Times New Roman"/>
                <a:hlinkClick r:id="rId3" action="ppaction://hlinkfile"/>
              </a:rPr>
              <a:t>doi: 10.1016/j.tplants.2016.01.023</a:t>
            </a:r>
            <a:endParaRPr lang="en-US" sz="2400" u="sng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Gene Disruption in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Toxoplasma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  <a:cs typeface="Times New Roman"/>
              </a:rPr>
              <a:t>gondii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 Using CRISPR/CAS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https://www.ncbi.nlm.nih.gov/pmc/articles/PMC4030483/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Generation of </a:t>
            </a:r>
            <a:r>
              <a:rPr lang="en-US" sz="2400" dirty="0" err="1">
                <a:solidFill>
                  <a:srgbClr val="008000"/>
                </a:solidFill>
                <a:latin typeface="Times New Roman"/>
                <a:cs typeface="Times New Roman"/>
              </a:rPr>
              <a:t>germline</a:t>
            </a: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 ablated male pigs </a:t>
            </a:r>
            <a:r>
              <a:rPr lang="en-US" sz="2400" dirty="0">
                <a:latin typeface="Times New Roman"/>
                <a:cs typeface="Times New Roman"/>
                <a:hlinkClick r:id="rId5"/>
              </a:rPr>
              <a:t>https://www.nature.com/articles/srep40176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Efficient Gene Knockout in Goats </a:t>
            </a:r>
            <a:r>
              <a:rPr lang="en-US" sz="2400" dirty="0">
                <a:latin typeface="Times New Roman"/>
                <a:cs typeface="Times New Roman"/>
                <a:hlinkClick r:id="rId6"/>
              </a:rPr>
              <a:t>https://</a:t>
            </a:r>
            <a:r>
              <a:rPr lang="en-US" sz="2400" dirty="0" err="1">
                <a:latin typeface="Times New Roman"/>
                <a:cs typeface="Times New Roman"/>
                <a:hlinkClick r:id="rId6"/>
              </a:rPr>
              <a:t>www.ncbi.nlm.nih.gov</a:t>
            </a:r>
            <a:r>
              <a:rPr lang="en-US" sz="2400" dirty="0">
                <a:latin typeface="Times New Roman"/>
                <a:cs typeface="Times New Roman"/>
                <a:hlinkClick r:id="rId6"/>
              </a:rPr>
              <a:t>/</a:t>
            </a:r>
            <a:r>
              <a:rPr lang="en-US" sz="2400" dirty="0" err="1">
                <a:latin typeface="Times New Roman"/>
                <a:cs typeface="Times New Roman"/>
                <a:hlinkClick r:id="rId6"/>
              </a:rPr>
              <a:t>pmc</a:t>
            </a:r>
            <a:r>
              <a:rPr lang="en-US" sz="2400" dirty="0">
                <a:latin typeface="Times New Roman"/>
                <a:cs typeface="Times New Roman"/>
                <a:hlinkClick r:id="rId6"/>
              </a:rPr>
              <a:t>/articles/PMC4154755/</a:t>
            </a:r>
            <a:endParaRPr lang="en-US" sz="2400" dirty="0">
              <a:latin typeface="Times New Roman"/>
              <a:cs typeface="Times New Roman"/>
            </a:endParaRP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Crispr-CAS9 to fix </a:t>
            </a:r>
            <a:r>
              <a:rPr lang="en-US" sz="2400" dirty="0" err="1">
                <a:latin typeface="Times New Roman"/>
                <a:cs typeface="Times New Roman"/>
              </a:rPr>
              <a:t>Hb</a:t>
            </a:r>
            <a:r>
              <a:rPr lang="en-US" sz="2400" dirty="0">
                <a:latin typeface="Times New Roman"/>
                <a:cs typeface="Times New Roman"/>
              </a:rPr>
              <a:t>-S </a:t>
            </a:r>
            <a:r>
              <a:rPr lang="en-US" sz="2400" u="sng" dirty="0">
                <a:latin typeface="Times New Roman"/>
                <a:cs typeface="Times New Roman"/>
                <a:hlinkClick r:id="rId7"/>
              </a:rPr>
              <a:t>http://www.nature.com/nature/journal/v539/n7629/full/nature20134.html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</a:p>
          <a:p>
            <a:pPr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Crispr-CAS9 to convert fibroblasts to neurons </a:t>
            </a:r>
            <a:r>
              <a:rPr lang="en-US" sz="2000" u="sng" dirty="0">
                <a:latin typeface="Times New Roman"/>
                <a:cs typeface="Times New Roman"/>
                <a:hlinkClick r:id="rId8"/>
              </a:rPr>
              <a:t>http://www.cell.com/cell-stem-cell/fulltext?S1934-5909(16)30196-5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056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PROTEIN TARGETING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2 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http://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www.membranetransport.org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</p:txBody>
      </p:sp>
    </p:spTree>
    <p:extLst>
      <p:ext uri="{BB962C8B-B14F-4D97-AF65-F5344CB8AC3E}">
        <p14:creationId xmlns:p14="http://schemas.microsoft.com/office/powerpoint/2010/main" val="1607601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37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latin typeface="Times New Roman" charset="0"/>
              </a:rPr>
              <a:t>Targeting to other parts of mitochondrion requires extra information = another protein sequence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Hypothesis: proteins enter matrix first, then find their final destination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reasoning: protein was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originally made inside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bacterium &amp; sent to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correct location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Host stole the gene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5721350" y="5568950"/>
            <a:ext cx="307975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5024438" y="5557838"/>
            <a:ext cx="3795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627063" y="5568950"/>
            <a:ext cx="2185987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239713" y="4719638"/>
            <a:ext cx="281305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matrix-targeting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8726" name="Rectangle 7"/>
          <p:cNvSpPr>
            <a:spLocks noChangeArrowheads="1"/>
          </p:cNvSpPr>
          <p:nvPr/>
        </p:nvSpPr>
        <p:spPr bwMode="auto">
          <a:xfrm>
            <a:off x="2836863" y="5568950"/>
            <a:ext cx="2871787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2762250" y="4734168"/>
            <a:ext cx="303371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inter-membrane-targeting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1587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981200"/>
            <a:ext cx="509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207764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489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latin typeface="Times New Roman" charset="0"/>
              </a:rPr>
              <a:t>Targeting to other parts of mitochondrion requires extra information = another protein sequence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Hypothesis: proteins enter matrix first, then find their final destination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reasoning: protein was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originally made inside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bacterium &amp; sent to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correct location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Host stole the gene</a:t>
            </a:r>
          </a:p>
          <a:p>
            <a:pPr>
              <a:buFontTx/>
              <a:buChar char="•"/>
            </a:pPr>
            <a:r>
              <a:rPr lang="en-US" dirty="0">
                <a:latin typeface="Times New Roman" charset="0"/>
              </a:rPr>
              <a:t> once in matrix contains </a:t>
            </a:r>
          </a:p>
          <a:p>
            <a:r>
              <a:rPr lang="en-US" dirty="0">
                <a:latin typeface="Times New Roman" charset="0"/>
              </a:rPr>
              <a:t>info to find its home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5721350" y="5568950"/>
            <a:ext cx="307975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5024438" y="5557838"/>
            <a:ext cx="3795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627063" y="5568950"/>
            <a:ext cx="2185987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239713" y="4719638"/>
            <a:ext cx="281305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matrix-targeting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8726" name="Rectangle 7"/>
          <p:cNvSpPr>
            <a:spLocks noChangeArrowheads="1"/>
          </p:cNvSpPr>
          <p:nvPr/>
        </p:nvSpPr>
        <p:spPr bwMode="auto">
          <a:xfrm>
            <a:off x="2836863" y="5568950"/>
            <a:ext cx="2871787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2762250" y="4734168"/>
            <a:ext cx="303371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inter-membrane-targeting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1587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981200"/>
            <a:ext cx="509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50770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8800"/>
            <a:ext cx="62865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600200"/>
            <a:ext cx="509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23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Embedding in membranes requires a stop-transfer sequence</a:t>
            </a:r>
          </a:p>
          <a:p>
            <a:r>
              <a:rPr lang="en-US" dirty="0">
                <a:solidFill>
                  <a:srgbClr val="063DE8"/>
                </a:solidFill>
                <a:latin typeface="Times New Roman" charset="0"/>
              </a:rPr>
              <a:t>Alternative model: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proteins with stop-transfer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sequences get stuck on</a:t>
            </a: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 their way in</a:t>
            </a:r>
          </a:p>
        </p:txBody>
      </p:sp>
    </p:spTree>
    <p:extLst>
      <p:ext uri="{BB962C8B-B14F-4D97-AF65-F5344CB8AC3E}">
        <p14:creationId xmlns:p14="http://schemas.microsoft.com/office/powerpoint/2010/main" val="4054057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2 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Preprotein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has signal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seq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dirty="0">
                <a:latin typeface="Times New Roman"/>
                <a:cs typeface="Times New Roman"/>
              </a:rPr>
              <a:t>S/TRRXFLK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164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2 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Preprotein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has signal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seq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dirty="0">
                <a:latin typeface="Times New Roman"/>
                <a:cs typeface="Times New Roman"/>
              </a:rPr>
              <a:t>S/TRRXFLK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latin typeface="Times New Roman"/>
                <a:cs typeface="Times New Roman"/>
              </a:rPr>
              <a:t>Make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, folds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 &amp; binds cofactor in 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cytosol</a:t>
            </a:r>
          </a:p>
        </p:txBody>
      </p:sp>
    </p:spTree>
    <p:extLst>
      <p:ext uri="{BB962C8B-B14F-4D97-AF65-F5344CB8AC3E}">
        <p14:creationId xmlns:p14="http://schemas.microsoft.com/office/powerpoint/2010/main" val="132631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2 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Preprotein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has signal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seq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dirty="0">
                <a:latin typeface="Times New Roman"/>
                <a:cs typeface="Times New Roman"/>
              </a:rPr>
              <a:t>S/TRRXFLK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latin typeface="Times New Roman"/>
                <a:cs typeface="Times New Roman"/>
              </a:rPr>
              <a:t>Make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, folds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 &amp; binds cofactor in 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cytosol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Binds Tat in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IM &amp; is sent to </a:t>
            </a:r>
          </a:p>
          <a:p>
            <a:pPr>
              <a:defRPr/>
            </a:pP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periplasm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689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30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2 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Preprotein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has signal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seq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en-US" dirty="0">
                <a:latin typeface="Times New Roman"/>
                <a:cs typeface="Times New Roman"/>
              </a:rPr>
              <a:t>S/TRRXFLK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latin typeface="Times New Roman"/>
                <a:cs typeface="Times New Roman"/>
              </a:rPr>
              <a:t>Make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, folds &amp; binds cofactor in cytosol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Binds Tat in IM &amp; is sent to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periplasm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Signal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seq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is 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removed in</a:t>
            </a:r>
          </a:p>
          <a:p>
            <a:pPr>
              <a:defRPr/>
            </a:pP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</a:t>
            </a:r>
            <a:endParaRPr lang="en-US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716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2273300"/>
            <a:ext cx="62230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27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Pathways in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E.coli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http://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www.membranetransport.org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Tat: for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periplasmic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redox proteins &amp; thylakoid lumen!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 pathway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latin typeface="Times New Roman"/>
                <a:cs typeface="Times New Roman"/>
              </a:rPr>
              <a:t>SecB</a:t>
            </a:r>
            <a:r>
              <a:rPr lang="en-US" dirty="0">
                <a:latin typeface="Times New Roman"/>
                <a:cs typeface="Times New Roman"/>
              </a:rPr>
              <a:t> binds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as it emerges from rib</a:t>
            </a:r>
          </a:p>
        </p:txBody>
      </p:sp>
    </p:spTree>
    <p:extLst>
      <p:ext uri="{BB962C8B-B14F-4D97-AF65-F5344CB8AC3E}">
        <p14:creationId xmlns:p14="http://schemas.microsoft.com/office/powerpoint/2010/main" val="398483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3333" r="746" b="14815"/>
          <a:stretch>
            <a:fillRect/>
          </a:stretch>
        </p:blipFill>
        <p:spPr bwMode="auto">
          <a:xfrm>
            <a:off x="2332038" y="1270000"/>
            <a:ext cx="68119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 pathway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latin typeface="Times New Roman"/>
                <a:cs typeface="Times New Roman"/>
              </a:rPr>
              <a:t>SecB</a:t>
            </a:r>
            <a:r>
              <a:rPr lang="en-US" dirty="0">
                <a:latin typeface="Times New Roman"/>
                <a:cs typeface="Times New Roman"/>
              </a:rPr>
              <a:t> binds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 as it emerges from rib &amp; prevents folding</a:t>
            </a:r>
          </a:p>
        </p:txBody>
      </p:sp>
    </p:spTree>
    <p:extLst>
      <p:ext uri="{BB962C8B-B14F-4D97-AF65-F5344CB8AC3E}">
        <p14:creationId xmlns:p14="http://schemas.microsoft.com/office/powerpoint/2010/main" val="92528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 pathway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latin typeface="Times New Roman"/>
                <a:cs typeface="Times New Roman"/>
              </a:rPr>
              <a:t>SecB</a:t>
            </a:r>
            <a:r>
              <a:rPr lang="en-US" dirty="0">
                <a:latin typeface="Times New Roman"/>
                <a:cs typeface="Times New Roman"/>
              </a:rPr>
              <a:t> binds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 as it emerges from rib &amp; prevents folding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Guides it to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SecA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, which drives it through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SecYEG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into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periplasm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using ATP</a:t>
            </a:r>
          </a:p>
        </p:txBody>
      </p:sp>
      <p:pic>
        <p:nvPicPr>
          <p:cNvPr id="7475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76500"/>
            <a:ext cx="77089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07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76500"/>
            <a:ext cx="77089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 pathway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latin typeface="Times New Roman"/>
                <a:cs typeface="Times New Roman"/>
              </a:rPr>
              <a:t>SecB</a:t>
            </a:r>
            <a:r>
              <a:rPr lang="en-US" dirty="0">
                <a:latin typeface="Times New Roman"/>
                <a:cs typeface="Times New Roman"/>
              </a:rPr>
              <a:t> binds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 as it emerges from rib &amp; prevents folding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Guides it to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SecA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, which drives it through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SecYEG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into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periplasm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using ATP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In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periplasm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signal peptide is removed and protein folds</a:t>
            </a:r>
          </a:p>
        </p:txBody>
      </p:sp>
    </p:spTree>
    <p:extLst>
      <p:ext uri="{BB962C8B-B14F-4D97-AF65-F5344CB8AC3E}">
        <p14:creationId xmlns:p14="http://schemas.microsoft.com/office/powerpoint/2010/main" val="350177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476500"/>
            <a:ext cx="77089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 pathway part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deux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latin typeface="Times New Roman"/>
                <a:cs typeface="Times New Roman"/>
              </a:rPr>
              <a:t>SRP binds </a:t>
            </a:r>
            <a:r>
              <a:rPr lang="en-US" dirty="0" err="1">
                <a:latin typeface="Times New Roman"/>
                <a:cs typeface="Times New Roman"/>
              </a:rPr>
              <a:t>preprotein</a:t>
            </a:r>
            <a:r>
              <a:rPr lang="en-US" dirty="0">
                <a:latin typeface="Times New Roman"/>
                <a:cs typeface="Times New Roman"/>
              </a:rPr>
              <a:t> as it emerges from rib &amp; stops translation</a:t>
            </a:r>
          </a:p>
          <a:p>
            <a:pPr marL="514350" indent="-51435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Guides rib to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FtsY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FtsY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&amp;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SecA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guide it to </a:t>
            </a:r>
            <a:r>
              <a:rPr lang="en-US" dirty="0" err="1">
                <a:solidFill>
                  <a:srgbClr val="008000"/>
                </a:solidFill>
                <a:latin typeface="Times New Roman"/>
                <a:cs typeface="Times New Roman"/>
              </a:rPr>
              <a:t>SecYEG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 , where it resumes translation &amp; inserts protein into membrane as it is made</a:t>
            </a:r>
          </a:p>
        </p:txBody>
      </p:sp>
    </p:spTree>
    <p:extLst>
      <p:ext uri="{BB962C8B-B14F-4D97-AF65-F5344CB8AC3E}">
        <p14:creationId xmlns:p14="http://schemas.microsoft.com/office/powerpoint/2010/main" val="236407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67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lvl="0"/>
            <a:r>
              <a:rPr lang="en-US" sz="2400" dirty="0">
                <a:latin typeface="Times New Roman"/>
                <a:cs typeface="Times New Roman"/>
              </a:rPr>
              <a:t>Targeted improvements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Replacement of an N-efficiency gene with a superior allele </a:t>
            </a:r>
            <a:r>
              <a:rPr lang="en-US" sz="2400" u="sng" dirty="0">
                <a:latin typeface="Times New Roman"/>
                <a:cs typeface="Times New Roman"/>
                <a:hlinkClick r:id="rId2"/>
              </a:rPr>
              <a:t>d</a:t>
            </a:r>
            <a:r>
              <a:rPr lang="hr-HR" sz="2400" u="sng" dirty="0">
                <a:latin typeface="Times New Roman"/>
                <a:cs typeface="Times New Roman"/>
                <a:hlinkClick r:id="rId2"/>
              </a:rPr>
              <a:t>oi:10.1111/jipb.12650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Improving tomatoes </a:t>
            </a:r>
            <a:r>
              <a:rPr lang="cs-CZ" sz="2400" u="sng" dirty="0">
                <a:latin typeface="Times New Roman"/>
                <a:cs typeface="Times New Roman"/>
                <a:hlinkClick r:id="rId3"/>
              </a:rPr>
              <a:t>https://doi.org/10.1016/j.cell.2017.08.030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Improving drought tolerance </a:t>
            </a:r>
            <a:r>
              <a:rPr lang="en-US" sz="2400" u="sng" dirty="0">
                <a:latin typeface="Times New Roman"/>
                <a:cs typeface="Times New Roman"/>
                <a:hlinkClick r:id="rId4"/>
              </a:rPr>
              <a:t>http://onlinelibrary.wiley.com/doi/10.1111/pbi.12673/full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Improving seed fatty acid composition </a:t>
            </a:r>
            <a:r>
              <a:rPr lang="en-US" sz="2400" u="sng" dirty="0">
                <a:latin typeface="Times New Roman"/>
                <a:cs typeface="Times New Roman"/>
                <a:hlinkClick r:id="rId5"/>
              </a:rPr>
              <a:t>http://onlinelibrary.wiley.com/doi/10.1111/pbi.12663/full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Editing the maize ALS2gene to yield 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chlorsulfuron</a:t>
            </a: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-resistant plants </a:t>
            </a:r>
            <a:r>
              <a:rPr lang="en-US" sz="2400" u="sng" dirty="0">
                <a:latin typeface="Times New Roman"/>
                <a:cs typeface="Times New Roman"/>
                <a:hlinkClick r:id="rId6"/>
              </a:rPr>
              <a:t>https://doi.org/10.1104/pp.15.00793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Improving cold storage and processing traits in potato </a:t>
            </a:r>
            <a:r>
              <a:rPr lang="en-US" sz="2400" u="sng" dirty="0">
                <a:latin typeface="Times New Roman"/>
                <a:cs typeface="Times New Roman"/>
                <a:hlinkClick r:id="rId7"/>
              </a:rPr>
              <a:t>https://doi.org/10.1111/pbi.12370</a:t>
            </a:r>
            <a:endParaRPr lang="en-US" sz="2400" dirty="0">
              <a:latin typeface="Times New Roman"/>
              <a:cs typeface="Times New Roman"/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Producing high oleic and low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linolenic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soybean oil </a:t>
            </a:r>
            <a:r>
              <a:rPr lang="en-US" sz="2400" u="sng" dirty="0">
                <a:latin typeface="Times New Roman"/>
                <a:cs typeface="Times New Roman"/>
                <a:hlinkClick r:id="rId8"/>
              </a:rPr>
              <a:t>https://doi.org/10.1186/s12870-016-0906-1</a:t>
            </a:r>
            <a:endParaRPr lang="en-US" sz="2400" u="sng" dirty="0">
              <a:latin typeface="Times New Roman"/>
              <a:cs typeface="Times New Roman"/>
            </a:endParaRPr>
          </a:p>
          <a:p>
            <a:pPr lvl="1"/>
            <a:r>
              <a:rPr lang="en-US" sz="2400" dirty="0"/>
              <a:t>Production of gene-corrected adult beta globin protein in human erythrocytes differentiated from patient </a:t>
            </a:r>
            <a:r>
              <a:rPr lang="en-US" sz="2400" dirty="0" err="1"/>
              <a:t>iPSCs</a:t>
            </a:r>
            <a:r>
              <a:rPr lang="en-US" sz="2400" dirty="0"/>
              <a:t> after genome editing of the sickle point mutation </a:t>
            </a:r>
            <a:r>
              <a:rPr lang="en-US" sz="2400" u="sng" dirty="0">
                <a:hlinkClick r:id="rId9"/>
              </a:rPr>
              <a:t>https://www.ncbi.nlm.nih.gov/pmc/articles/PMC4628786/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392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6950"/>
            <a:ext cx="5300663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400" b="0" dirty="0" err="1">
                <a:latin typeface="Times New Roman"/>
                <a:cs typeface="Times New Roman"/>
              </a:rPr>
              <a:t>Periplasmic</a:t>
            </a:r>
            <a:r>
              <a:rPr lang="en-US" sz="2400" b="0" dirty="0">
                <a:latin typeface="Times New Roman"/>
                <a:cs typeface="Times New Roman"/>
              </a:rPr>
              <a:t> proteins with the correct signals (exposed after cleaving signal peptide) are exported by </a:t>
            </a:r>
            <a:r>
              <a:rPr lang="en-US" sz="2400" b="0" dirty="0" err="1">
                <a:latin typeface="Times New Roman"/>
                <a:cs typeface="Times New Roman"/>
              </a:rPr>
              <a:t>XcpQ</a:t>
            </a:r>
            <a:r>
              <a:rPr lang="en-US" sz="2400" b="0" dirty="0">
                <a:latin typeface="Times New Roman"/>
                <a:cs typeface="Times New Roman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432170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PROTEIN TARGETING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Protein synthesis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begins on free ribosomes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cytoplasm</a:t>
            </a:r>
          </a:p>
          <a:p>
            <a:pPr algn="ctr">
              <a:defRPr/>
            </a:pPr>
            <a:endParaRPr lang="en-US" sz="2400" dirty="0">
              <a:solidFill>
                <a:srgbClr val="500093"/>
              </a:solidFill>
            </a:endParaRPr>
          </a:p>
        </p:txBody>
      </p:sp>
      <p:pic>
        <p:nvPicPr>
          <p:cNvPr id="78850" name="Picture 3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57200"/>
            <a:ext cx="47831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35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57200"/>
            <a:ext cx="47831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30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Protein Targeting pathways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Protein synthesis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begins on free ribosomes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proteins of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plastids,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mitochondria, </a:t>
            </a:r>
            <a:r>
              <a:rPr lang="en-US" dirty="0">
                <a:solidFill>
                  <a:srgbClr val="F35B1B"/>
                </a:solidFill>
                <a:latin typeface="Times New Roman"/>
                <a:cs typeface="Times New Roman"/>
              </a:rPr>
              <a:t>peroxisomes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nuclei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are imported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post-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translationally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214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57200"/>
            <a:ext cx="47831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415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Protein Targeting pathways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Protein synthesis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begins on free ribosomes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proteins of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plastids,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mitochondria, </a:t>
            </a:r>
            <a:r>
              <a:rPr lang="en-US" dirty="0">
                <a:solidFill>
                  <a:srgbClr val="F35B1B"/>
                </a:solidFill>
                <a:latin typeface="Times New Roman"/>
                <a:cs typeface="Times New Roman"/>
              </a:rPr>
              <a:t>peroxisomes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nuclei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are imported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post-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translationally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made in cytoplasm, then </a:t>
            </a: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imported when complete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457200"/>
            <a:ext cx="47831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452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Protein Targeting pathways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Protein synthesis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always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begins on free ribosomes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proteins of </a:t>
            </a:r>
            <a:r>
              <a:rPr lang="en-US" dirty="0">
                <a:solidFill>
                  <a:srgbClr val="008000"/>
                </a:solidFill>
                <a:latin typeface="Times New Roman"/>
                <a:cs typeface="Times New Roman"/>
              </a:rPr>
              <a:t>plastids,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mitochondria, </a:t>
            </a:r>
            <a:r>
              <a:rPr lang="en-US" dirty="0">
                <a:solidFill>
                  <a:srgbClr val="F35B1B"/>
                </a:solidFill>
                <a:latin typeface="Times New Roman"/>
                <a:cs typeface="Times New Roman"/>
              </a:rPr>
              <a:t>peroxisomes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nuclei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are imported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post-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translationally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Endomembrane system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proteins are imported </a:t>
            </a:r>
            <a:endParaRPr lang="en-US" dirty="0">
              <a:solidFill>
                <a:srgbClr val="FC0128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co-</a:t>
            </a:r>
            <a:r>
              <a:rPr lang="en-US" dirty="0" err="1">
                <a:latin typeface="Times New Roman"/>
                <a:cs typeface="Times New Roman"/>
              </a:rPr>
              <a:t>translationally</a:t>
            </a:r>
            <a:endParaRPr lang="en-US" sz="2400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2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0"/>
            <a:ext cx="6781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Protein Targeting pathways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Post -translational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Co-translational</a:t>
            </a: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Endomembrane system proteins are imported </a:t>
            </a:r>
            <a:r>
              <a:rPr lang="en-US" dirty="0">
                <a:latin typeface="Times New Roman"/>
                <a:cs typeface="Times New Roman"/>
              </a:rPr>
              <a:t>co-</a:t>
            </a:r>
            <a:r>
              <a:rPr lang="en-US" dirty="0" err="1">
                <a:latin typeface="Times New Roman"/>
                <a:cs typeface="Times New Roman"/>
              </a:rPr>
              <a:t>translationally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inserted in RER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as they are made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7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0"/>
            <a:ext cx="6781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2 pathways for Protein Targeting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1) Post -translational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Co-translational</a:t>
            </a: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: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Endomembrane system proteins are imported </a:t>
            </a:r>
            <a:r>
              <a:rPr lang="en-US" dirty="0">
                <a:latin typeface="Times New Roman"/>
                <a:cs typeface="Times New Roman"/>
              </a:rPr>
              <a:t>co-</a:t>
            </a:r>
            <a:r>
              <a:rPr lang="en-US" dirty="0" err="1">
                <a:latin typeface="Times New Roman"/>
                <a:cs typeface="Times New Roman"/>
              </a:rPr>
              <a:t>translationally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inserted in RER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as they are made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transported to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final destination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in vesicles</a:t>
            </a:r>
            <a:endParaRPr lang="en-US" sz="2400" dirty="0">
              <a:solidFill>
                <a:schemeClr val="hlin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169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Protein synthesis always begins on free ribosomes in cytoplasm</a:t>
            </a:r>
          </a:p>
          <a:p>
            <a:pPr>
              <a:defRPr/>
            </a:pPr>
            <a:r>
              <a:rPr lang="en-US" dirty="0">
                <a:solidFill>
                  <a:srgbClr val="063DE8"/>
                </a:solidFill>
                <a:latin typeface="Times New Roman"/>
                <a:cs typeface="Times New Roman"/>
              </a:rPr>
              <a:t>in vivo  always see </a:t>
            </a:r>
          </a:p>
          <a:p>
            <a:pPr>
              <a:defRPr/>
            </a:pPr>
            <a:r>
              <a:rPr lang="en-US" dirty="0">
                <a:solidFill>
                  <a:srgbClr val="063DE8"/>
                </a:solidFill>
                <a:latin typeface="Times New Roman"/>
                <a:cs typeface="Times New Roman"/>
              </a:rPr>
              <a:t>mix of </a:t>
            </a:r>
            <a:r>
              <a:rPr lang="en-US" dirty="0">
                <a:solidFill>
                  <a:srgbClr val="00AE00"/>
                </a:solidFill>
                <a:latin typeface="Times New Roman"/>
                <a:cs typeface="Times New Roman"/>
              </a:rPr>
              <a:t>free</a:t>
            </a:r>
            <a:r>
              <a:rPr lang="en-US" dirty="0">
                <a:solidFill>
                  <a:srgbClr val="063DE8"/>
                </a:solidFill>
                <a:latin typeface="Times New Roman"/>
                <a:cs typeface="Times New Roman"/>
              </a:rPr>
              <a:t> and 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attached</a:t>
            </a:r>
            <a:r>
              <a:rPr lang="en-US" dirty="0">
                <a:solidFill>
                  <a:srgbClr val="063DE8"/>
                </a:solidFill>
                <a:latin typeface="Times New Roman"/>
                <a:cs typeface="Times New Roman"/>
              </a:rPr>
              <a:t> ribosomes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dirty="0"/>
          </a:p>
          <a:p>
            <a:pPr algn="ctr">
              <a:defRPr/>
            </a:pPr>
            <a:endParaRPr lang="en-US" sz="2400" dirty="0"/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990600"/>
            <a:ext cx="5702300" cy="543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853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Protein synthesis begins on free ribosomes 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endomembrane proteins have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"signal </a:t>
            </a:r>
            <a:r>
              <a:rPr lang="en-US" dirty="0" err="1">
                <a:solidFill>
                  <a:srgbClr val="FC0128"/>
                </a:solidFill>
                <a:latin typeface="Times New Roman"/>
                <a:cs typeface="Times New Roman"/>
              </a:rPr>
              <a:t>sequence"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that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directs them to RER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sz="2400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44550" y="2597150"/>
            <a:ext cx="79883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44550" y="2597150"/>
            <a:ext cx="2501900" cy="444500"/>
          </a:xfrm>
          <a:prstGeom prst="rect">
            <a:avLst/>
          </a:prstGeom>
          <a:solidFill>
            <a:srgbClr val="114F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38213" y="2576513"/>
            <a:ext cx="2238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Signal sequence</a:t>
            </a:r>
          </a:p>
        </p:txBody>
      </p:sp>
    </p:spTree>
    <p:extLst>
      <p:ext uri="{BB962C8B-B14F-4D97-AF65-F5344CB8AC3E}">
        <p14:creationId xmlns:p14="http://schemas.microsoft.com/office/powerpoint/2010/main" val="100509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533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Protein synthesis begins on free ribosomes 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endomembrane proteins have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"signal </a:t>
            </a:r>
            <a:r>
              <a:rPr lang="en-US" dirty="0" err="1">
                <a:solidFill>
                  <a:srgbClr val="FC0128"/>
                </a:solidFill>
                <a:latin typeface="Times New Roman"/>
                <a:cs typeface="Times New Roman"/>
              </a:rPr>
              <a:t>sequence"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that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directs them to RER</a:t>
            </a:r>
          </a:p>
          <a:p>
            <a:pPr>
              <a:defRPr/>
            </a:pPr>
            <a:r>
              <a:rPr lang="ja-JP" altLang="en-US" dirty="0">
                <a:solidFill>
                  <a:srgbClr val="037C03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attached</a:t>
            </a:r>
            <a:r>
              <a:rPr lang="ja-JP" altLang="en-US" dirty="0">
                <a:solidFill>
                  <a:srgbClr val="037C03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ribosomes are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tethered to RER by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the signal sequence</a:t>
            </a:r>
          </a:p>
        </p:txBody>
      </p:sp>
    </p:spTree>
    <p:extLst>
      <p:ext uri="{BB962C8B-B14F-4D97-AF65-F5344CB8AC3E}">
        <p14:creationId xmlns:p14="http://schemas.microsoft.com/office/powerpoint/2010/main" val="287410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2"/>
          <p:cNvSpPr>
            <a:spLocks noChangeArrowheads="1"/>
          </p:cNvSpPr>
          <p:nvPr/>
        </p:nvSpPr>
        <p:spPr bwMode="auto">
          <a:xfrm>
            <a:off x="1588" y="0"/>
            <a:ext cx="9064625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lvl="0" algn="ctr"/>
            <a:r>
              <a:rPr lang="en-US" sz="2400" dirty="0">
                <a:latin typeface="Times New Roman"/>
                <a:cs typeface="Times New Roman"/>
              </a:rPr>
              <a:t>Remaining work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Preparing poster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Preparing 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Writing 2000 word review on topic of your choice related to molecular biology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Times New Roman"/>
                <a:cs typeface="Times New Roman"/>
              </a:rPr>
              <a:t>Probably easiest to do it on your GMO or Gene-editing topic </a:t>
            </a:r>
            <a:r>
              <a:rPr lang="en-US" sz="2400">
                <a:latin typeface="Times New Roman"/>
                <a:cs typeface="Times New Roman"/>
              </a:rPr>
              <a:t>since have </a:t>
            </a:r>
            <a:r>
              <a:rPr lang="en-US" sz="2400" dirty="0">
                <a:latin typeface="Times New Roman"/>
                <a:cs typeface="Times New Roman"/>
              </a:rPr>
              <a:t>already done a lot of the reading</a:t>
            </a:r>
          </a:p>
        </p:txBody>
      </p:sp>
    </p:spTree>
    <p:extLst>
      <p:ext uri="{BB962C8B-B14F-4D97-AF65-F5344CB8AC3E}">
        <p14:creationId xmlns:p14="http://schemas.microsoft.com/office/powerpoint/2010/main" val="1151851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Protein synthesis begins on free ribosomes in cytoplasm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endomembrane proteins have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"signal </a:t>
            </a:r>
            <a:r>
              <a:rPr lang="en-US" dirty="0" err="1">
                <a:solidFill>
                  <a:srgbClr val="FC0128"/>
                </a:solidFill>
                <a:latin typeface="Times New Roman"/>
                <a:cs typeface="Times New Roman"/>
              </a:rPr>
              <a:t>sequence"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that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directs them to RER</a:t>
            </a:r>
          </a:p>
          <a:p>
            <a:pPr>
              <a:defRPr/>
            </a:pPr>
            <a:endParaRPr lang="en-US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 SRP (Signal Recognition Peptide) 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binds signal sequence when it pops out of ribosome &amp; swaps GDP for GTP</a:t>
            </a: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629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531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525" y="30163"/>
            <a:ext cx="90582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57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913" y="36513"/>
            <a:ext cx="908050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solidFill>
                <a:schemeClr val="accent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SRP (Signal Recognition Peptide) 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binds signal sequence when it pops out of ribosome &amp; swaps GDP for GTP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1 RNA &amp; 7 proteins</a:t>
            </a:r>
          </a:p>
        </p:txBody>
      </p:sp>
    </p:spTree>
    <p:extLst>
      <p:ext uri="{BB962C8B-B14F-4D97-AF65-F5344CB8AC3E}">
        <p14:creationId xmlns:p14="http://schemas.microsoft.com/office/powerpoint/2010/main" val="543178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>
            <a:fillRect/>
          </a:stretch>
        </p:blipFill>
        <p:spPr bwMode="auto">
          <a:xfrm>
            <a:off x="762000" y="19812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113" y="31750"/>
            <a:ext cx="9055100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SRP 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binds signal sequence when it pops out of ribosome</a:t>
            </a:r>
            <a:endParaRPr lang="en-US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SRP stops protein synthesis until it binds </a:t>
            </a:r>
            <a:r>
              <a:rPr lang="ja-JP" altLang="en-US" dirty="0">
                <a:solidFill>
                  <a:srgbClr val="FC0128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docking protein</a:t>
            </a:r>
            <a:r>
              <a:rPr lang="ja-JP" altLang="en-US" dirty="0">
                <a:solidFill>
                  <a:srgbClr val="FC0128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(SRP receptor) in RER</a:t>
            </a:r>
          </a:p>
        </p:txBody>
      </p:sp>
    </p:spTree>
    <p:extLst>
      <p:ext uri="{BB962C8B-B14F-4D97-AF65-F5344CB8AC3E}">
        <p14:creationId xmlns:p14="http://schemas.microsoft.com/office/powerpoint/2010/main" val="1897274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SRP stops protein synthesis until it binds </a:t>
            </a:r>
            <a:r>
              <a:rPr lang="ja-JP" altLang="en-US" dirty="0">
                <a:solidFill>
                  <a:srgbClr val="FC0128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docking protein</a:t>
            </a:r>
            <a:r>
              <a:rPr lang="ja-JP" altLang="en-US" dirty="0">
                <a:solidFill>
                  <a:srgbClr val="FC0128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(SRP receptor) in RER 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Ribosome binds </a:t>
            </a:r>
            <a:r>
              <a:rPr lang="en-US" dirty="0" err="1">
                <a:solidFill>
                  <a:srgbClr val="0000CC"/>
                </a:solidFill>
                <a:latin typeface="Times New Roman"/>
                <a:cs typeface="Times New Roman"/>
              </a:rPr>
              <a:t>Translocon</a:t>
            </a: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 &amp; secretes protein through it 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as it is</a:t>
            </a: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 made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r="1688" b="10510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384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r="1688" b="10510"/>
          <a:stretch>
            <a:fillRect/>
          </a:stretch>
        </p:blipFill>
        <p:spPr bwMode="auto">
          <a:xfrm>
            <a:off x="0" y="28956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SRP stops protein synthesis until it binds </a:t>
            </a:r>
            <a:r>
              <a:rPr lang="ja-JP" altLang="en-US" dirty="0">
                <a:solidFill>
                  <a:srgbClr val="FC0128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docking protein</a:t>
            </a:r>
            <a:r>
              <a:rPr lang="ja-JP" altLang="en-US" dirty="0">
                <a:solidFill>
                  <a:srgbClr val="FC0128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(SRP receptor) in RER 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Ribosome binds </a:t>
            </a:r>
            <a:r>
              <a:rPr lang="en-US" dirty="0" err="1">
                <a:solidFill>
                  <a:srgbClr val="0000CC"/>
                </a:solidFill>
                <a:latin typeface="Times New Roman"/>
                <a:cs typeface="Times New Roman"/>
              </a:rPr>
              <a:t>Translocon</a:t>
            </a: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 &amp; secretes protein through it 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as it is</a:t>
            </a: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 made</a:t>
            </a:r>
            <a:endParaRPr lang="en-US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BiP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(a chaperone) helps the protein fold in the lumen</a:t>
            </a:r>
            <a:endParaRPr lang="en-US" dirty="0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727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1"/>
          <a:stretch>
            <a:fillRect/>
          </a:stretch>
        </p:blipFill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SIGNAL HYPOTHESIS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Ribosome binds </a:t>
            </a:r>
            <a:r>
              <a:rPr lang="en-US" dirty="0" err="1">
                <a:latin typeface="Times New Roman"/>
                <a:cs typeface="Times New Roman"/>
              </a:rPr>
              <a:t>Translocon</a:t>
            </a:r>
            <a:r>
              <a:rPr lang="en-US" dirty="0">
                <a:latin typeface="Times New Roman"/>
                <a:cs typeface="Times New Roman"/>
              </a:rPr>
              <a:t> &amp; secretes protein through it  as it is made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secretion must be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cotranslational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283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88" y="304800"/>
            <a:ext cx="89884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Subsequent events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Simplest case:</a:t>
            </a:r>
          </a:p>
          <a:p>
            <a:pPr lvl="1">
              <a:defRPr/>
            </a:pPr>
            <a:r>
              <a:rPr lang="en-US" dirty="0">
                <a:latin typeface="Times New Roman"/>
                <a:cs typeface="Times New Roman"/>
              </a:rPr>
              <a:t>1)</a:t>
            </a:r>
            <a:r>
              <a:rPr lang="en-US" dirty="0">
                <a:solidFill>
                  <a:srgbClr val="1116D3"/>
                </a:solidFill>
                <a:latin typeface="Times New Roman"/>
                <a:cs typeface="Times New Roman"/>
              </a:rPr>
              <a:t> signal </a:t>
            </a:r>
            <a:r>
              <a:rPr lang="en-US" dirty="0">
                <a:latin typeface="Times New Roman"/>
                <a:cs typeface="Times New Roman"/>
              </a:rPr>
              <a:t>is cleaved within lumen by </a:t>
            </a:r>
            <a:r>
              <a:rPr lang="en-US" dirty="0">
                <a:solidFill>
                  <a:srgbClr val="1116D3"/>
                </a:solidFill>
                <a:latin typeface="Times New Roman"/>
                <a:cs typeface="Times New Roman"/>
              </a:rPr>
              <a:t>signal peptidase</a:t>
            </a:r>
          </a:p>
          <a:p>
            <a:pPr lvl="1"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BiP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helps protein fold correctly</a:t>
            </a:r>
            <a:endParaRPr lang="en-US" dirty="0">
              <a:latin typeface="Times New Roman"/>
              <a:cs typeface="Times New Roman"/>
            </a:endParaRPr>
          </a:p>
          <a:p>
            <a:pPr lvl="1">
              <a:defRPr/>
            </a:pP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3) protein is soluble inside lumen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871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88" y="1588"/>
            <a:ext cx="89884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Subsequent events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Complications: proteins embedded in membranes	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58547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880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88" y="1588"/>
            <a:ext cx="8988425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8901F3"/>
                </a:solidFill>
                <a:latin typeface="Times New Roman" charset="0"/>
              </a:rPr>
              <a:t>proteins embedded in membranes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1116D3"/>
                </a:solidFill>
                <a:latin typeface="Times New Roman" charset="0"/>
              </a:rPr>
              <a:t>protein has a 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stop-transfer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1116D3"/>
                </a:solidFill>
                <a:latin typeface="Times New Roman" charset="0"/>
              </a:rPr>
              <a:t>sequence </a:t>
            </a:r>
            <a:r>
              <a:rPr lang="en-US" dirty="0">
                <a:latin typeface="Times New Roman" charset="0"/>
              </a:rPr>
              <a:t>	</a:t>
            </a:r>
          </a:p>
          <a:p>
            <a:pPr lvl="1"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too hydrophobic to enter aqueous lumen</a:t>
            </a: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0"/>
            <a:ext cx="90678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61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7788" y="1588"/>
            <a:ext cx="89884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8901F3"/>
                </a:solidFill>
                <a:latin typeface="Times New Roman" charset="0"/>
              </a:rPr>
              <a:t>proteins embedded in membranes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1116D3"/>
                </a:solidFill>
                <a:latin typeface="Times New Roman" charset="0"/>
              </a:rPr>
              <a:t>protein has a 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stop-transfer</a:t>
            </a:r>
            <a:r>
              <a:rPr lang="en-US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1116D3"/>
                </a:solidFill>
                <a:latin typeface="Times New Roman" charset="0"/>
              </a:rPr>
              <a:t>sequence </a:t>
            </a:r>
            <a:r>
              <a:rPr lang="en-US" dirty="0">
                <a:latin typeface="Times New Roman" charset="0"/>
              </a:rPr>
              <a:t>	</a:t>
            </a:r>
          </a:p>
          <a:p>
            <a:pPr lvl="1"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too hydrophobic to enter lumen</a:t>
            </a:r>
            <a:endParaRPr lang="en-US" dirty="0"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therefore gets stuck in membrane</a:t>
            </a:r>
          </a:p>
          <a:p>
            <a:pPr lvl="1">
              <a:defRPr/>
            </a:pPr>
            <a:r>
              <a:rPr lang="en-US" sz="2400" dirty="0">
                <a:latin typeface="Times New Roman" charset="0"/>
              </a:rPr>
              <a:t>ribosome releases </a:t>
            </a:r>
            <a:r>
              <a:rPr lang="en-US" sz="2400" dirty="0" err="1">
                <a:latin typeface="Times New Roman" charset="0"/>
              </a:rPr>
              <a:t>translocon</a:t>
            </a:r>
            <a:r>
              <a:rPr lang="en-US" sz="2400" dirty="0">
                <a:latin typeface="Times New Roman" charset="0"/>
              </a:rPr>
              <a:t>, finishes job in cytoplasm</a:t>
            </a:r>
          </a:p>
        </p:txBody>
      </p:sp>
    </p:spTree>
    <p:extLst>
      <p:ext uri="{BB962C8B-B14F-4D97-AF65-F5344CB8AC3E}">
        <p14:creationId xmlns:p14="http://schemas.microsoft.com/office/powerpoint/2010/main" val="39226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5181600" cy="3751478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077325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Assembling a cell</a:t>
            </a:r>
            <a:endParaRPr lang="en-US" sz="2400" dirty="0">
              <a:solidFill>
                <a:srgbClr val="114FFB"/>
              </a:solidFill>
              <a:latin typeface="Times New Roman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Need to make all the right pieces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Need to put them in all the right places, even in bacteria!</a:t>
            </a:r>
          </a:p>
        </p:txBody>
      </p:sp>
      <p:pic>
        <p:nvPicPr>
          <p:cNvPr id="4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26" y="1295400"/>
            <a:ext cx="4156774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869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88" y="77788"/>
            <a:ext cx="8988425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More Complications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Some proteins have multiple trans-membrane domains (e.g. G-protein-linked receptors)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98306" name="Picture 3" descr=" 7span.jpg                                                      00000002Zip 100                        AB89E6C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0500"/>
            <a:ext cx="65532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300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98842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More Complications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Explanation: combinations of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stop-transfer</a:t>
            </a:r>
            <a:r>
              <a:rPr lang="en-US" dirty="0">
                <a:latin typeface="Times New Roman" charset="0"/>
              </a:rPr>
              <a:t> and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internal </a:t>
            </a:r>
            <a:r>
              <a:rPr lang="en-US" dirty="0">
                <a:latin typeface="Times New Roman" charset="0"/>
              </a:rPr>
              <a:t>signals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-&gt; results in weaving the protein into the membrane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540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513"/>
            <a:ext cx="541020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1775" y="0"/>
            <a:ext cx="891222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Simplest case: no sorting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proteins in RER lumen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are secreted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	</a:t>
            </a:r>
            <a:r>
              <a:rPr lang="en-US" sz="2400" dirty="0">
                <a:latin typeface="Times New Roman" charset="0"/>
              </a:rPr>
              <a:t>	</a:t>
            </a: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9116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54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513"/>
            <a:ext cx="5410200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1775" y="0"/>
            <a:ext cx="89122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Simplest case: no sorting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proteins in RER lumen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are secreted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embedded proteins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go to plasma membrane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39116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012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88" y="230188"/>
            <a:ext cx="8988425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r>
              <a:rPr lang="en-US" dirty="0">
                <a:latin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Redirection requires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extra information:</a:t>
            </a:r>
          </a:p>
          <a:p>
            <a:pPr algn="ctr"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102402" name="Picture 3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5725"/>
            <a:ext cx="73914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75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3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0"/>
            <a:ext cx="6781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788" y="-76200"/>
            <a:ext cx="8988425" cy="212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r>
              <a:rPr lang="en-US" dirty="0">
                <a:latin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Redirection requires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extra information: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1) specific motif</a:t>
            </a:r>
            <a:endParaRPr lang="en-US" dirty="0"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2) receptors</a:t>
            </a:r>
          </a:p>
        </p:txBody>
      </p:sp>
    </p:spTree>
    <p:extLst>
      <p:ext uri="{BB962C8B-B14F-4D97-AF65-F5344CB8AC3E}">
        <p14:creationId xmlns:p14="http://schemas.microsoft.com/office/powerpoint/2010/main" val="841658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066213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r>
              <a:rPr lang="en-US" dirty="0">
                <a:latin typeface="Times New Roman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ER lumen proteins have KDEL (Lys-Asp-</a:t>
            </a:r>
            <a:r>
              <a:rPr lang="en-US" dirty="0" err="1">
                <a:latin typeface="Times New Roman" charset="0"/>
              </a:rPr>
              <a:t>Glu</a:t>
            </a:r>
            <a:r>
              <a:rPr lang="en-US" dirty="0">
                <a:latin typeface="Times New Roman" charset="0"/>
              </a:rPr>
              <a:t>-</a:t>
            </a:r>
            <a:r>
              <a:rPr lang="en-US" dirty="0" err="1">
                <a:latin typeface="Times New Roman" charset="0"/>
              </a:rPr>
              <a:t>Leu</a:t>
            </a:r>
            <a:r>
              <a:rPr lang="en-US" dirty="0">
                <a:latin typeface="Times New Roman" charset="0"/>
              </a:rPr>
              <a:t>) motif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Receptor in Golgi binds &amp; returns these proteins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ER membrane proteins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have KKXX motif</a:t>
            </a: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541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612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5334000" cy="322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Sorting proteins made on RER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Golgi membrane proteins 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114FFB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folHlink"/>
                </a:solidFill>
                <a:latin typeface="Times New Roman"/>
                <a:cs typeface="Times New Roman"/>
              </a:rPr>
              <a:t>cis</a:t>
            </a:r>
            <a:r>
              <a:rPr lang="en-US" dirty="0">
                <a:solidFill>
                  <a:schemeClr val="folHlink"/>
                </a:solidFill>
                <a:latin typeface="Times New Roman"/>
                <a:cs typeface="Times New Roman"/>
              </a:rPr>
              <a:t>-</a:t>
            </a:r>
            <a:r>
              <a:rPr lang="en-US" dirty="0">
                <a:solidFill>
                  <a:srgbClr val="114FFB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or </a:t>
            </a: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medial-</a:t>
            </a:r>
            <a:r>
              <a:rPr lang="en-US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/>
                <a:cs typeface="Times New Roman"/>
              </a:rPr>
              <a:t>golgi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 proteins are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marked by sequences in the 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membrane-spanning domain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8901F3"/>
                </a:solidFill>
                <a:latin typeface="Times New Roman"/>
                <a:cs typeface="Times New Roman"/>
              </a:rPr>
              <a:t>trans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-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golgi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proteins have a tyrosine-rich sequence in their cytoplasmic C-terminus</a:t>
            </a:r>
            <a:endParaRPr lang="en-US" dirty="0"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445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Plant vacuolar proteins are zymogens (</a:t>
            </a:r>
            <a:r>
              <a:rPr lang="en-US" dirty="0" err="1">
                <a:latin typeface="Times New Roman" charset="0"/>
              </a:rPr>
              <a:t>proenzymes</a:t>
            </a:r>
            <a:r>
              <a:rPr lang="en-US" dirty="0">
                <a:latin typeface="Times New Roman" charset="0"/>
              </a:rPr>
              <a:t>)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3" name="Picture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066800"/>
            <a:ext cx="42545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39750" y="3282950"/>
            <a:ext cx="43307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539750" y="3282950"/>
            <a:ext cx="673100" cy="368300"/>
          </a:xfrm>
          <a:prstGeom prst="rect">
            <a:avLst/>
          </a:prstGeom>
          <a:solidFill>
            <a:srgbClr val="114F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225550" y="3282950"/>
            <a:ext cx="8255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63550" y="4578350"/>
            <a:ext cx="43307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968750" y="4578350"/>
            <a:ext cx="8255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463550" y="4578350"/>
            <a:ext cx="673100" cy="368300"/>
          </a:xfrm>
          <a:prstGeom prst="rect">
            <a:avLst/>
          </a:prstGeom>
          <a:solidFill>
            <a:srgbClr val="114F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61963" y="3254375"/>
            <a:ext cx="752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signal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385763" y="4549775"/>
            <a:ext cx="752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signal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296988" y="3278188"/>
            <a:ext cx="682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VTS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4040188" y="4649788"/>
            <a:ext cx="682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VTS</a:t>
            </a: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652463" y="3643313"/>
            <a:ext cx="22018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latin typeface="Times New Roman" charset="0"/>
              </a:rPr>
              <a:t>Barley aleurain</a:t>
            </a:r>
          </a:p>
        </p:txBody>
      </p:sp>
      <p:sp>
        <p:nvSpPr>
          <p:cNvPr id="15" name="Rectangle 31"/>
          <p:cNvSpPr>
            <a:spLocks noChangeArrowheads="1"/>
          </p:cNvSpPr>
          <p:nvPr/>
        </p:nvSpPr>
        <p:spPr bwMode="auto">
          <a:xfrm>
            <a:off x="685800" y="5167313"/>
            <a:ext cx="1828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latin typeface="Times New Roman" charset="0"/>
              </a:rPr>
              <a:t>Barley lectin</a:t>
            </a: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1285875" y="4481513"/>
            <a:ext cx="2152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2276475" y="3186113"/>
            <a:ext cx="2152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</p:spTree>
    <p:extLst>
      <p:ext uri="{BB962C8B-B14F-4D97-AF65-F5344CB8AC3E}">
        <p14:creationId xmlns:p14="http://schemas.microsoft.com/office/powerpoint/2010/main" val="187529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Plant vacuolar proteins are zymogens (</a:t>
            </a:r>
            <a:r>
              <a:rPr lang="en-US" dirty="0" err="1">
                <a:latin typeface="Times New Roman" charset="0"/>
              </a:rPr>
              <a:t>proenzymes</a:t>
            </a:r>
            <a:r>
              <a:rPr lang="en-US" dirty="0">
                <a:latin typeface="Times New Roman" charset="0"/>
              </a:rPr>
              <a:t>), cleaved to mature form on arrival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targeting motif may be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at either end of protein</a:t>
            </a: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066800"/>
            <a:ext cx="42545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750" y="3282950"/>
            <a:ext cx="43307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750" y="3282950"/>
            <a:ext cx="673100" cy="368300"/>
          </a:xfrm>
          <a:prstGeom prst="rect">
            <a:avLst/>
          </a:prstGeom>
          <a:solidFill>
            <a:srgbClr val="114F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25550" y="3282950"/>
            <a:ext cx="8255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63550" y="4578350"/>
            <a:ext cx="43307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968750" y="4578350"/>
            <a:ext cx="825500" cy="3683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3550" y="4578350"/>
            <a:ext cx="673100" cy="368300"/>
          </a:xfrm>
          <a:prstGeom prst="rect">
            <a:avLst/>
          </a:prstGeom>
          <a:solidFill>
            <a:srgbClr val="114FF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61963" y="3254375"/>
            <a:ext cx="752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signal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85763" y="4549775"/>
            <a:ext cx="752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signal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296988" y="3278188"/>
            <a:ext cx="682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VTS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040188" y="4649788"/>
            <a:ext cx="6826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AFD00"/>
                </a:solidFill>
                <a:latin typeface="Times New Roman" charset="0"/>
              </a:rPr>
              <a:t>VTS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52463" y="3643313"/>
            <a:ext cx="22018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latin typeface="Times New Roman" charset="0"/>
              </a:rPr>
              <a:t>Barley aleurain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85800" y="5167313"/>
            <a:ext cx="1828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latin typeface="Times New Roman" charset="0"/>
              </a:rPr>
              <a:t>Barley lectin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285875" y="4481513"/>
            <a:ext cx="2152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276475" y="3186113"/>
            <a:ext cx="21526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</p:spTree>
    <p:extLst>
      <p:ext uri="{BB962C8B-B14F-4D97-AF65-F5344CB8AC3E}">
        <p14:creationId xmlns:p14="http://schemas.microsoft.com/office/powerpoint/2010/main" val="417250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5181600" cy="3751478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0773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Assembling a cell</a:t>
            </a:r>
            <a:endParaRPr lang="en-US" sz="2400" dirty="0">
              <a:solidFill>
                <a:srgbClr val="114FFB"/>
              </a:solidFill>
              <a:latin typeface="Times New Roman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Need to make all the right pieces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Need to put them in all the right places, even in bacteria!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Controlling gene expression is about making the right pieces</a:t>
            </a:r>
          </a:p>
        </p:txBody>
      </p:sp>
      <p:pic>
        <p:nvPicPr>
          <p:cNvPr id="4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63394"/>
            <a:ext cx="3657600" cy="48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3897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5638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Sorting proteins made on RER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 err="1">
                <a:latin typeface="Times New Roman" charset="0"/>
              </a:rPr>
              <a:t>lysosomal</a:t>
            </a:r>
            <a:r>
              <a:rPr lang="en-US" dirty="0">
                <a:latin typeface="Times New Roman" charset="0"/>
              </a:rPr>
              <a:t> proteins are targeted by </a:t>
            </a:r>
            <a:r>
              <a:rPr lang="en-US" dirty="0">
                <a:solidFill>
                  <a:srgbClr val="114FFB"/>
                </a:solidFill>
                <a:latin typeface="Times New Roman" charset="0"/>
              </a:rPr>
              <a:t>mannose 6-phosphate</a:t>
            </a:r>
            <a:r>
              <a:rPr lang="en-US" dirty="0">
                <a:latin typeface="Times New Roman" charset="0"/>
              </a:rPr>
              <a:t>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M 6-P receptors in trans-Golgi direct protein to lysosomes (via endosomes)</a:t>
            </a:r>
          </a:p>
          <a:p>
            <a:pPr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M 6-P is added in Golgi by enzyme that recognizes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lysosomal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motif</a:t>
            </a:r>
          </a:p>
        </p:txBody>
      </p:sp>
      <p:pic>
        <p:nvPicPr>
          <p:cNvPr id="108546" name="Picture 3" descr="lysosomeimport.jpg                                             00000035ZIP-100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0"/>
            <a:ext cx="346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1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142412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Glycosylation within 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All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endomembrane proteins </a:t>
            </a:r>
            <a:r>
              <a:rPr lang="en-US" dirty="0">
                <a:latin typeface="Times New Roman" charset="0"/>
              </a:rPr>
              <a:t>are highly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glycosylated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on </a:t>
            </a:r>
            <a:r>
              <a:rPr lang="en-US" dirty="0" err="1">
                <a:latin typeface="Times New Roman" charset="0"/>
              </a:rPr>
              <a:t>lumenal</a:t>
            </a:r>
            <a:r>
              <a:rPr lang="en-US" dirty="0">
                <a:latin typeface="Times New Roman" charset="0"/>
              </a:rPr>
              <a:t> domains</a:t>
            </a:r>
            <a:r>
              <a:rPr lang="en-US" dirty="0">
                <a:solidFill>
                  <a:srgbClr val="114FFB"/>
                </a:solidFill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Glycosylation starts in the ER, continues in the Golgi</a:t>
            </a:r>
          </a:p>
        </p:txBody>
      </p:sp>
      <p:pic>
        <p:nvPicPr>
          <p:cNvPr id="109570" name="Picture 3" descr="prottrans1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0"/>
            <a:ext cx="6781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4866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89122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Glycosylation within 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All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endomembrane proteins </a:t>
            </a:r>
            <a:r>
              <a:rPr lang="en-US" dirty="0">
                <a:latin typeface="Times New Roman" charset="0"/>
              </a:rPr>
              <a:t>are highly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glycosylated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on </a:t>
            </a:r>
            <a:r>
              <a:rPr lang="en-US" dirty="0" err="1">
                <a:latin typeface="Times New Roman" charset="0"/>
              </a:rPr>
              <a:t>lumenal</a:t>
            </a:r>
            <a:r>
              <a:rPr lang="en-US" dirty="0">
                <a:latin typeface="Times New Roman" charset="0"/>
              </a:rPr>
              <a:t> domains</a:t>
            </a:r>
            <a:r>
              <a:rPr lang="en-US" dirty="0">
                <a:solidFill>
                  <a:srgbClr val="114FFB"/>
                </a:solidFill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Glycosylation starts in the ER, continues in the Golgi</a:t>
            </a: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makes proteins more 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hydrophilic</a:t>
            </a:r>
          </a:p>
        </p:txBody>
      </p:sp>
    </p:spTree>
    <p:extLst>
      <p:ext uri="{BB962C8B-B14F-4D97-AF65-F5344CB8AC3E}">
        <p14:creationId xmlns:p14="http://schemas.microsoft.com/office/powerpoint/2010/main" val="3913794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8912225" cy="30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Glycosylation within ER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All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endomembrane proteins </a:t>
            </a:r>
            <a:r>
              <a:rPr lang="en-US" dirty="0">
                <a:latin typeface="Times New Roman" charset="0"/>
              </a:rPr>
              <a:t>are highly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glycosylated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on </a:t>
            </a:r>
            <a:r>
              <a:rPr lang="en-US" dirty="0" err="1">
                <a:latin typeface="Times New Roman" charset="0"/>
              </a:rPr>
              <a:t>lumenal</a:t>
            </a:r>
            <a:r>
              <a:rPr lang="en-US" dirty="0">
                <a:latin typeface="Times New Roman" charset="0"/>
              </a:rPr>
              <a:t> domains</a:t>
            </a:r>
            <a:r>
              <a:rPr lang="en-US" dirty="0">
                <a:solidFill>
                  <a:srgbClr val="114FFB"/>
                </a:solidFill>
                <a:latin typeface="Times New Roman" charset="0"/>
              </a:rPr>
              <a:t>.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Glycosylation starts in the ER, continues in the Golgi</a:t>
            </a: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makes proteins more 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hydrophilic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essential for proper function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tunicamycin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poisons cells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Glycosylation mutants are even sicker</a:t>
            </a:r>
          </a:p>
        </p:txBody>
      </p:sp>
    </p:spTree>
    <p:extLst>
      <p:ext uri="{BB962C8B-B14F-4D97-AF65-F5344CB8AC3E}">
        <p14:creationId xmlns:p14="http://schemas.microsoft.com/office/powerpoint/2010/main" val="3235080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7788" y="230188"/>
            <a:ext cx="8988425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Glycosylation within ER</a:t>
            </a:r>
            <a:endParaRPr lang="en-US" dirty="0"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1) complex (CH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O)</a:t>
            </a:r>
            <a:r>
              <a:rPr lang="en-US" baseline="-25000" dirty="0">
                <a:latin typeface="Times New Roman" charset="0"/>
              </a:rPr>
              <a:t>n </a:t>
            </a:r>
            <a:r>
              <a:rPr lang="en-US" dirty="0">
                <a:latin typeface="Times New Roman" charset="0"/>
              </a:rPr>
              <a:t>are assembled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stepwise</a:t>
            </a:r>
            <a:endParaRPr lang="en-US" dirty="0">
              <a:latin typeface="Times New Roman" charset="0"/>
            </a:endParaRPr>
          </a:p>
          <a:p>
            <a:pPr lvl="1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substrates are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nucleotide sugars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68513"/>
            <a:ext cx="5549900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5331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Glycosylation within ER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1) complex (CH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O)</a:t>
            </a:r>
            <a:r>
              <a:rPr lang="en-US" baseline="-25000" dirty="0">
                <a:latin typeface="Times New Roman"/>
                <a:cs typeface="Times New Roman"/>
              </a:rPr>
              <a:t>n </a:t>
            </a:r>
            <a:r>
              <a:rPr lang="en-US" dirty="0">
                <a:latin typeface="Times New Roman"/>
                <a:cs typeface="Times New Roman"/>
              </a:rPr>
              <a:t>are assembled </a:t>
            </a: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stepwise</a:t>
            </a:r>
            <a:r>
              <a:rPr lang="en-US" dirty="0">
                <a:latin typeface="Times New Roman"/>
                <a:cs typeface="Times New Roman"/>
              </a:rPr>
              <a:t> on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dolichol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phosphate </a:t>
            </a:r>
            <a:r>
              <a:rPr lang="en-US" dirty="0">
                <a:latin typeface="Times New Roman"/>
                <a:cs typeface="Times New Roman"/>
              </a:rPr>
              <a:t>by </a:t>
            </a:r>
            <a:r>
              <a:rPr lang="en-US" dirty="0" err="1">
                <a:solidFill>
                  <a:srgbClr val="114FFB"/>
                </a:solidFill>
                <a:latin typeface="Times New Roman"/>
                <a:cs typeface="Times New Roman"/>
              </a:rPr>
              <a:t>glycosyltransferases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59400"/>
            <a:ext cx="41973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731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9234DB"/>
                </a:solidFill>
                <a:latin typeface="Times New Roman"/>
                <a:cs typeface="Times New Roman"/>
              </a:rPr>
              <a:t>Glycosylation within ER</a:t>
            </a:r>
            <a:endParaRPr lang="en-US" sz="24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1) complex (CH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O)</a:t>
            </a:r>
            <a:r>
              <a:rPr lang="en-US" baseline="-25000" dirty="0">
                <a:latin typeface="Times New Roman"/>
                <a:cs typeface="Times New Roman"/>
              </a:rPr>
              <a:t>n </a:t>
            </a:r>
            <a:r>
              <a:rPr lang="en-US" dirty="0">
                <a:latin typeface="Times New Roman"/>
                <a:cs typeface="Times New Roman"/>
              </a:rPr>
              <a:t>are assembled </a:t>
            </a: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stepwise</a:t>
            </a:r>
            <a:r>
              <a:rPr lang="en-US" dirty="0">
                <a:latin typeface="Times New Roman"/>
                <a:cs typeface="Times New Roman"/>
              </a:rPr>
              <a:t> on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dolichol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phosphate </a:t>
            </a:r>
            <a:r>
              <a:rPr lang="en-US" dirty="0">
                <a:latin typeface="Times New Roman"/>
                <a:cs typeface="Times New Roman"/>
              </a:rPr>
              <a:t>by </a:t>
            </a:r>
            <a:r>
              <a:rPr lang="en-US" dirty="0" err="1">
                <a:solidFill>
                  <a:srgbClr val="114FFB"/>
                </a:solidFill>
                <a:latin typeface="Times New Roman"/>
                <a:cs typeface="Times New Roman"/>
              </a:rPr>
              <a:t>glycosyltransferases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starts on cytoplasmic face, then flips into lumen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600"/>
            <a:ext cx="90678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8331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11113" y="11113"/>
            <a:ext cx="9131300" cy="11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Glycosylation in RER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1)(CH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O)</a:t>
            </a:r>
            <a:r>
              <a:rPr lang="en-US" baseline="-25000" dirty="0">
                <a:latin typeface="Times New Roman"/>
                <a:cs typeface="Times New Roman"/>
              </a:rPr>
              <a:t>n </a:t>
            </a:r>
            <a:r>
              <a:rPr lang="en-US" dirty="0">
                <a:latin typeface="Times New Roman"/>
                <a:cs typeface="Times New Roman"/>
              </a:rPr>
              <a:t>are assembled </a:t>
            </a: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stepwise</a:t>
            </a:r>
            <a:r>
              <a:rPr lang="en-US" dirty="0">
                <a:latin typeface="Times New Roman"/>
                <a:cs typeface="Times New Roman"/>
              </a:rPr>
              <a:t> on </a:t>
            </a:r>
            <a:r>
              <a:rPr lang="en-US" dirty="0">
                <a:solidFill>
                  <a:srgbClr val="1116D3"/>
                </a:solidFill>
                <a:latin typeface="Times New Roman"/>
                <a:cs typeface="Times New Roman"/>
              </a:rPr>
              <a:t>dolichol-PO4</a:t>
            </a:r>
          </a:p>
          <a:p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Transfer (CH</a:t>
            </a:r>
            <a:r>
              <a:rPr lang="en-US" baseline="-25000" dirty="0">
                <a:solidFill>
                  <a:srgbClr val="037C03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O)</a:t>
            </a:r>
            <a:r>
              <a:rPr lang="en-US" baseline="-25000" dirty="0">
                <a:solidFill>
                  <a:srgbClr val="037C03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to target 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asn</a:t>
            </a:r>
            <a:endParaRPr lang="en-US" sz="2400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5536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ChangeArrowheads="1"/>
          </p:cNvSpPr>
          <p:nvPr/>
        </p:nvSpPr>
        <p:spPr bwMode="auto">
          <a:xfrm>
            <a:off x="11113" y="11113"/>
            <a:ext cx="913130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Glycosylation in RER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1)(CH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Times New Roman"/>
                <a:cs typeface="Times New Roman"/>
              </a:rPr>
              <a:t>O)</a:t>
            </a:r>
            <a:r>
              <a:rPr lang="en-US" baseline="-25000" dirty="0">
                <a:latin typeface="Times New Roman"/>
                <a:cs typeface="Times New Roman"/>
              </a:rPr>
              <a:t>n </a:t>
            </a:r>
            <a:r>
              <a:rPr lang="en-US" dirty="0">
                <a:latin typeface="Times New Roman"/>
                <a:cs typeface="Times New Roman"/>
              </a:rPr>
              <a:t>are assembled </a:t>
            </a: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stepwise</a:t>
            </a:r>
            <a:r>
              <a:rPr lang="en-US" dirty="0">
                <a:latin typeface="Times New Roman"/>
                <a:cs typeface="Times New Roman"/>
              </a:rPr>
              <a:t> on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dolichol-PO4</a:t>
            </a:r>
          </a:p>
          <a:p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2) Transfer (CH</a:t>
            </a:r>
            <a:r>
              <a:rPr lang="en-US" baseline="-25000" dirty="0">
                <a:solidFill>
                  <a:srgbClr val="037C03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O)</a:t>
            </a:r>
            <a:r>
              <a:rPr lang="en-US" baseline="-25000" dirty="0">
                <a:solidFill>
                  <a:srgbClr val="037C03"/>
                </a:solidFill>
                <a:latin typeface="Times New Roman"/>
                <a:cs typeface="Times New Roman"/>
              </a:rPr>
              <a:t>n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to target 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asn</a:t>
            </a:r>
            <a:endParaRPr lang="en-US" dirty="0">
              <a:solidFill>
                <a:srgbClr val="037C03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3) remove 2 glucose</a:t>
            </a:r>
          </a:p>
          <a:p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&amp; bind chaperone</a:t>
            </a:r>
          </a:p>
          <a:p>
            <a:r>
              <a:rPr lang="en-US" dirty="0">
                <a:latin typeface="Times New Roman"/>
                <a:cs typeface="Times New Roman"/>
              </a:rPr>
              <a:t>If good, remove </a:t>
            </a:r>
            <a:r>
              <a:rPr lang="en-US" dirty="0" err="1">
                <a:latin typeface="Times New Roman"/>
                <a:cs typeface="Times New Roman"/>
              </a:rPr>
              <a:t>gluc</a:t>
            </a:r>
            <a:r>
              <a:rPr lang="en-US" dirty="0">
                <a:latin typeface="Times New Roman"/>
                <a:cs typeface="Times New Roman"/>
              </a:rPr>
              <a:t> 3 </a:t>
            </a:r>
          </a:p>
          <a:p>
            <a:r>
              <a:rPr lang="en-US" dirty="0">
                <a:latin typeface="Times New Roman"/>
                <a:cs typeface="Times New Roman"/>
              </a:rPr>
              <a:t>&amp; send to Golgi</a:t>
            </a:r>
          </a:p>
          <a:p>
            <a:endParaRPr lang="en-US" sz="2400" dirty="0">
              <a:solidFill>
                <a:srgbClr val="037C03"/>
              </a:solidFill>
            </a:endParaRPr>
          </a:p>
        </p:txBody>
      </p:sp>
      <p:pic>
        <p:nvPicPr>
          <p:cNvPr id="1157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371600"/>
            <a:ext cx="51546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1521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11113" y="11113"/>
            <a:ext cx="9131300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  <a:cs typeface="Times New Roman" charset="0"/>
              </a:rPr>
              <a:t>Glycosylation in RER</a:t>
            </a:r>
            <a:endParaRPr lang="en-US" dirty="0">
              <a:latin typeface="Times New Roman" charset="0"/>
              <a:cs typeface="Times New Roman" charset="0"/>
            </a:endParaRPr>
          </a:p>
          <a:p>
            <a:r>
              <a:rPr lang="en-US" dirty="0">
                <a:solidFill>
                  <a:srgbClr val="FC0128"/>
                </a:solidFill>
                <a:latin typeface="Times New Roman" charset="0"/>
                <a:cs typeface="Times New Roman" charset="0"/>
              </a:rPr>
              <a:t>remove 2 glucose &amp; bind to chaperone</a:t>
            </a:r>
          </a:p>
          <a:p>
            <a:r>
              <a:rPr lang="en-US" dirty="0">
                <a:latin typeface="Times New Roman" charset="0"/>
                <a:cs typeface="Times New Roman" charset="0"/>
              </a:rPr>
              <a:t>If good, remove </a:t>
            </a:r>
            <a:r>
              <a:rPr lang="en-US" dirty="0" err="1">
                <a:latin typeface="Times New Roman" charset="0"/>
                <a:cs typeface="Times New Roman" charset="0"/>
              </a:rPr>
              <a:t>gluc</a:t>
            </a:r>
            <a:r>
              <a:rPr lang="en-US" dirty="0">
                <a:latin typeface="Times New Roman" charset="0"/>
                <a:cs typeface="Times New Roman" charset="0"/>
              </a:rPr>
              <a:t> 3 &amp; send to Golgi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If bad, GT adds glucose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  <a:cs typeface="Times New Roman" charset="0"/>
              </a:rPr>
              <a:t>&amp; try again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Eventually, send bad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proteins to cytosol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  <a:cs typeface="Times New Roman" charset="0"/>
              </a:rPr>
              <a:t>&amp; eat them</a:t>
            </a:r>
            <a:endParaRPr lang="en-US" sz="2400" dirty="0">
              <a:solidFill>
                <a:srgbClr val="037C03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16738" name="Picture 3" descr="GT.jpg                                                         00000002ZIP-100                        000000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295400"/>
            <a:ext cx="52276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1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5181600" cy="3751478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8901F3"/>
                </a:solidFill>
                <a:latin typeface="Times New Roman"/>
                <a:cs typeface="Times New Roman"/>
              </a:rPr>
              <a:t>Assembling a cell</a:t>
            </a:r>
            <a:endParaRPr lang="en-US" sz="2400" dirty="0">
              <a:solidFill>
                <a:srgbClr val="114FFB"/>
              </a:solidFill>
              <a:latin typeface="Times New Roman"/>
              <a:cs typeface="Times New Roman"/>
            </a:endParaRP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Need to make all the right pieces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Need to put them in all the right places, even in bacteria!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Controlling gene expression is about making the right pieces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Protein targeting is about putting them in the right places</a:t>
            </a:r>
          </a:p>
        </p:txBody>
      </p:sp>
      <p:pic>
        <p:nvPicPr>
          <p:cNvPr id="4" name="Picture 2" descr="plant cell.JPG                                                 0000086C&#10;Danaville III                  AF1D1BB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63394"/>
            <a:ext cx="3657600" cy="489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85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828800"/>
            <a:ext cx="90503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2" name="Rectangle 3"/>
          <p:cNvSpPr>
            <a:spLocks noChangeArrowheads="1"/>
          </p:cNvSpPr>
          <p:nvPr/>
        </p:nvSpPr>
        <p:spPr bwMode="auto">
          <a:xfrm>
            <a:off x="77788" y="1588"/>
            <a:ext cx="8988425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Glycosylation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next modify (CH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O)</a:t>
            </a:r>
            <a:r>
              <a:rPr lang="en-US" baseline="-25000" dirty="0">
                <a:latin typeface="Times New Roman" charset="0"/>
              </a:rPr>
              <a:t> n</a:t>
            </a:r>
            <a:r>
              <a:rPr lang="en-US" dirty="0">
                <a:latin typeface="Times New Roman" charset="0"/>
              </a:rPr>
              <a:t> in Golgi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Remove some sugars &amp; add others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00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77788" y="1588"/>
            <a:ext cx="898842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Glycosylation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next modify (CH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O)</a:t>
            </a:r>
            <a:r>
              <a:rPr lang="en-US" baseline="-25000" dirty="0">
                <a:latin typeface="Times New Roman" charset="0"/>
              </a:rPr>
              <a:t> n</a:t>
            </a:r>
            <a:r>
              <a:rPr lang="en-US" dirty="0">
                <a:latin typeface="Times New Roman" charset="0"/>
              </a:rPr>
              <a:t> in Golgi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Remove some sugars &amp; add others</a:t>
            </a:r>
          </a:p>
          <a:p>
            <a:pPr lvl="1"/>
            <a:r>
              <a:rPr lang="en-US" dirty="0">
                <a:solidFill>
                  <a:srgbClr val="037C03"/>
                </a:solidFill>
                <a:latin typeface="Times New Roman" charset="0"/>
              </a:rPr>
              <a:t>different </a:t>
            </a: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rxns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occur in different parts of Golgi</a:t>
            </a:r>
            <a:endParaRPr lang="en-US" dirty="0">
              <a:latin typeface="Times New Roman" charset="0"/>
            </a:endParaRPr>
          </a:p>
          <a:p>
            <a:pPr lvl="1"/>
            <a:r>
              <a:rPr lang="en-US" dirty="0">
                <a:solidFill>
                  <a:srgbClr val="FC0128"/>
                </a:solidFill>
                <a:latin typeface="Times New Roman" charset="0"/>
              </a:rPr>
              <a:t>why we separate Golgi into distinct regions</a:t>
            </a:r>
            <a:endParaRPr lang="en-US" sz="2400" dirty="0">
              <a:latin typeface="Times New Roman" charset="0"/>
            </a:endParaRPr>
          </a:p>
          <a:p>
            <a:pPr algn="ctr"/>
            <a:endParaRPr lang="en-US" sz="2400" dirty="0">
              <a:latin typeface="Times New Roman" charset="0"/>
            </a:endParaRPr>
          </a:p>
        </p:txBody>
      </p:sp>
      <p:pic>
        <p:nvPicPr>
          <p:cNvPr id="118786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819400"/>
            <a:ext cx="54848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971800"/>
            <a:ext cx="38417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251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139700" y="84138"/>
            <a:ext cx="94678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/>
          </a:p>
          <a:p>
            <a:pPr algn="ctr">
              <a:defRPr/>
            </a:pPr>
            <a:endParaRPr lang="en-US" sz="2400"/>
          </a:p>
        </p:txBody>
      </p:sp>
      <p:pic>
        <p:nvPicPr>
          <p:cNvPr id="3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819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9564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763" y="-4763"/>
            <a:ext cx="3128963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Post-translational protein targeting  </a:t>
            </a:r>
            <a:endParaRPr lang="en-US" dirty="0"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Key features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1116D3"/>
                </a:solidFill>
                <a:latin typeface="Times New Roman" charset="0"/>
              </a:rPr>
              <a:t>1) imported after synthesis</a:t>
            </a:r>
          </a:p>
        </p:txBody>
      </p:sp>
    </p:spTree>
    <p:extLst>
      <p:ext uri="{BB962C8B-B14F-4D97-AF65-F5344CB8AC3E}">
        <p14:creationId xmlns:p14="http://schemas.microsoft.com/office/powerpoint/2010/main" val="42390072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4763" y="-4763"/>
            <a:ext cx="3128963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Post-translational protein targeting  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Key features</a:t>
            </a:r>
          </a:p>
          <a:p>
            <a:pPr>
              <a:defRPr/>
            </a:pPr>
            <a:r>
              <a:rPr lang="en-US" dirty="0">
                <a:solidFill>
                  <a:srgbClr val="1116D3"/>
                </a:solidFill>
                <a:latin typeface="Times New Roman" charset="0"/>
              </a:rPr>
              <a:t>1) imported after synthesis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2) targeting information is motifs in protein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a) which organelle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b) site in organelle</a:t>
            </a:r>
          </a:p>
        </p:txBody>
      </p:sp>
    </p:spTree>
    <p:extLst>
      <p:ext uri="{BB962C8B-B14F-4D97-AF65-F5344CB8AC3E}">
        <p14:creationId xmlns:p14="http://schemas.microsoft.com/office/powerpoint/2010/main" val="38059684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4763" y="-4763"/>
            <a:ext cx="3128963" cy="37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Post-translational protein targeting  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Key features</a:t>
            </a:r>
          </a:p>
          <a:p>
            <a:pPr>
              <a:defRPr/>
            </a:pPr>
            <a:r>
              <a:rPr lang="en-US" dirty="0">
                <a:solidFill>
                  <a:srgbClr val="1116D3"/>
                </a:solidFill>
                <a:latin typeface="Times New Roman" charset="0"/>
              </a:rPr>
              <a:t>1) imported after synthesis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2) targeting information is motifs in protein 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3) Receptors guide it to correct site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4) no vesicles!</a:t>
            </a:r>
            <a:endParaRPr lang="en-US" dirty="0">
              <a:solidFill>
                <a:srgbClr val="FC0128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428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"/>
            <a:ext cx="9144000" cy="28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/>
                <a:cs typeface="Times New Roman"/>
              </a:rPr>
              <a:t>Protein targeting in Post-translational pathway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/>
                <a:cs typeface="Times New Roman"/>
              </a:rPr>
              <a:t>SKL (</a:t>
            </a:r>
            <a:r>
              <a:rPr lang="en-US" dirty="0" err="1">
                <a:latin typeface="Times New Roman"/>
                <a:cs typeface="Times New Roman"/>
              </a:rPr>
              <a:t>ser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lys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leu</a:t>
            </a:r>
            <a:r>
              <a:rPr lang="en-US" dirty="0">
                <a:latin typeface="Times New Roman"/>
                <a:cs typeface="Times New Roman"/>
              </a:rPr>
              <a:t>) at </a:t>
            </a:r>
            <a:r>
              <a:rPr lang="en-US" dirty="0">
                <a:solidFill>
                  <a:srgbClr val="FC0128"/>
                </a:solidFill>
                <a:latin typeface="Times New Roman"/>
                <a:cs typeface="Times New Roman"/>
              </a:rPr>
              <a:t>C terminus</a:t>
            </a:r>
            <a:r>
              <a:rPr lang="en-US" sz="2400" dirty="0">
                <a:solidFill>
                  <a:srgbClr val="FC0128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targets most </a:t>
            </a:r>
            <a:r>
              <a:rPr lang="en-US" dirty="0" err="1">
                <a:latin typeface="Times New Roman"/>
                <a:cs typeface="Times New Roman"/>
              </a:rPr>
              <a:t>peroxisomal</a:t>
            </a:r>
            <a:r>
              <a:rPr lang="en-US" dirty="0">
                <a:latin typeface="Times New Roman"/>
                <a:cs typeface="Times New Roman"/>
              </a:rPr>
              <a:t> matrix proteins</a:t>
            </a:r>
            <a:r>
              <a:rPr lang="en-US" sz="2400" dirty="0">
                <a:latin typeface="Times New Roman"/>
                <a:cs typeface="Times New Roman"/>
              </a:rPr>
              <a:t> = </a:t>
            </a:r>
            <a:r>
              <a:rPr lang="en-US" dirty="0">
                <a:latin typeface="Times New Roman"/>
                <a:cs typeface="Times New Roman"/>
              </a:rPr>
              <a:t>PTS1</a:t>
            </a:r>
            <a:r>
              <a:rPr lang="en-US" dirty="0">
                <a:solidFill>
                  <a:schemeClr val="hlink"/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In humans 3 are targeted by 9 </a:t>
            </a:r>
            <a:r>
              <a:rPr lang="en-US" dirty="0" err="1">
                <a:solidFill>
                  <a:srgbClr val="0000CC"/>
                </a:solidFill>
                <a:latin typeface="Times New Roman"/>
                <a:cs typeface="Times New Roman"/>
              </a:rPr>
              <a:t>aa</a:t>
            </a:r>
            <a:r>
              <a:rPr lang="en-US" dirty="0">
                <a:solidFill>
                  <a:srgbClr val="0000CC"/>
                </a:solidFill>
                <a:latin typeface="Times New Roman"/>
                <a:cs typeface="Times New Roman"/>
              </a:rPr>
              <a:t> at N terminus = PTS2</a:t>
            </a:r>
          </a:p>
          <a:p>
            <a:pPr lvl="1">
              <a:spcBef>
                <a:spcPct val="50000"/>
              </a:spcBef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Defective PTS2 receptor causes 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Rhizomelic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chondrodysplasia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37C03"/>
                </a:solidFill>
                <a:latin typeface="Times New Roman"/>
                <a:cs typeface="Times New Roman"/>
              </a:rPr>
              <a:t>punctata</a:t>
            </a:r>
            <a:endParaRPr lang="en-US" dirty="0">
              <a:solidFill>
                <a:srgbClr val="037C03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750" y="3352800"/>
            <a:ext cx="6616700" cy="368300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563" y="324961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69150" y="3352800"/>
            <a:ext cx="901700" cy="368300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132763" y="332581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C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158038" y="3279775"/>
            <a:ext cx="1000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63DE8"/>
                </a:solidFill>
              </a:rPr>
              <a:t>SKL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76400" y="4337050"/>
            <a:ext cx="6616700" cy="368300"/>
          </a:xfrm>
          <a:prstGeom prst="rect">
            <a:avLst/>
          </a:prstGeom>
          <a:solidFill>
            <a:srgbClr val="8901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337050"/>
            <a:ext cx="40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382000" y="4343400"/>
            <a:ext cx="4016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C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33400" y="4337050"/>
            <a:ext cx="1143000" cy="381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CC"/>
                </a:solidFill>
                <a:latin typeface="Times New Roman" charset="0"/>
              </a:rPr>
              <a:t>PTS2</a:t>
            </a:r>
          </a:p>
        </p:txBody>
      </p:sp>
    </p:spTree>
    <p:extLst>
      <p:ext uri="{BB962C8B-B14F-4D97-AF65-F5344CB8AC3E}">
        <p14:creationId xmlns:p14="http://schemas.microsoft.com/office/powerpoint/2010/main" val="42166718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Targeting </a:t>
            </a:r>
            <a:r>
              <a:rPr lang="en-US" dirty="0" err="1">
                <a:solidFill>
                  <a:srgbClr val="9234DB"/>
                </a:solidFill>
                <a:latin typeface="Times New Roman" charset="0"/>
              </a:rPr>
              <a:t>peroxisomal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proteins</a:t>
            </a:r>
            <a:endParaRPr lang="en-US" dirty="0">
              <a:latin typeface="Times New Roman" charset="0"/>
            </a:endParaRPr>
          </a:p>
          <a:p>
            <a:pPr>
              <a:buFontTx/>
              <a:buChar char="•"/>
              <a:defRPr/>
            </a:pPr>
            <a:r>
              <a:rPr lang="en-US" dirty="0">
                <a:latin typeface="Times New Roman" charset="0"/>
              </a:rPr>
              <a:t> Bind receptor in cytoplasm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Dock with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</a:rPr>
              <a:t>peroxisomal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receptors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Import 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protein w/o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unfolding it!</a:t>
            </a:r>
          </a:p>
          <a:p>
            <a:pPr>
              <a:buFontTx/>
              <a:buChar char="•"/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Recycle </a:t>
            </a:r>
          </a:p>
          <a:p>
            <a:pPr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receptors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	</a:t>
            </a:r>
          </a:p>
        </p:txBody>
      </p:sp>
      <p:pic>
        <p:nvPicPr>
          <p:cNvPr id="1239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84313"/>
            <a:ext cx="70866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972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077325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9234DB"/>
                </a:solidFill>
                <a:latin typeface="Times New Roman" charset="0"/>
              </a:rPr>
              <a:t>Peroxisomal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Membrane Synthesis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Most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peroxisomes arise by fission</a:t>
            </a:r>
          </a:p>
          <a:p>
            <a:pPr>
              <a:defRPr/>
            </a:pPr>
            <a:r>
              <a:rPr lang="en-US" dirty="0">
                <a:solidFill>
                  <a:srgbClr val="0000CC"/>
                </a:solidFill>
                <a:latin typeface="Times New Roman" charset="0"/>
              </a:rPr>
              <a:t>can arise de novo!</a:t>
            </a:r>
            <a:endParaRPr lang="en-US" sz="2400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Mechanism is poorly understood/ 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may involve ER!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Only need PEX 3 &amp; PEX 16 to import </a:t>
            </a:r>
            <a:r>
              <a:rPr lang="en-US" dirty="0" err="1">
                <a:latin typeface="Times New Roman" charset="0"/>
              </a:rPr>
              <a:t>pex</a:t>
            </a:r>
            <a:r>
              <a:rPr lang="en-US" dirty="0">
                <a:latin typeface="Times New Roman" charset="0"/>
              </a:rPr>
              <a:t> membrane </a:t>
            </a:r>
            <a:r>
              <a:rPr lang="en-US" dirty="0" err="1">
                <a:latin typeface="Times New Roman" charset="0"/>
              </a:rPr>
              <a:t>prot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1249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32025"/>
            <a:ext cx="5562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82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438" y="-4763"/>
            <a:ext cx="8924925" cy="179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nuclear proteins are targeted by internal motifs</a:t>
            </a:r>
          </a:p>
          <a:p>
            <a:pPr lvl="1"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 necessary &amp; sufficient to target cytoplasmic proteins to nucleus</a:t>
            </a:r>
            <a:endParaRPr lang="en-US" sz="2400" dirty="0">
              <a:solidFill>
                <a:srgbClr val="063DE8"/>
              </a:solidFill>
              <a:latin typeface="Times New Roman" charset="0"/>
            </a:endParaRPr>
          </a:p>
        </p:txBody>
      </p:sp>
      <p:pic>
        <p:nvPicPr>
          <p:cNvPr id="1259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2000" y="1981200"/>
            <a:ext cx="2273300" cy="215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181600" y="1981200"/>
            <a:ext cx="2273300" cy="215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705600" y="1981200"/>
            <a:ext cx="596900" cy="215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8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PROTEIN TARGETING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All proteins are made with an 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address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which determines their final cellular location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en-US" dirty="0">
              <a:solidFill>
                <a:schemeClr val="hlink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Addresses are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motifs </a:t>
            </a: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within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proteins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4400" y="2819400"/>
            <a:ext cx="74676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2819400"/>
            <a:ext cx="1295400" cy="7620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4419600"/>
            <a:ext cx="74676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86600" y="4419600"/>
            <a:ext cx="1295400" cy="7620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90600" y="5715000"/>
            <a:ext cx="7467600" cy="762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505200" y="5715000"/>
            <a:ext cx="1295400" cy="7620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910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  <a:endParaRPr lang="en-US" dirty="0">
              <a:latin typeface="Times New Roman" charset="0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>
                <a:latin typeface="Times New Roman" charset="0"/>
              </a:rPr>
              <a:t>nuclear proteins are targeted by internal motifs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as in </a:t>
            </a:r>
            <a:r>
              <a:rPr lang="en-US" dirty="0" err="1">
                <a:solidFill>
                  <a:srgbClr val="063DE8"/>
                </a:solidFill>
                <a:latin typeface="Times New Roman" charset="0"/>
              </a:rPr>
              <a:t>golgi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, are not specific </a:t>
            </a:r>
            <a:endParaRPr lang="en-US" dirty="0">
              <a:latin typeface="Times New Roman" charset="0"/>
            </a:endParaRP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shapes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cf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sequences</a:t>
            </a:r>
          </a:p>
          <a:p>
            <a:pPr lvl="1">
              <a:spcBef>
                <a:spcPct val="10000"/>
              </a:spcBef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Receptors bind objects of the right shape!</a:t>
            </a:r>
            <a:endParaRPr lang="en-US" sz="2400" dirty="0">
              <a:latin typeface="Times New Roman" charset="0"/>
            </a:endParaRPr>
          </a:p>
        </p:txBody>
      </p:sp>
      <p:pic>
        <p:nvPicPr>
          <p:cNvPr id="1269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2667000"/>
            <a:ext cx="2273300" cy="215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1600" y="2667000"/>
            <a:ext cx="2273300" cy="215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705600" y="2667000"/>
            <a:ext cx="596900" cy="215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88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7638" y="71438"/>
            <a:ext cx="8924925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  <a:endParaRPr lang="en-US" dirty="0">
              <a:latin typeface="Times New Roman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dirty="0">
                <a:latin typeface="Times New Roman" charset="0"/>
              </a:rPr>
              <a:t>3 types of NLS (nuclear localization sequence)</a:t>
            </a:r>
          </a:p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1) basic residues in DNA-binding region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14400" y="2438400"/>
            <a:ext cx="7391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257800" y="2438400"/>
            <a:ext cx="1447800" cy="5334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10200" y="1905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/>
              <a:t>+ + +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86600" y="25146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LZ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14400" y="2438400"/>
            <a:ext cx="1219200" cy="5334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80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583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7638" y="71438"/>
            <a:ext cx="892492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  <a:endParaRPr lang="en-US" dirty="0"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3 types of NLS (nuclear localization sequence)</a:t>
            </a:r>
          </a:p>
          <a:p>
            <a:pPr>
              <a:defRPr/>
            </a:pP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1) basic residues in DNA-binding region</a:t>
            </a:r>
          </a:p>
          <a:p>
            <a:pPr lvl="2"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2) SV-40 KKKRK</a:t>
            </a:r>
            <a:endParaRPr lang="en-US" sz="2400" dirty="0">
              <a:solidFill>
                <a:srgbClr val="063DE8"/>
              </a:solidFill>
              <a:latin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66800" y="3352800"/>
            <a:ext cx="6781800" cy="609600"/>
          </a:xfrm>
          <a:prstGeom prst="rect">
            <a:avLst/>
          </a:prstGeom>
          <a:solidFill>
            <a:srgbClr val="8901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3352800"/>
            <a:ext cx="1524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63DE8"/>
                </a:solidFill>
                <a:latin typeface="Times New Roman" charset="0"/>
              </a:rPr>
              <a:t>KKKRK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" y="2743200"/>
            <a:ext cx="7391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1600" y="2743200"/>
            <a:ext cx="1447800" cy="5334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0" y="21336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/>
              <a:t>+ + +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10400" y="2819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LZ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38200" y="2743200"/>
            <a:ext cx="1219200" cy="5334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98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8924925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3 types of NLS (nuclear localization sequence)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1) basic residues in DNA-binding region</a:t>
            </a:r>
          </a:p>
          <a:p>
            <a:pPr lvl="1"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2) SV-40 KKKRK</a:t>
            </a:r>
            <a:endParaRPr lang="en-US" dirty="0"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bi-partite: 2-4 basic aa,10-20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aa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spacer, 2-4 basic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aa</a:t>
            </a:r>
            <a:endParaRPr lang="en-US" sz="2400" dirty="0">
              <a:solidFill>
                <a:srgbClr val="008000"/>
              </a:solidFill>
              <a:latin typeface="Times New Roman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800" y="3352800"/>
            <a:ext cx="6781800" cy="609600"/>
          </a:xfrm>
          <a:prstGeom prst="rect">
            <a:avLst/>
          </a:prstGeom>
          <a:solidFill>
            <a:srgbClr val="8901F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33600" y="3352800"/>
            <a:ext cx="15240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63DE8"/>
                </a:solidFill>
                <a:latin typeface="Times New Roman" charset="0"/>
              </a:rPr>
              <a:t>KKKRK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2743200"/>
            <a:ext cx="7391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81600" y="2743200"/>
            <a:ext cx="1447800" cy="5334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57800" y="22098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/>
              <a:t>+ + +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10400" y="2819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/>
              <a:t>LZ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38200" y="2743200"/>
            <a:ext cx="1219200" cy="5334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57200" y="4495800"/>
            <a:ext cx="822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715000" y="4495800"/>
            <a:ext cx="762000" cy="5334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/>
              <a:t>+ + 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267200" y="4495800"/>
            <a:ext cx="762000" cy="5334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267200" y="3962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/>
              <a:t>+ + </a:t>
            </a:r>
          </a:p>
        </p:txBody>
      </p:sp>
    </p:spTree>
    <p:extLst>
      <p:ext uri="{BB962C8B-B14F-4D97-AF65-F5344CB8AC3E}">
        <p14:creationId xmlns:p14="http://schemas.microsoft.com/office/powerpoint/2010/main" val="1161429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0"/>
          <a:stretch>
            <a:fillRect/>
          </a:stretch>
        </p:blipFill>
        <p:spPr bwMode="auto">
          <a:xfrm>
            <a:off x="4572000" y="2743200"/>
            <a:ext cx="4572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563" y="4763"/>
            <a:ext cx="4516437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1) </a:t>
            </a:r>
            <a:r>
              <a:rPr lang="en-US" dirty="0" err="1">
                <a:latin typeface="Times New Roman" charset="0"/>
              </a:rPr>
              <a:t>importin</a:t>
            </a:r>
            <a:r>
              <a:rPr lang="en-US" dirty="0">
                <a:latin typeface="Symbol" charset="0"/>
              </a:rPr>
              <a:t>-a</a:t>
            </a:r>
            <a:r>
              <a:rPr lang="en-US" dirty="0">
                <a:latin typeface="Times New Roman" charset="0"/>
              </a:rPr>
              <a:t> binds NLS </a:t>
            </a:r>
            <a:r>
              <a:rPr lang="en-US" dirty="0" err="1">
                <a:latin typeface="Times New Roman" charset="0"/>
              </a:rPr>
              <a:t>importin</a:t>
            </a:r>
            <a:r>
              <a:rPr lang="en-US" dirty="0">
                <a:latin typeface="Symbol" charset="0"/>
              </a:rPr>
              <a:t>-b</a:t>
            </a:r>
            <a:r>
              <a:rPr lang="en-US" dirty="0">
                <a:latin typeface="Times New Roman" charset="0"/>
              </a:rPr>
              <a:t> binds complex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escort to nuclear pores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Pores decide who can enter/exit nucleus </a:t>
            </a:r>
          </a:p>
        </p:txBody>
      </p:sp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650"/>
            <a:ext cx="45720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07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</a:p>
          <a:p>
            <a:r>
              <a:rPr lang="en-US" dirty="0">
                <a:latin typeface="Times New Roman" charset="0"/>
              </a:rPr>
              <a:t>1) Receptors (</a:t>
            </a:r>
            <a:r>
              <a:rPr lang="en-US" dirty="0" err="1">
                <a:latin typeface="Times New Roman" charset="0"/>
              </a:rPr>
              <a:t>importins</a:t>
            </a:r>
            <a:r>
              <a:rPr lang="en-US" dirty="0">
                <a:latin typeface="Times New Roman" charset="0"/>
              </a:rPr>
              <a:t>) bind NLS 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escort to nuclear pores </a:t>
            </a: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transporter changes shape, lets complex enter</a:t>
            </a:r>
            <a:endParaRPr lang="en-US" sz="2400" dirty="0">
              <a:solidFill>
                <a:srgbClr val="008000"/>
              </a:solidFill>
              <a:latin typeface="Times New Roman" charset="0"/>
            </a:endParaRPr>
          </a:p>
        </p:txBody>
      </p:sp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8638"/>
            <a:ext cx="81534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0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</a:p>
          <a:p>
            <a:r>
              <a:rPr lang="en-US" dirty="0">
                <a:latin typeface="Times New Roman" charset="0"/>
              </a:rPr>
              <a:t>1) Receptors (</a:t>
            </a:r>
            <a:r>
              <a:rPr lang="en-US" dirty="0" err="1">
                <a:latin typeface="Times New Roman" charset="0"/>
              </a:rPr>
              <a:t>importins</a:t>
            </a:r>
            <a:r>
              <a:rPr lang="en-US" dirty="0">
                <a:latin typeface="Times New Roman" charset="0"/>
              </a:rPr>
              <a:t>) bind NLS 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escort to nuclear pores </a:t>
            </a: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transporter changes shape, lets complex enter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4) nuclear Ran-GTP dissociates complex </a:t>
            </a:r>
          </a:p>
        </p:txBody>
      </p:sp>
      <p:pic>
        <p:nvPicPr>
          <p:cNvPr id="133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55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>
                <a:solidFill>
                  <a:srgbClr val="9234DB"/>
                </a:solidFill>
                <a:latin typeface="Times New Roman" charset="0"/>
              </a:rPr>
              <a:t>Protein import into nuclei</a:t>
            </a:r>
          </a:p>
          <a:p>
            <a:r>
              <a:rPr lang="en-US">
                <a:latin typeface="Times New Roman" charset="0"/>
              </a:rPr>
              <a:t>1) Receptors (importins) bind NLS  </a:t>
            </a:r>
          </a:p>
          <a:p>
            <a:r>
              <a:rPr lang="en-US">
                <a:solidFill>
                  <a:srgbClr val="0000FF"/>
                </a:solidFill>
                <a:latin typeface="Times New Roman" charset="0"/>
              </a:rPr>
              <a:t>2) escort to nuclear pores </a:t>
            </a:r>
          </a:p>
          <a:p>
            <a:r>
              <a:rPr lang="en-US">
                <a:solidFill>
                  <a:srgbClr val="008000"/>
                </a:solidFill>
                <a:latin typeface="Times New Roman" charset="0"/>
              </a:rPr>
              <a:t>3) transporter changes shape, lets complex enter</a:t>
            </a:r>
          </a:p>
          <a:p>
            <a:r>
              <a:rPr lang="en-US">
                <a:solidFill>
                  <a:srgbClr val="FF0000"/>
                </a:solidFill>
                <a:latin typeface="Times New Roman" charset="0"/>
              </a:rPr>
              <a:t>4) nuclear Ran-GTP dissociates complex </a:t>
            </a:r>
          </a:p>
          <a:p>
            <a:r>
              <a:rPr lang="en-US">
                <a:latin typeface="Times New Roman" charset="0"/>
              </a:rPr>
              <a:t>5) Ran-GTP returns importin-</a:t>
            </a:r>
            <a:r>
              <a:rPr lang="en-US">
                <a:latin typeface="Symbol" charset="0"/>
              </a:rPr>
              <a:t>b </a:t>
            </a:r>
            <a:r>
              <a:rPr lang="en-US">
                <a:latin typeface="Times New Roman" charset="0"/>
              </a:rPr>
              <a:t>to cytoplasm, becomes Ran-GDP</a:t>
            </a:r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47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55563" y="4763"/>
            <a:ext cx="901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nuclei</a:t>
            </a:r>
          </a:p>
          <a:p>
            <a:r>
              <a:rPr lang="en-US" dirty="0">
                <a:latin typeface="Times New Roman" charset="0"/>
              </a:rPr>
              <a:t>1) Receptors (</a:t>
            </a:r>
            <a:r>
              <a:rPr lang="en-US" dirty="0" err="1">
                <a:latin typeface="Times New Roman" charset="0"/>
              </a:rPr>
              <a:t>importins</a:t>
            </a:r>
            <a:r>
              <a:rPr lang="en-US" dirty="0">
                <a:latin typeface="Times New Roman" charset="0"/>
              </a:rPr>
              <a:t>) bind NLS 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2) escort to nuclear pores </a:t>
            </a: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transporter changes shape, lets complex enter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4) nuclear Ran-GTP dissociates complex </a:t>
            </a:r>
          </a:p>
          <a:p>
            <a:r>
              <a:rPr lang="en-US" dirty="0">
                <a:latin typeface="Times New Roman" charset="0"/>
              </a:rPr>
              <a:t>5) Ran-GTP returns </a:t>
            </a:r>
            <a:r>
              <a:rPr lang="en-US" dirty="0">
                <a:latin typeface="Symbol" charset="0"/>
              </a:rPr>
              <a:t>b-</a:t>
            </a:r>
            <a:r>
              <a:rPr lang="en-US" dirty="0" err="1">
                <a:latin typeface="Times New Roman" charset="0"/>
              </a:rPr>
              <a:t>importin</a:t>
            </a:r>
            <a:r>
              <a:rPr lang="en-US" dirty="0">
                <a:latin typeface="Symbol" charset="0"/>
              </a:rPr>
              <a:t> </a:t>
            </a:r>
            <a:r>
              <a:rPr lang="en-US" dirty="0">
                <a:latin typeface="Times New Roman" charset="0"/>
              </a:rPr>
              <a:t>to cytoplasm, becomes Ran-GDP.  GTP -&gt; GDP =  nuclear import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energy source</a:t>
            </a:r>
          </a:p>
          <a:p>
            <a:r>
              <a:rPr lang="en-US" dirty="0">
                <a:solidFill>
                  <a:srgbClr val="0000CC"/>
                </a:solidFill>
                <a:latin typeface="Times New Roman" charset="0"/>
              </a:rPr>
              <a:t>6) 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</a:rPr>
              <a:t>Exportins</a:t>
            </a:r>
            <a:r>
              <a:rPr lang="en-US" dirty="0">
                <a:solidFill>
                  <a:srgbClr val="0000CC"/>
                </a:solidFill>
                <a:latin typeface="Times New Roman" charset="0"/>
              </a:rPr>
              <a:t> return </a:t>
            </a:r>
            <a:r>
              <a:rPr lang="en-US" dirty="0">
                <a:solidFill>
                  <a:srgbClr val="0000CC"/>
                </a:solidFill>
                <a:latin typeface="Symbol" charset="0"/>
              </a:rPr>
              <a:t>a-</a:t>
            </a:r>
            <a:r>
              <a:rPr lang="en-US" dirty="0" err="1">
                <a:solidFill>
                  <a:srgbClr val="0000CC"/>
                </a:solidFill>
                <a:latin typeface="Times New Roman" charset="0"/>
              </a:rPr>
              <a:t>importin</a:t>
            </a:r>
            <a:r>
              <a:rPr lang="en-US" dirty="0">
                <a:solidFill>
                  <a:srgbClr val="0000CC"/>
                </a:solidFill>
                <a:latin typeface="Symbol" charset="0"/>
              </a:rPr>
              <a:t> </a:t>
            </a:r>
            <a:r>
              <a:rPr lang="en-US" dirty="0">
                <a:solidFill>
                  <a:srgbClr val="0000CC"/>
                </a:solidFill>
              </a:rPr>
              <a:t>&amp; other cytoplasmic </a:t>
            </a:r>
            <a:r>
              <a:rPr lang="en-US" dirty="0" err="1">
                <a:solidFill>
                  <a:srgbClr val="0000CC"/>
                </a:solidFill>
              </a:rPr>
              <a:t>prot</a:t>
            </a:r>
            <a:r>
              <a:rPr lang="en-US" dirty="0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3140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91440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/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</a:rPr>
              <a:t>Making cp &amp; mito</a:t>
            </a:r>
          </a:p>
          <a:p>
            <a:pPr lvl="1" algn="ctr"/>
            <a:endParaRPr lang="en-US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153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25400" y="1879600"/>
            <a:ext cx="510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219200"/>
            <a:ext cx="5756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1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13" y="31750"/>
            <a:ext cx="90551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PROTEIN TARGETING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All proteins are made with an 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address</a:t>
            </a:r>
            <a:r>
              <a:rPr lang="ja-JP" altLang="en-US" dirty="0">
                <a:solidFill>
                  <a:srgbClr val="FF0000"/>
                </a:solidFill>
                <a:latin typeface="Times New Roman"/>
                <a:cs typeface="Times New Roman"/>
              </a:rPr>
              <a:t>”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which determines their final cellular location</a:t>
            </a:r>
            <a:endParaRPr lang="en-US" dirty="0">
              <a:solidFill>
                <a:srgbClr val="500093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Addresses are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motifs </a:t>
            </a: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within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proteins</a:t>
            </a: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Remain in cytoplasm unless contain information sending it elsewhere</a:t>
            </a:r>
          </a:p>
        </p:txBody>
      </p:sp>
      <p:pic>
        <p:nvPicPr>
          <p:cNvPr id="65538" name="Picture 3" descr="GFP.JPG                                                        00000002ZIP-100                        B5D981E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412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25400" y="1879600"/>
            <a:ext cx="510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8133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0"/>
            <a:ext cx="9144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lvl="1" algn="ctr"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Making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cp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&amp;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mito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/>
                <a:cs typeface="Times New Roman"/>
              </a:rPr>
              <a:t>Most proteins are encoded by nucleus &amp; imported post-</a:t>
            </a:r>
            <a:r>
              <a:rPr lang="en-US" sz="2400" dirty="0" err="1">
                <a:solidFill>
                  <a:srgbClr val="0000FF"/>
                </a:solidFill>
                <a:latin typeface="Times New Roman"/>
                <a:cs typeface="Times New Roman"/>
              </a:rPr>
              <a:t>translationally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lvl="1">
              <a:defRPr/>
            </a:pPr>
            <a:r>
              <a:rPr lang="en-US" sz="2400" dirty="0">
                <a:solidFill>
                  <a:srgbClr val="008000"/>
                </a:solidFill>
                <a:latin typeface="Times New Roman"/>
                <a:cs typeface="Times New Roman"/>
              </a:rPr>
              <a:t>Most lipids are made in ER &amp; delivered by PLEPS</a:t>
            </a:r>
          </a:p>
          <a:p>
            <a:pPr marL="342900" lvl="1" indent="-342900">
              <a:buFont typeface="Arial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Many lipids are made in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cp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- proportions vary between species</a:t>
            </a:r>
          </a:p>
        </p:txBody>
      </p:sp>
    </p:spTree>
    <p:extLst>
      <p:ext uri="{BB962C8B-B14F-4D97-AF65-F5344CB8AC3E}">
        <p14:creationId xmlns:p14="http://schemas.microsoft.com/office/powerpoint/2010/main" val="84492661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148763" cy="17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and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</a:p>
          <a:p>
            <a:pPr>
              <a:spcBef>
                <a:spcPct val="30000"/>
              </a:spcBef>
              <a:defRPr/>
            </a:pPr>
            <a:r>
              <a:rPr lang="en-US" dirty="0">
                <a:latin typeface="Times New Roman" charset="0"/>
              </a:rPr>
              <a:t>Many common features</a:t>
            </a:r>
          </a:p>
          <a:p>
            <a:pPr marL="457200" indent="-457200">
              <a:spcBef>
                <a:spcPct val="30000"/>
              </a:spcBef>
              <a:buAutoNum type="arabicParenR"/>
              <a:defRPr/>
            </a:pPr>
            <a:r>
              <a:rPr lang="en-US" dirty="0">
                <a:latin typeface="Times New Roman" charset="0"/>
              </a:rPr>
              <a:t>Pulse-chase experiments show most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&amp;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mt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proteins are made in cytoplasm as larger precursor 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(</a:t>
            </a:r>
            <a:r>
              <a:rPr lang="en-US" dirty="0" err="1">
                <a:solidFill>
                  <a:srgbClr val="063DE8"/>
                </a:solidFill>
                <a:latin typeface="Times New Roman" charset="0"/>
              </a:rPr>
              <a:t>preprotein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5105400"/>
            <a:ext cx="7924800" cy="6858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5105400"/>
            <a:ext cx="1524000" cy="6858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256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148763" cy="50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3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and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</a:p>
          <a:p>
            <a:pPr>
              <a:spcBef>
                <a:spcPct val="30000"/>
              </a:spcBef>
              <a:defRPr/>
            </a:pPr>
            <a:r>
              <a:rPr lang="en-US" dirty="0">
                <a:latin typeface="Times New Roman" charset="0"/>
              </a:rPr>
              <a:t>Many common features</a:t>
            </a:r>
          </a:p>
          <a:p>
            <a:pPr>
              <a:spcBef>
                <a:spcPct val="30000"/>
              </a:spcBef>
              <a:defRPr/>
            </a:pPr>
            <a:r>
              <a:rPr lang="en-US" dirty="0">
                <a:latin typeface="Times New Roman" charset="0"/>
              </a:rPr>
              <a:t>1) Pulse-chase experiments show most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&amp;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mt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proteins are made in cytoplasm as larger precursor 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(</a:t>
            </a:r>
            <a:r>
              <a:rPr lang="en-US" dirty="0" err="1">
                <a:solidFill>
                  <a:srgbClr val="063DE8"/>
                </a:solidFill>
                <a:latin typeface="Times New Roman" charset="0"/>
              </a:rPr>
              <a:t>preprotein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)</a:t>
            </a:r>
            <a:endParaRPr lang="en-US" dirty="0">
              <a:latin typeface="Times New Roman" charset="0"/>
            </a:endParaRPr>
          </a:p>
          <a:p>
            <a:pPr lvl="1">
              <a:spcBef>
                <a:spcPct val="30000"/>
              </a:spcBef>
              <a:buFontTx/>
              <a:buChar char="•"/>
              <a:defRPr/>
            </a:pPr>
            <a:r>
              <a:rPr lang="en-US" dirty="0">
                <a:latin typeface="Times New Roman" charset="0"/>
              </a:rPr>
              <a:t> both have</a:t>
            </a:r>
            <a:r>
              <a:rPr lang="en-US" dirty="0">
                <a:solidFill>
                  <a:srgbClr val="8901F3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N-terminal </a:t>
            </a:r>
            <a:r>
              <a:rPr lang="en-US" dirty="0">
                <a:latin typeface="Times New Roman" charset="0"/>
              </a:rPr>
              <a:t>targeting peptide</a:t>
            </a:r>
          </a:p>
          <a:p>
            <a:pPr lvl="2">
              <a:spcBef>
                <a:spcPct val="30000"/>
              </a:spcBef>
              <a:buFontTx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transit peptide 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in </a:t>
            </a: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cp</a:t>
            </a:r>
            <a:endParaRPr lang="en-US" dirty="0">
              <a:latin typeface="Times New Roman" charset="0"/>
            </a:endParaRPr>
          </a:p>
          <a:p>
            <a:pPr lvl="2">
              <a:spcBef>
                <a:spcPct val="30000"/>
              </a:spcBef>
              <a:buFontTx/>
              <a:buChar char="•"/>
              <a:defRPr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presequence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 in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en-US" dirty="0">
                <a:solidFill>
                  <a:srgbClr val="114FFB"/>
                </a:solidFill>
                <a:latin typeface="Times New Roman" charset="0"/>
              </a:rPr>
              <a:t>necessary</a:t>
            </a:r>
            <a:r>
              <a:rPr lang="en-US" dirty="0">
                <a:latin typeface="Times New Roman" charset="0"/>
              </a:rPr>
              <a:t> &amp; 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sufficient </a:t>
            </a:r>
            <a:r>
              <a:rPr lang="en-US" dirty="0">
                <a:latin typeface="Times New Roman" charset="0"/>
              </a:rPr>
              <a:t>to target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5105400"/>
            <a:ext cx="7924800" cy="6858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2000" y="5105400"/>
            <a:ext cx="1524000" cy="6858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971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01126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&amp;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Many common features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1) N-terminal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transit peptide </a:t>
            </a:r>
            <a:r>
              <a:rPr lang="en-US" dirty="0">
                <a:latin typeface="Times New Roman" charset="0"/>
              </a:rPr>
              <a:t>or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presequence</a:t>
            </a:r>
            <a:endParaRPr lang="en-US" dirty="0">
              <a:latin typeface="Times New Roman" charset="0"/>
            </a:endParaRPr>
          </a:p>
          <a:p>
            <a:pPr lvl="1">
              <a:buFontTx/>
              <a:buChar char="•"/>
              <a:defRPr/>
            </a:pP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114FFB"/>
                </a:solidFill>
                <a:latin typeface="Times New Roman" charset="0"/>
              </a:rPr>
              <a:t>necessary</a:t>
            </a:r>
            <a:r>
              <a:rPr lang="en-US" dirty="0">
                <a:latin typeface="Times New Roman" charset="0"/>
              </a:rPr>
              <a:t> &amp; 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sufficient </a:t>
            </a:r>
            <a:r>
              <a:rPr lang="en-US" dirty="0">
                <a:latin typeface="Times New Roman" charset="0"/>
              </a:rPr>
              <a:t>to target</a:t>
            </a:r>
          </a:p>
          <a:p>
            <a:pPr lvl="1">
              <a:buFontTx/>
              <a:buChar char="•"/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usually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removed upon arrival	</a:t>
            </a:r>
            <a:endParaRPr lang="en-US" dirty="0">
              <a:latin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38200" y="3048000"/>
            <a:ext cx="7924800" cy="6858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38200" y="3048000"/>
            <a:ext cx="1524000" cy="6858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267200" y="3810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438400" y="4419600"/>
            <a:ext cx="6248400" cy="6096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0" y="5257800"/>
            <a:ext cx="1295400" cy="6858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980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34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&amp;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Many common features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1) N-terminal</a:t>
            </a:r>
            <a:r>
              <a:rPr lang="en-US" dirty="0">
                <a:solidFill>
                  <a:schemeClr val="folHlink"/>
                </a:solidFill>
                <a:latin typeface="Times New Roman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transit peptide </a:t>
            </a:r>
            <a:r>
              <a:rPr lang="en-US" dirty="0">
                <a:latin typeface="Times New Roman" charset="0"/>
              </a:rPr>
              <a:t>or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presequence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2) both need energy input</a:t>
            </a:r>
            <a:endParaRPr lang="en-US" dirty="0"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a) ATP for both</a:t>
            </a: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b)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Mt</a:t>
            </a:r>
            <a:r>
              <a:rPr lang="en-US" dirty="0">
                <a:latin typeface="Times New Roman" charset="0"/>
              </a:rPr>
              <a:t> also use Proton Motive Force (PMF)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H</a:t>
            </a:r>
            <a:r>
              <a:rPr lang="en-US" baseline="30000" dirty="0">
                <a:solidFill>
                  <a:srgbClr val="FF0000"/>
                </a:solidFill>
                <a:latin typeface="Times New Roman" charset="0"/>
              </a:rPr>
              <a:t>+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gradient made by electron transport</a:t>
            </a: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c)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latin typeface="Times New Roman" charset="0"/>
              </a:rPr>
              <a:t> also use GTP (but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not </a:t>
            </a:r>
            <a:r>
              <a:rPr lang="en-US" dirty="0">
                <a:latin typeface="Times New Roman" charset="0"/>
              </a:rPr>
              <a:t>PMF</a:t>
            </a:r>
            <a:r>
              <a:rPr lang="en-US" sz="2400" dirty="0">
                <a:latin typeface="Times New Roman" charset="0"/>
              </a:rPr>
              <a:t>)</a:t>
            </a:r>
            <a:endParaRPr lang="en-US" dirty="0">
              <a:solidFill>
                <a:schemeClr val="hlink"/>
              </a:solidFill>
              <a:latin typeface="Times New Roman" charset="0"/>
            </a:endParaRPr>
          </a:p>
          <a:p>
            <a:pPr lvl="1">
              <a:defRPr/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064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343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cp</a:t>
            </a:r>
            <a:r>
              <a:rPr lang="en-US" dirty="0">
                <a:solidFill>
                  <a:srgbClr val="9234DB"/>
                </a:solidFill>
                <a:latin typeface="Times New Roman" charset="0"/>
              </a:rPr>
              <a:t> &amp;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mito</a:t>
            </a:r>
            <a:endParaRPr lang="en-US" dirty="0">
              <a:latin typeface="Times New Roman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1) N-terminal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transit peptide </a:t>
            </a:r>
            <a:r>
              <a:rPr lang="en-US" dirty="0">
                <a:latin typeface="Times New Roman" charset="0"/>
              </a:rPr>
              <a:t>or </a:t>
            </a:r>
            <a:r>
              <a:rPr lang="en-US" dirty="0" err="1">
                <a:solidFill>
                  <a:schemeClr val="hlink"/>
                </a:solidFill>
                <a:latin typeface="Times New Roman" charset="0"/>
              </a:rPr>
              <a:t>presequence</a:t>
            </a:r>
            <a:endParaRPr lang="en-US" dirty="0">
              <a:latin typeface="Times New Roman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2) both need energy input</a:t>
            </a:r>
            <a:endParaRPr lang="en-US" dirty="0">
              <a:latin typeface="Times New Roman" charset="0"/>
            </a:endParaRPr>
          </a:p>
          <a:p>
            <a:pPr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3) proteins unfold to enter, then refold inside </a:t>
            </a:r>
          </a:p>
          <a:p>
            <a:pPr lvl="1"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a) need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chaperonins</a:t>
            </a:r>
            <a:r>
              <a:rPr lang="en-US" dirty="0">
                <a:latin typeface="Times New Roman" charset="0"/>
              </a:rPr>
              <a:t> on both sides of membrane</a:t>
            </a:r>
          </a:p>
          <a:p>
            <a:pPr lvl="2">
              <a:spcBef>
                <a:spcPct val="15000"/>
              </a:spcBef>
              <a:defRPr/>
            </a:pPr>
            <a:r>
              <a:rPr lang="en-US" dirty="0" err="1">
                <a:solidFill>
                  <a:srgbClr val="FF5008"/>
                </a:solidFill>
                <a:latin typeface="Times New Roman" charset="0"/>
              </a:rPr>
              <a:t>i</a:t>
            </a:r>
            <a:r>
              <a:rPr lang="en-US" dirty="0">
                <a:solidFill>
                  <a:srgbClr val="FF5008"/>
                </a:solidFill>
                <a:latin typeface="Times New Roman" charset="0"/>
              </a:rPr>
              <a:t>) </a:t>
            </a:r>
            <a:r>
              <a:rPr lang="en-US" dirty="0" err="1">
                <a:solidFill>
                  <a:srgbClr val="FF5008"/>
                </a:solidFill>
                <a:latin typeface="Times New Roman" charset="0"/>
              </a:rPr>
              <a:t>chaperonins</a:t>
            </a:r>
            <a:r>
              <a:rPr lang="en-US" dirty="0">
                <a:solidFill>
                  <a:srgbClr val="FF5008"/>
                </a:solidFill>
                <a:latin typeface="Times New Roman" charset="0"/>
              </a:rPr>
              <a:t> in cytosol unfold</a:t>
            </a:r>
          </a:p>
          <a:p>
            <a:pPr lvl="2">
              <a:spcBef>
                <a:spcPct val="15000"/>
              </a:spcBef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ii) </a:t>
            </a: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chaperonins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inside refold</a:t>
            </a:r>
          </a:p>
          <a:p>
            <a:pPr lvl="3">
              <a:spcBef>
                <a:spcPct val="15000"/>
              </a:spcBef>
              <a:defRPr/>
            </a:pPr>
            <a:r>
              <a:rPr lang="en-US" dirty="0">
                <a:latin typeface="Times New Roman" charset="0"/>
              </a:rPr>
              <a:t>a) helps draw through membrane</a:t>
            </a:r>
          </a:p>
        </p:txBody>
      </p:sp>
    </p:spTree>
    <p:extLst>
      <p:ext uri="{BB962C8B-B14F-4D97-AF65-F5344CB8AC3E}">
        <p14:creationId xmlns:p14="http://schemas.microsoft.com/office/powerpoint/2010/main" val="12798559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ChangeArrowheads="1"/>
          </p:cNvSpPr>
          <p:nvPr/>
        </p:nvSpPr>
        <p:spPr bwMode="auto">
          <a:xfrm>
            <a:off x="-4763" y="-4763"/>
            <a:ext cx="914876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>
                <a:solidFill>
                  <a:schemeClr val="hlink"/>
                </a:solidFill>
                <a:latin typeface="Times New Roman" charset="0"/>
              </a:rPr>
              <a:t>mitochondria </a:t>
            </a: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Times New Roman" charset="0"/>
              </a:rPr>
              <a:t>Targets?</a:t>
            </a:r>
            <a:endParaRPr lang="en-US" sz="2400">
              <a:latin typeface="Times New Roman" charset="0"/>
            </a:endParaRPr>
          </a:p>
        </p:txBody>
      </p:sp>
      <p:pic>
        <p:nvPicPr>
          <p:cNvPr id="14029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2667000" y="990600"/>
            <a:ext cx="6477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1939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>
            <a:fillRect/>
          </a:stretch>
        </p:blipFill>
        <p:spPr bwMode="auto">
          <a:xfrm>
            <a:off x="2667000" y="990600"/>
            <a:ext cx="6477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-4763" y="-4763"/>
            <a:ext cx="8696326" cy="26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Targets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1) MOM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2) </a:t>
            </a:r>
            <a:r>
              <a:rPr lang="en-US" dirty="0" err="1">
                <a:solidFill>
                  <a:srgbClr val="037C03"/>
                </a:solidFill>
                <a:latin typeface="Times New Roman" charset="0"/>
              </a:rPr>
              <a:t>intermembrane</a:t>
            </a: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space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FC0128"/>
                </a:solidFill>
                <a:latin typeface="Times New Roman" charset="0"/>
              </a:rPr>
              <a:t>3) MIM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4) matrix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5854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3838" y="300038"/>
            <a:ext cx="8848725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Precursor has N-terminal targeting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presequence</a:t>
            </a:r>
            <a:endParaRPr lang="en-US" dirty="0">
              <a:solidFill>
                <a:srgbClr val="FF0000"/>
              </a:solidFill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20 - 70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aa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1. Many basic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a.a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 (+ charge) =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lys</a:t>
            </a:r>
            <a:r>
              <a:rPr lang="en-US" dirty="0">
                <a:solidFill>
                  <a:srgbClr val="FC0128"/>
                </a:solidFill>
                <a:latin typeface="Times New Roman" charset="0"/>
              </a:rPr>
              <a:t>, </a:t>
            </a:r>
            <a:r>
              <a:rPr lang="en-US" dirty="0" err="1">
                <a:solidFill>
                  <a:srgbClr val="FC0128"/>
                </a:solidFill>
                <a:latin typeface="Times New Roman" charset="0"/>
              </a:rPr>
              <a:t>arg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 lvl="1"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2.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Many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hydroxylated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a.a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. (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ser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thr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)</a:t>
            </a:r>
          </a:p>
          <a:p>
            <a:pPr lvl="1">
              <a:defRPr/>
            </a:pPr>
            <a:r>
              <a:rPr lang="en-US" dirty="0">
                <a:latin typeface="Times New Roman" charset="0"/>
              </a:rPr>
              <a:t>3. Segment can fold into </a:t>
            </a:r>
            <a:r>
              <a:rPr lang="en-US" dirty="0">
                <a:latin typeface="Symbol" charset="0"/>
              </a:rPr>
              <a:t>a</a:t>
            </a:r>
            <a:r>
              <a:rPr lang="en-US" dirty="0">
                <a:latin typeface="Times New Roman" charset="0"/>
              </a:rPr>
              <a:t>-helix</a:t>
            </a:r>
            <a:endParaRPr lang="en-US" sz="2400" dirty="0">
              <a:latin typeface="Times New Roman" charset="0"/>
            </a:endParaRPr>
          </a:p>
          <a:p>
            <a:pPr algn="ctr">
              <a:defRPr/>
            </a:pPr>
            <a:endParaRPr lang="en-US" sz="2400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25950" y="4044950"/>
            <a:ext cx="341630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67238" y="4033838"/>
            <a:ext cx="32099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87550" y="4044950"/>
            <a:ext cx="2425700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30438" y="4017963"/>
            <a:ext cx="17891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57413" y="3636963"/>
            <a:ext cx="8524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+ + +</a:t>
            </a:r>
          </a:p>
        </p:txBody>
      </p:sp>
    </p:spTree>
    <p:extLst>
      <p:ext uri="{BB962C8B-B14F-4D97-AF65-F5344CB8AC3E}">
        <p14:creationId xmlns:p14="http://schemas.microsoft.com/office/powerpoint/2010/main" val="28942893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8001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1) HSP70 binds &amp; unfolds </a:t>
            </a:r>
            <a:r>
              <a:rPr lang="en-US" dirty="0" err="1">
                <a:latin typeface="Times New Roman" charset="0"/>
              </a:rPr>
              <a:t>preprotein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9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88" y="1588"/>
            <a:ext cx="9064625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500093"/>
                </a:solidFill>
                <a:latin typeface="Times New Roman"/>
                <a:cs typeface="Times New Roman"/>
              </a:rPr>
              <a:t>PROTEIN TARGETING </a:t>
            </a:r>
            <a:endParaRPr lang="en-US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Targeting sequences</a:t>
            </a:r>
            <a:r>
              <a:rPr lang="en-US" dirty="0">
                <a:solidFill>
                  <a:schemeClr val="folHlink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are both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necessary</a:t>
            </a:r>
            <a:r>
              <a:rPr lang="en-US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&amp; </a:t>
            </a:r>
            <a:r>
              <a:rPr lang="en-US" dirty="0">
                <a:solidFill>
                  <a:srgbClr val="114FFB"/>
                </a:solidFill>
                <a:latin typeface="Times New Roman"/>
                <a:cs typeface="Times New Roman"/>
              </a:rPr>
              <a:t>sufficient</a:t>
            </a:r>
            <a:r>
              <a:rPr lang="en-US" dirty="0">
                <a:latin typeface="Times New Roman"/>
                <a:cs typeface="Times New Roman"/>
              </a:rPr>
              <a:t> to send </a:t>
            </a:r>
            <a:r>
              <a:rPr lang="en-US" dirty="0">
                <a:solidFill>
                  <a:srgbClr val="037C03"/>
                </a:solidFill>
                <a:latin typeface="Times New Roman"/>
                <a:cs typeface="Times New Roman"/>
              </a:rPr>
              <a:t>reporter proteins</a:t>
            </a:r>
            <a:r>
              <a:rPr lang="en-US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to new compartments.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62000" y="1981200"/>
            <a:ext cx="2273300" cy="215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1600" y="1981200"/>
            <a:ext cx="2273300" cy="215900"/>
          </a:xfrm>
          <a:prstGeom prst="rect">
            <a:avLst/>
          </a:prstGeom>
          <a:solidFill>
            <a:srgbClr val="037C0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705600" y="1981200"/>
            <a:ext cx="596900" cy="215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6565" name="Picture 6" descr="GFP.JPG                                                        00000002ZIP-100                        B5D981E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52837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6553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212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Times New Roman" charset="0"/>
              </a:rPr>
              <a:t>1) HSP70 binds &amp; unfolds </a:t>
            </a:r>
            <a:r>
              <a:rPr lang="en-US" dirty="0" err="1">
                <a:latin typeface="Times New Roman" charset="0"/>
              </a:rPr>
              <a:t>preprotein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63DE8"/>
                </a:solidFill>
                <a:latin typeface="Times New Roman" charset="0"/>
              </a:rPr>
              <a:t>2) Unfolded </a:t>
            </a:r>
            <a:r>
              <a:rPr lang="en-US" dirty="0" err="1">
                <a:solidFill>
                  <a:srgbClr val="063DE8"/>
                </a:solidFill>
                <a:latin typeface="Times New Roman" charset="0"/>
              </a:rPr>
              <a:t>presequence</a:t>
            </a:r>
            <a:r>
              <a:rPr lang="en-US" dirty="0">
                <a:solidFill>
                  <a:srgbClr val="063DE8"/>
                </a:solidFill>
                <a:latin typeface="Times New Roman" charset="0"/>
              </a:rPr>
              <a:t> binds MOM receptors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(MOM19 &amp; MOM72) </a:t>
            </a:r>
          </a:p>
          <a:p>
            <a:pPr>
              <a:defRPr/>
            </a:pPr>
            <a:endParaRPr lang="en-US" dirty="0">
              <a:solidFill>
                <a:schemeClr val="folHlink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980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01126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1) HSP70 binds &amp; unfolds </a:t>
            </a:r>
            <a:r>
              <a:rPr lang="en-US" dirty="0" err="1">
                <a:latin typeface="Times New Roman" charset="0"/>
              </a:rPr>
              <a:t>preprotein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114FFB"/>
                </a:solidFill>
                <a:latin typeface="Times New Roman" charset="0"/>
              </a:rPr>
              <a:t>2)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Unfolded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binds MOM receptors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Unfolded protein is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translocated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through MOM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controversy: do inner and outer membrane contact each other </a:t>
            </a:r>
            <a:r>
              <a:rPr lang="en-US" dirty="0">
                <a:latin typeface="Times New Roman" charset="0"/>
              </a:rPr>
              <a:t>before 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protein import?</a:t>
            </a:r>
            <a:endParaRPr lang="en-US" sz="2400" dirty="0">
              <a:solidFill>
                <a:srgbClr val="FF0000"/>
              </a:solidFill>
              <a:latin typeface="Times New Roman" charset="0"/>
            </a:endParaRPr>
          </a:p>
          <a:p>
            <a:pPr algn="ctr">
              <a:defRPr/>
            </a:pP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67945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83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01126" cy="26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>
              <a:defRPr/>
            </a:pPr>
            <a:r>
              <a:rPr lang="en-US" dirty="0">
                <a:latin typeface="Times New Roman" charset="0"/>
              </a:rPr>
              <a:t>1) HSP70 binds &amp; unfolds </a:t>
            </a:r>
            <a:r>
              <a:rPr lang="en-US" dirty="0" err="1">
                <a:latin typeface="Times New Roman" charset="0"/>
              </a:rPr>
              <a:t>preprotein</a:t>
            </a:r>
            <a:endParaRPr lang="en-US" dirty="0"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114FFB"/>
                </a:solidFill>
                <a:latin typeface="Times New Roman" charset="0"/>
              </a:rPr>
              <a:t>2) 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Unfolded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binds MOM receptors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3) Unfolded protein is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translocated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through MOM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charset="0"/>
              </a:rPr>
              <a:t>4) Unfolded protein is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translocated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through MIM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latin typeface="Times New Roman" charset="0"/>
              </a:rPr>
              <a:t>presequence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 contacts MIM proteins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algn="ctr">
              <a:defRPr/>
            </a:pP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64897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4198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77326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5) Chaperones in matrix refold protein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2 different chaperones: mHSP70 &amp; HSP60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consumes ATP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7239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5857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763" y="-4763"/>
            <a:ext cx="9001126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Driving forces for import: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Times New Roman" charset="0"/>
              </a:rPr>
              <a:t>1) PMF (on +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ve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a.a</a:t>
            </a:r>
            <a:r>
              <a:rPr lang="en-US" dirty="0">
                <a:solidFill>
                  <a:srgbClr val="0000FF"/>
                </a:solidFill>
                <a:latin typeface="Times New Roman" charset="0"/>
              </a:rPr>
              <a:t>.)</a:t>
            </a:r>
          </a:p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Times New Roman" charset="0"/>
              </a:rPr>
              <a:t>2) Refolding (Brownian ratchet)</a:t>
            </a:r>
          </a:p>
          <a:p>
            <a:pPr>
              <a:defRPr/>
            </a:pPr>
            <a:r>
              <a:rPr lang="en-US" dirty="0">
                <a:solidFill>
                  <a:srgbClr val="FC0128"/>
                </a:solidFill>
                <a:latin typeface="Times New Roman" charset="0"/>
              </a:rPr>
              <a:t>3) ATP hydrolysis used to drive unfolding and refolding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0900"/>
            <a:ext cx="67691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111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  <a:endParaRPr lang="en-US" dirty="0">
              <a:solidFill>
                <a:schemeClr val="tx2"/>
              </a:solidFill>
              <a:latin typeface="Times New Roman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6) Once protein is refolded, targeting sequence is removed</a:t>
            </a: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7010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275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Targeting to other parts of mitochondrion?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5257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5138"/>
            <a:ext cx="91440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2283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Targeting to other parts of mitochondrion requires extra information = another protein sequence</a:t>
            </a:r>
          </a:p>
          <a:p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5721350" y="5568950"/>
            <a:ext cx="307975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5024438" y="5557838"/>
            <a:ext cx="3795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627063" y="5568950"/>
            <a:ext cx="2185987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154629" name="Rectangle 6"/>
          <p:cNvSpPr>
            <a:spLocks noChangeArrowheads="1"/>
          </p:cNvSpPr>
          <p:nvPr/>
        </p:nvSpPr>
        <p:spPr bwMode="auto">
          <a:xfrm>
            <a:off x="239713" y="4719638"/>
            <a:ext cx="281305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matrix-targeting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30" name="Rectangle 7"/>
          <p:cNvSpPr>
            <a:spLocks noChangeArrowheads="1"/>
          </p:cNvSpPr>
          <p:nvPr/>
        </p:nvSpPr>
        <p:spPr bwMode="auto">
          <a:xfrm>
            <a:off x="2836863" y="5568950"/>
            <a:ext cx="2871787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Rectangle 8"/>
          <p:cNvSpPr>
            <a:spLocks noChangeArrowheads="1"/>
          </p:cNvSpPr>
          <p:nvPr/>
        </p:nvSpPr>
        <p:spPr bwMode="auto">
          <a:xfrm>
            <a:off x="2762250" y="4734168"/>
            <a:ext cx="303371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1116D3"/>
                </a:solidFill>
                <a:latin typeface="Times New Roman" charset="0"/>
              </a:rPr>
              <a:t>inter-membrane-targeting </a:t>
            </a:r>
            <a:r>
              <a:rPr lang="en-US" sz="2400" dirty="0" err="1">
                <a:solidFill>
                  <a:srgbClr val="1116D3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1116D3"/>
              </a:solidFill>
              <a:latin typeface="Times New Roman" charset="0"/>
            </a:endParaRPr>
          </a:p>
        </p:txBody>
      </p:sp>
      <p:pic>
        <p:nvPicPr>
          <p:cNvPr id="15463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35088"/>
            <a:ext cx="662940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1793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156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Targeting to other parts of mitochondrion requires extra information = another protein sequence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Hypothesis: proteins enter matrix first, then find their final destination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56674" name="Rectangle 3"/>
          <p:cNvSpPr>
            <a:spLocks noChangeArrowheads="1"/>
          </p:cNvSpPr>
          <p:nvPr/>
        </p:nvSpPr>
        <p:spPr bwMode="auto">
          <a:xfrm>
            <a:off x="5721350" y="5568950"/>
            <a:ext cx="307975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5" name="Rectangle 4"/>
          <p:cNvSpPr>
            <a:spLocks noChangeArrowheads="1"/>
          </p:cNvSpPr>
          <p:nvPr/>
        </p:nvSpPr>
        <p:spPr bwMode="auto">
          <a:xfrm>
            <a:off x="5024438" y="5557838"/>
            <a:ext cx="3795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56676" name="Rectangle 5"/>
          <p:cNvSpPr>
            <a:spLocks noChangeArrowheads="1"/>
          </p:cNvSpPr>
          <p:nvPr/>
        </p:nvSpPr>
        <p:spPr bwMode="auto">
          <a:xfrm>
            <a:off x="627063" y="5568950"/>
            <a:ext cx="2185987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156677" name="Rectangle 6"/>
          <p:cNvSpPr>
            <a:spLocks noChangeArrowheads="1"/>
          </p:cNvSpPr>
          <p:nvPr/>
        </p:nvSpPr>
        <p:spPr bwMode="auto">
          <a:xfrm>
            <a:off x="239713" y="4719638"/>
            <a:ext cx="281305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imes New Roman" charset="0"/>
              </a:rPr>
              <a:t>matrix-targeting </a:t>
            </a:r>
            <a:r>
              <a:rPr lang="en-US" sz="2400" dirty="0" err="1">
                <a:latin typeface="Times New Roman" charset="0"/>
              </a:rPr>
              <a:t>presequence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56678" name="Rectangle 7"/>
          <p:cNvSpPr>
            <a:spLocks noChangeArrowheads="1"/>
          </p:cNvSpPr>
          <p:nvPr/>
        </p:nvSpPr>
        <p:spPr bwMode="auto">
          <a:xfrm>
            <a:off x="2836863" y="5568950"/>
            <a:ext cx="2871787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Rectangle 8"/>
          <p:cNvSpPr>
            <a:spLocks noChangeArrowheads="1"/>
          </p:cNvSpPr>
          <p:nvPr/>
        </p:nvSpPr>
        <p:spPr bwMode="auto">
          <a:xfrm>
            <a:off x="2762250" y="4734168"/>
            <a:ext cx="303371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inter-membrane-targeting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1566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981200"/>
            <a:ext cx="509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47692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ChangeArrowheads="1"/>
          </p:cNvSpPr>
          <p:nvPr/>
        </p:nvSpPr>
        <p:spPr bwMode="auto">
          <a:xfrm>
            <a:off x="147638" y="-4763"/>
            <a:ext cx="8924925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dirty="0">
                <a:solidFill>
                  <a:srgbClr val="9234DB"/>
                </a:solidFill>
                <a:latin typeface="Times New Roman" charset="0"/>
              </a:rPr>
              <a:t>Protein import into </a:t>
            </a:r>
            <a:r>
              <a:rPr lang="en-US" dirty="0">
                <a:solidFill>
                  <a:schemeClr val="hlink"/>
                </a:solidFill>
                <a:latin typeface="Times New Roman" charset="0"/>
              </a:rPr>
              <a:t>mitochondria</a:t>
            </a:r>
          </a:p>
          <a:p>
            <a:r>
              <a:rPr lang="en-US" dirty="0">
                <a:latin typeface="Times New Roman" charset="0"/>
              </a:rPr>
              <a:t>Targeting to other parts of mitochondrion requires extra information = another protein sequence</a:t>
            </a:r>
          </a:p>
          <a:p>
            <a:r>
              <a:rPr lang="en-US" dirty="0">
                <a:solidFill>
                  <a:srgbClr val="0000FF"/>
                </a:solidFill>
                <a:latin typeface="Times New Roman" charset="0"/>
              </a:rPr>
              <a:t>Hypothesis: proteins enter matrix first, then find their final destination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37C03"/>
                </a:solidFill>
                <a:latin typeface="Times New Roman" charset="0"/>
              </a:rPr>
              <a:t> reasoning: protein was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originally made inside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bacterium &amp; sent to </a:t>
            </a:r>
          </a:p>
          <a:p>
            <a:r>
              <a:rPr lang="en-US" dirty="0">
                <a:solidFill>
                  <a:srgbClr val="037C03"/>
                </a:solidFill>
                <a:latin typeface="Times New Roman" charset="0"/>
              </a:rPr>
              <a:t>correct location</a:t>
            </a:r>
            <a:endParaRPr 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58722" name="Rectangle 3"/>
          <p:cNvSpPr>
            <a:spLocks noChangeArrowheads="1"/>
          </p:cNvSpPr>
          <p:nvPr/>
        </p:nvSpPr>
        <p:spPr bwMode="auto">
          <a:xfrm>
            <a:off x="5721350" y="5568950"/>
            <a:ext cx="3079750" cy="444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5024438" y="5557838"/>
            <a:ext cx="37957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AFD00"/>
                </a:solidFill>
                <a:latin typeface="Times New Roman" charset="0"/>
              </a:rPr>
              <a:t>mature protein</a:t>
            </a:r>
          </a:p>
        </p:txBody>
      </p:sp>
      <p:sp>
        <p:nvSpPr>
          <p:cNvPr id="158724" name="Rectangle 5"/>
          <p:cNvSpPr>
            <a:spLocks noChangeArrowheads="1"/>
          </p:cNvSpPr>
          <p:nvPr/>
        </p:nvSpPr>
        <p:spPr bwMode="auto">
          <a:xfrm>
            <a:off x="627063" y="5568950"/>
            <a:ext cx="2185987" cy="4445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latin typeface="Times New Roman" charset="0"/>
              </a:rPr>
              <a:t>presequence</a:t>
            </a:r>
          </a:p>
        </p:txBody>
      </p:sp>
      <p:sp>
        <p:nvSpPr>
          <p:cNvPr id="158725" name="Rectangle 6"/>
          <p:cNvSpPr>
            <a:spLocks noChangeArrowheads="1"/>
          </p:cNvSpPr>
          <p:nvPr/>
        </p:nvSpPr>
        <p:spPr bwMode="auto">
          <a:xfrm>
            <a:off x="239713" y="4719638"/>
            <a:ext cx="2813050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matrix-targeting </a:t>
            </a:r>
            <a:r>
              <a:rPr lang="en-US" sz="2400" dirty="0" err="1">
                <a:solidFill>
                  <a:srgbClr val="000000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8726" name="Rectangle 7"/>
          <p:cNvSpPr>
            <a:spLocks noChangeArrowheads="1"/>
          </p:cNvSpPr>
          <p:nvPr/>
        </p:nvSpPr>
        <p:spPr bwMode="auto">
          <a:xfrm>
            <a:off x="2836863" y="5568950"/>
            <a:ext cx="2871787" cy="444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8"/>
          <p:cNvSpPr>
            <a:spLocks noChangeArrowheads="1"/>
          </p:cNvSpPr>
          <p:nvPr/>
        </p:nvSpPr>
        <p:spPr bwMode="auto">
          <a:xfrm>
            <a:off x="2762250" y="4734168"/>
            <a:ext cx="3033713" cy="8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inter-membrane-targeting </a:t>
            </a:r>
            <a:r>
              <a:rPr lang="en-US" sz="2400" dirty="0" err="1">
                <a:solidFill>
                  <a:srgbClr val="0000FF"/>
                </a:solidFill>
                <a:latin typeface="Times New Roman" charset="0"/>
              </a:rPr>
              <a:t>presequence</a:t>
            </a:r>
            <a:endParaRPr lang="en-US" sz="2400" dirty="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1587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1981200"/>
            <a:ext cx="50942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760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lcPersonal:Microsoft Office 98:Templates:Blank Presentation</Template>
  <TotalTime>9356</TotalTime>
  <Words>3144</Words>
  <Application>Microsoft Macintosh PowerPoint</Application>
  <PresentationFormat>On-screen Show (4:3)</PresentationFormat>
  <Paragraphs>532</Paragraphs>
  <Slides>102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0" baseType="lpstr">
      <vt:lpstr>ヒラギノ角ゴ Pro W3</vt:lpstr>
      <vt:lpstr>Arial</vt:lpstr>
      <vt:lpstr>Calibri</vt:lpstr>
      <vt:lpstr>Helvetica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Wilkes University</dc:creator>
  <cp:lastModifiedBy>Microsoft Office User</cp:lastModifiedBy>
  <cp:revision>305</cp:revision>
  <dcterms:created xsi:type="dcterms:W3CDTF">2015-03-11T22:09:18Z</dcterms:created>
  <dcterms:modified xsi:type="dcterms:W3CDTF">2019-04-04T18:52:48Z</dcterms:modified>
</cp:coreProperties>
</file>