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sldIdLst>
    <p:sldId id="4391" r:id="rId2"/>
    <p:sldId id="4392" r:id="rId3"/>
    <p:sldId id="1742" r:id="rId4"/>
    <p:sldId id="1801" r:id="rId5"/>
    <p:sldId id="1786" r:id="rId6"/>
    <p:sldId id="1791" r:id="rId7"/>
    <p:sldId id="4100" r:id="rId8"/>
    <p:sldId id="4108" r:id="rId9"/>
    <p:sldId id="4110" r:id="rId10"/>
    <p:sldId id="4112" r:id="rId11"/>
    <p:sldId id="4113" r:id="rId12"/>
    <p:sldId id="4123" r:id="rId13"/>
    <p:sldId id="4127" r:id="rId14"/>
    <p:sldId id="4134" r:id="rId15"/>
    <p:sldId id="4142" r:id="rId16"/>
    <p:sldId id="4143" r:id="rId17"/>
    <p:sldId id="4144" r:id="rId18"/>
    <p:sldId id="4145" r:id="rId19"/>
    <p:sldId id="4146" r:id="rId20"/>
    <p:sldId id="4147" r:id="rId21"/>
    <p:sldId id="4148" r:id="rId22"/>
    <p:sldId id="4149" r:id="rId23"/>
    <p:sldId id="4150" r:id="rId24"/>
    <p:sldId id="4151" r:id="rId25"/>
    <p:sldId id="4152" r:id="rId26"/>
    <p:sldId id="4153" r:id="rId27"/>
    <p:sldId id="4154" r:id="rId28"/>
    <p:sldId id="4155" r:id="rId29"/>
    <p:sldId id="4156" r:id="rId30"/>
    <p:sldId id="4157" r:id="rId31"/>
    <p:sldId id="4158" r:id="rId32"/>
    <p:sldId id="4159" r:id="rId33"/>
    <p:sldId id="4160" r:id="rId34"/>
    <p:sldId id="4161" r:id="rId35"/>
    <p:sldId id="4162" r:id="rId36"/>
    <p:sldId id="4163" r:id="rId37"/>
    <p:sldId id="4164" r:id="rId38"/>
    <p:sldId id="4165" r:id="rId39"/>
    <p:sldId id="4166" r:id="rId40"/>
    <p:sldId id="4167" r:id="rId41"/>
    <p:sldId id="4168" r:id="rId42"/>
    <p:sldId id="4169" r:id="rId43"/>
    <p:sldId id="4170" r:id="rId44"/>
    <p:sldId id="4171" r:id="rId45"/>
    <p:sldId id="4172" r:id="rId46"/>
    <p:sldId id="4173" r:id="rId47"/>
    <p:sldId id="4174" r:id="rId48"/>
    <p:sldId id="4175" r:id="rId49"/>
    <p:sldId id="4176" r:id="rId50"/>
    <p:sldId id="4177" r:id="rId51"/>
    <p:sldId id="4178" r:id="rId52"/>
    <p:sldId id="4179" r:id="rId53"/>
    <p:sldId id="4180" r:id="rId54"/>
    <p:sldId id="4181" r:id="rId55"/>
    <p:sldId id="4182" r:id="rId56"/>
    <p:sldId id="4183" r:id="rId57"/>
    <p:sldId id="4184" r:id="rId58"/>
    <p:sldId id="4185" r:id="rId59"/>
    <p:sldId id="4186" r:id="rId60"/>
    <p:sldId id="4187" r:id="rId61"/>
    <p:sldId id="4188" r:id="rId62"/>
    <p:sldId id="4189" r:id="rId63"/>
    <p:sldId id="4190" r:id="rId64"/>
    <p:sldId id="4191" r:id="rId65"/>
    <p:sldId id="4192" r:id="rId66"/>
    <p:sldId id="4193" r:id="rId67"/>
    <p:sldId id="4194" r:id="rId68"/>
    <p:sldId id="4195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0066"/>
    <a:srgbClr val="3366FF"/>
    <a:srgbClr val="CC00FF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674"/>
  </p:normalViewPr>
  <p:slideViewPr>
    <p:cSldViewPr>
      <p:cViewPr varScale="1">
        <p:scale>
          <a:sx n="124" d="100"/>
          <a:sy n="124" d="100"/>
        </p:scale>
        <p:origin x="15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7F99195-CFF5-3F41-93C0-31E5E1F6C513}" type="datetime1">
              <a:rPr lang="en-US"/>
              <a:pPr>
                <a:defRPr/>
              </a:pPr>
              <a:t>4/3/19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2EE691A-BFDD-B348-A145-A525B5191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 (restriction enzymes)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 (restriction enzymes)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b="1">
                <a:latin typeface="Helvetica" charset="0"/>
                <a:ea typeface="ヒラギノ角ゴ Pro W3" charset="0"/>
                <a:cs typeface="ヒラギノ角ゴ Pro W3" charset="0"/>
              </a:rPr>
              <a:t>Since have been found in 40% of eubacteria and 90% o archaebacteria</a:t>
            </a:r>
          </a:p>
          <a:p>
            <a:r>
              <a:rPr lang="en-US" sz="1800" b="1">
                <a:latin typeface="Helvetica" charset="0"/>
                <a:ea typeface="ヒラギノ角ゴ Pro W3" charset="0"/>
                <a:cs typeface="ヒラギノ角ゴ Pro W3" charset="0"/>
              </a:rPr>
              <a:t>characterized by short direct repeats interrupted at regular intervals by unique spacer sequences.</a:t>
            </a:r>
          </a:p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b="1">
                <a:latin typeface="Helvetica" charset="0"/>
                <a:ea typeface="ヒラギノ角ゴ Pro W3" charset="0"/>
                <a:cs typeface="ヒラギノ角ゴ Pro W3" charset="0"/>
              </a:rPr>
              <a:t>Can “vaccinate” themselves by integrating new sequences into the pre-existing CRISPR locus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5 nt stagger means don’t need separate nickase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3CA1BD2-4C85-0245-AF2C-A98B0DB01EA7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Including sugar transporters, ADH, etc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Including sugar transporters, ADH, etc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Including sugar transporters, ADH, etc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Including sugar transporters, ADH, etc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FokI nuclease domain must dimerise to cleave</a:t>
            </a:r>
          </a:p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Need a spacer of 5-7 bp between binding sites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FokI nuclease domain must dimerise to cleave</a:t>
            </a:r>
          </a:p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Need a spacer of 5-7 bp between binding sites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Sepcificity varies by context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Last November reported genome editing in potato by transient expression after Agro-infiltration.  Got editing without stable integration.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A467-0EEB-4C4D-A1EA-BA38723A0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AD4-53EC-4B4B-8BD2-1B76DC67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DD9D-4488-854B-88AC-618492E32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BA23-41DC-0647-A52C-FA949A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677D-547D-D747-8FDB-EB2CC174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F1D1-4C6E-FF4C-9CA0-5B6EE491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662E-FBE7-5E46-B5E9-0CB81E8A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F26F-08AF-3C4E-AB45-A20F367C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210F-9764-7242-A2E9-0D225652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1D0F-4AA1-C043-A27C-026D3EF6D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C6F2-BEC4-FB4D-91D1-0C5B4028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337453-B387-1A49-A367-96370A18E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ell.2015.09.03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Scholarship Symposium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E6ABA-9A30-0D4D-8DD5-7FC796A7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413880"/>
            <a:ext cx="7162800" cy="5851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1C633-336A-E54B-87EF-1D427EB3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8817"/>
            <a:ext cx="9144000" cy="6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6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Fuse Zn-finger DNA binding domains with a nuclease domain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Each ~30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finger binds 3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, total monomer is ~ 300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1800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bp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cds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to encode a heterodimer pair: small enough to deliver as mRNA or in a virus</a:t>
            </a:r>
          </a:p>
        </p:txBody>
      </p:sp>
      <p:pic>
        <p:nvPicPr>
          <p:cNvPr id="419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4697"/>
          <a:stretch>
            <a:fillRect/>
          </a:stretch>
        </p:blipFill>
        <p:spPr bwMode="auto">
          <a:xfrm>
            <a:off x="0" y="304800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68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Fuse Zn-finger DNA binding domains with a nuclease domain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Each ~30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finger binds 3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mix and match fingers to target specific sequences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9238"/>
            <a:ext cx="91440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3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Problems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Specificity of Zn fingers difficult to predict, must test 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Off-target cutting, especially sites that only differ by 1-2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bp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Expensive, laborious &amp; slow to make constructs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Low efficiency, chromatin accessibility?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21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Meganucleases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R.E.s that bind and cut sites 12-40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long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Only ~165 </a:t>
            </a:r>
            <a:r>
              <a:rPr lang="en-US" sz="2400" b="1" dirty="0" err="1">
                <a:latin typeface="Times New Roman"/>
                <a:cs typeface="Times New Roman"/>
              </a:rPr>
              <a:t>aa</a:t>
            </a:r>
            <a:r>
              <a:rPr lang="en-US" sz="2400" b="1" dirty="0">
                <a:latin typeface="Times New Roman"/>
                <a:cs typeface="Times New Roman"/>
              </a:rPr>
              <a:t>: can easily deliver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Difficult to engineer to bind new sites</a:t>
            </a:r>
          </a:p>
          <a:p>
            <a:pPr marL="1371600" lvl="2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Binding  &amp; cleavage sites overlap</a:t>
            </a:r>
          </a:p>
          <a:p>
            <a:pPr marL="1371600" lvl="2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Need to mutagenize &amp; screen for desired specificities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  <p:pic>
        <p:nvPicPr>
          <p:cNvPr id="72706" name="Picture 3" descr="Screen shot 2018-04-15 at 9.5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>
            <a:fillRect/>
          </a:stretch>
        </p:blipFill>
        <p:spPr bwMode="auto">
          <a:xfrm>
            <a:off x="-28575" y="4011613"/>
            <a:ext cx="9144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5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effectLst/>
                <a:latin typeface="Times New Roman"/>
                <a:cs typeface="Times New Roman"/>
              </a:rPr>
              <a:t>Bind and activate specific plant host genes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Have 34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repeats that each bind a single base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Binding sites are &gt; 30bp!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Variable residues 12 &amp; 13 determine specificity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Can mix and match to bind any site you want!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Can fuse DNA binding domain to many functional domains</a:t>
            </a: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70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7388"/>
            <a:ext cx="91440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2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b="5676"/>
          <a:stretch>
            <a:fillRect/>
          </a:stretch>
        </p:blipFill>
        <p:spPr bwMode="auto">
          <a:xfrm>
            <a:off x="2174875" y="3352800"/>
            <a:ext cx="6996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Very specific: very few offsite mutations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target any sequence</a:t>
            </a:r>
          </a:p>
          <a:p>
            <a:pPr marL="346075" indent="-288925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Protein is huge: difficult to deliver, usually needs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transgenics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Design &amp; synthesis is very time-consuming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Sensitive to methylation of target DNA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Inefficient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41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Now is the preferred tool for genome editing because specificity determined by RNA which is much easier to modify than protein</a:t>
            </a:r>
          </a:p>
        </p:txBody>
      </p:sp>
      <p:pic>
        <p:nvPicPr>
          <p:cNvPr id="1054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2463"/>
            <a:ext cx="60960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8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Now is the preferred tool for genome editing because specificity determined by RNA which is much easier to modify than protein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Bacterial </a:t>
            </a:r>
          </a:p>
          <a:p>
            <a:pPr marL="346075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viral defense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Monotype Sorts" charset="0"/>
              <a:buNone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75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2463"/>
            <a:ext cx="60960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Bacterial </a:t>
            </a:r>
          </a:p>
          <a:p>
            <a:pPr marL="346075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viral defense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“remembers”</a:t>
            </a:r>
          </a:p>
          <a:p>
            <a:pPr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foreign DNA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095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454150"/>
            <a:ext cx="667543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8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454150"/>
            <a:ext cx="667543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Bacterial viral defense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“remembers”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foreign DNA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Inserts short 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fragments of </a:t>
            </a:r>
            <a:r>
              <a:rPr lang="en-US" sz="2400" b="1" dirty="0">
                <a:latin typeface="Times New Roman"/>
                <a:cs typeface="Times New Roman"/>
              </a:rPr>
              <a:t>target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 genome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08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Scholarship Symposium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9D438-4BBA-534F-93E4-95D17FBE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95604"/>
            <a:ext cx="7602610" cy="63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454150"/>
            <a:ext cx="667543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Bacterial viral defense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“remembers”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foreign DNA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Inserts short 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fragments of </a:t>
            </a:r>
            <a:r>
              <a:rPr lang="en-US" sz="2400" b="1" dirty="0">
                <a:latin typeface="Times New Roman"/>
                <a:cs typeface="Times New Roman"/>
              </a:rPr>
              <a:t>target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 genome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Transcribes target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and </a:t>
            </a:r>
            <a:r>
              <a:rPr lang="en-US" sz="2400" b="1" dirty="0" err="1">
                <a:latin typeface="Times New Roman"/>
                <a:cs typeface="Times New Roman"/>
              </a:rPr>
              <a:t>gRNA</a:t>
            </a:r>
            <a:r>
              <a:rPr lang="en-US" sz="2400" b="1" dirty="0">
                <a:latin typeface="Times New Roman"/>
                <a:cs typeface="Times New Roman"/>
              </a:rPr>
              <a:t> binds 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CAS protein</a:t>
            </a:r>
          </a:p>
        </p:txBody>
      </p:sp>
    </p:spTree>
    <p:extLst>
      <p:ext uri="{BB962C8B-B14F-4D97-AF65-F5344CB8AC3E}">
        <p14:creationId xmlns:p14="http://schemas.microsoft.com/office/powerpoint/2010/main" val="357376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454150"/>
            <a:ext cx="667543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Bacterial viral defense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“remembers”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foreign DNA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Inserts short 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fragments of </a:t>
            </a:r>
            <a:r>
              <a:rPr lang="en-US" sz="2400" b="1" dirty="0">
                <a:latin typeface="Times New Roman"/>
                <a:cs typeface="Times New Roman"/>
              </a:rPr>
              <a:t>target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 genome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Transcribes target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and </a:t>
            </a:r>
            <a:r>
              <a:rPr lang="en-US" sz="2400" b="1" dirty="0" err="1">
                <a:latin typeface="Times New Roman"/>
                <a:cs typeface="Times New Roman"/>
              </a:rPr>
              <a:t>gRNA</a:t>
            </a:r>
            <a:r>
              <a:rPr lang="en-US" sz="2400" b="1" dirty="0">
                <a:latin typeface="Times New Roman"/>
                <a:cs typeface="Times New Roman"/>
              </a:rPr>
              <a:t> binds 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CAS protein</a:t>
            </a:r>
            <a:endParaRPr lang="en-US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Cuts target 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dsDNA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@ specific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sites 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bound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by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gRNA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890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Bacterial viral defense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“remembers” foreign DNA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Cuts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target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dsDNA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@ specific sites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were accidentally discovered as part of </a:t>
            </a:r>
            <a:r>
              <a:rPr lang="en-US" sz="2400" b="1" i="1" dirty="0" err="1">
                <a:latin typeface="Times New Roman"/>
                <a:cs typeface="Times New Roman"/>
              </a:rPr>
              <a:t>iap</a:t>
            </a:r>
            <a:r>
              <a:rPr lang="en-US" sz="2400" b="1" dirty="0">
                <a:latin typeface="Times New Roman"/>
                <a:cs typeface="Times New Roman"/>
              </a:rPr>
              <a:t> gene cloned by </a:t>
            </a:r>
            <a:r>
              <a:rPr lang="en-US" sz="2400" b="1" dirty="0" err="1">
                <a:latin typeface="Times New Roman"/>
                <a:cs typeface="Times New Roman"/>
              </a:rPr>
              <a:t>Yoshizumi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Ishino</a:t>
            </a:r>
            <a:r>
              <a:rPr lang="en-US" sz="2400" b="1" dirty="0">
                <a:latin typeface="Times New Roman"/>
                <a:cs typeface="Times New Roman"/>
              </a:rPr>
              <a:t> in 1987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914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= </a:t>
            </a:r>
            <a:r>
              <a:rPr lang="en-US" sz="2400" b="1" u="sng" dirty="0">
                <a:latin typeface="Times New Roman"/>
                <a:cs typeface="Times New Roman"/>
              </a:rPr>
              <a:t>C</a:t>
            </a:r>
            <a:r>
              <a:rPr lang="en-US" sz="2400" b="1" dirty="0">
                <a:latin typeface="Times New Roman"/>
                <a:cs typeface="Times New Roman"/>
              </a:rPr>
              <a:t>lustered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egularly </a:t>
            </a:r>
            <a:r>
              <a:rPr lang="en-US" sz="2400" b="1" u="sng" dirty="0">
                <a:latin typeface="Times New Roman"/>
                <a:cs typeface="Times New Roman"/>
              </a:rPr>
              <a:t>I</a:t>
            </a:r>
            <a:r>
              <a:rPr lang="en-US" sz="2400" b="1" dirty="0">
                <a:latin typeface="Times New Roman"/>
                <a:cs typeface="Times New Roman"/>
              </a:rPr>
              <a:t>nterspaced </a:t>
            </a:r>
            <a:r>
              <a:rPr lang="en-US" sz="2400" b="1" u="sng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hort </a:t>
            </a:r>
            <a:r>
              <a:rPr lang="en-US" sz="2400" b="1" u="sng" dirty="0">
                <a:latin typeface="Times New Roman"/>
                <a:cs typeface="Times New Roman"/>
              </a:rPr>
              <a:t>P</a:t>
            </a:r>
            <a:r>
              <a:rPr lang="en-US" sz="2400" b="1" dirty="0">
                <a:latin typeface="Times New Roman"/>
                <a:cs typeface="Times New Roman"/>
              </a:rPr>
              <a:t>alindromic </a:t>
            </a:r>
            <a:r>
              <a:rPr lang="en-US" sz="2400" b="1" u="sng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epeats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Bacterial viral defense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“remembers” foreign DNA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Cuts target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dsDNA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@ specific sites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were accidentally discovered as part of </a:t>
            </a:r>
            <a:r>
              <a:rPr lang="en-US" sz="2400" b="1" i="1" dirty="0" err="1">
                <a:latin typeface="Times New Roman"/>
                <a:cs typeface="Times New Roman"/>
              </a:rPr>
              <a:t>iap</a:t>
            </a:r>
            <a:r>
              <a:rPr lang="en-US" sz="2400" b="1" dirty="0">
                <a:latin typeface="Times New Roman"/>
                <a:cs typeface="Times New Roman"/>
              </a:rPr>
              <a:t> gene cloned by </a:t>
            </a:r>
            <a:r>
              <a:rPr lang="en-US" sz="2400" b="1" dirty="0" err="1">
                <a:latin typeface="Times New Roman"/>
                <a:cs typeface="Times New Roman"/>
              </a:rPr>
              <a:t>Yoshizumi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Ishino</a:t>
            </a:r>
            <a:r>
              <a:rPr lang="en-US" sz="2400" b="1" dirty="0">
                <a:latin typeface="Times New Roman"/>
                <a:cs typeface="Times New Roman"/>
              </a:rPr>
              <a:t> in 1987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Similar clusters of interrupted direct repeats were described in 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Mycobacterium tuberculosis 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in 1993</a:t>
            </a:r>
          </a:p>
        </p:txBody>
      </p:sp>
    </p:spTree>
    <p:extLst>
      <p:ext uri="{BB962C8B-B14F-4D97-AF65-F5344CB8AC3E}">
        <p14:creationId xmlns:p14="http://schemas.microsoft.com/office/powerpoint/2010/main" val="181360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 Overview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CRISPR were accidentally discovered as part of </a:t>
            </a:r>
            <a:r>
              <a:rPr lang="en-US" sz="2400" b="1" i="1" dirty="0" err="1">
                <a:latin typeface="Times New Roman"/>
                <a:cs typeface="Times New Roman"/>
              </a:rPr>
              <a:t>iap</a:t>
            </a:r>
            <a:r>
              <a:rPr lang="en-US" sz="2400" b="1" dirty="0">
                <a:latin typeface="Times New Roman"/>
                <a:cs typeface="Times New Roman"/>
              </a:rPr>
              <a:t> gene cloned by </a:t>
            </a:r>
            <a:r>
              <a:rPr lang="en-US" sz="2400" b="1" dirty="0" err="1">
                <a:latin typeface="Times New Roman"/>
                <a:cs typeface="Times New Roman"/>
              </a:rPr>
              <a:t>Yoshizumi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Ishino</a:t>
            </a:r>
            <a:r>
              <a:rPr lang="en-US" sz="2400" b="1" dirty="0">
                <a:latin typeface="Times New Roman"/>
                <a:cs typeface="Times New Roman"/>
              </a:rPr>
              <a:t> in 1987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Similar clusters of interrupted direct repeats were described in 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Mycobacterium tuberculosis 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in 1993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2002 Jansen </a:t>
            </a:r>
            <a:r>
              <a:rPr lang="en-US" sz="2400" b="1" i="1" dirty="0">
                <a:solidFill>
                  <a:srgbClr val="008000"/>
                </a:solidFill>
                <a:latin typeface="Times New Roman"/>
                <a:cs typeface="Times New Roman"/>
              </a:rPr>
              <a:t>et al 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identify homologous </a:t>
            </a:r>
            <a:r>
              <a:rPr lang="en-US" sz="2400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cas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 (CRISPR-associated) genes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Contained nuclease and helicase motifs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Proposed that it is an adaptive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271751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b="1">
                <a:solidFill>
                  <a:srgbClr val="660066"/>
                </a:solidFill>
                <a:latin typeface="Times New Roman" charset="0"/>
                <a:ea typeface="ヒラギノ角ゴ Pro W3" charset="0"/>
                <a:cs typeface="Times New Roman" charset="0"/>
              </a:rPr>
              <a:t>CRISPR/Cas9 Overview</a:t>
            </a:r>
          </a:p>
        </p:txBody>
      </p:sp>
      <p:pic>
        <p:nvPicPr>
          <p:cNvPr id="119810" name="Picture 1" descr="Screen shot 2017-02-12 at 8.0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71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143000"/>
            <a:ext cx="61452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174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 stages: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Adaptation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Inserting fragments of target in CRISPR locus 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06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371600"/>
            <a:ext cx="5899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17463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Adaptation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Inserting fragments of target in CRISPR locus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Expression: transcribing the CRISPR locus, processing </a:t>
            </a:r>
            <a:r>
              <a:rPr lang="en-US" sz="2400" dirty="0" err="1">
                <a:solidFill>
                  <a:srgbClr val="FC0128"/>
                </a:solidFill>
                <a:latin typeface="Times New Roman" charset="0"/>
                <a:cs typeface="Times New Roman" charset="0"/>
              </a:rPr>
              <a:t>crRNA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 &amp; associating with CAS proteins</a:t>
            </a:r>
          </a:p>
          <a:p>
            <a:pPr>
              <a:defRPr/>
            </a:pPr>
            <a:endParaRPr lang="en-US" sz="2400" dirty="0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45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371600"/>
            <a:ext cx="5899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17463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Adaptation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Inserting fragments of target in CRISPR locus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Expression: transcribing the CRISPR locus, processing </a:t>
            </a:r>
            <a:r>
              <a:rPr lang="en-US" sz="2400" dirty="0" err="1">
                <a:solidFill>
                  <a:srgbClr val="FC0128"/>
                </a:solidFill>
                <a:latin typeface="Times New Roman" charset="0"/>
                <a:cs typeface="Times New Roman" charset="0"/>
              </a:rPr>
              <a:t>crRNA</a:t>
            </a:r>
            <a:r>
              <a:rPr lang="en-US" sz="2400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 &amp; associating with CAS proteins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sz="2400" dirty="0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9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143000"/>
            <a:ext cx="61452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17463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Adaptation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Inserting fragments of target in CRISPR locus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Expression: transcribing the CRISPR locus and processing </a:t>
            </a:r>
            <a:r>
              <a:rPr lang="en-US" sz="2400" dirty="0" err="1">
                <a:solidFill>
                  <a:srgbClr val="FC0128"/>
                </a:solidFill>
                <a:latin typeface="Times New Roman" charset="0"/>
                <a:cs typeface="Times New Roman" charset="0"/>
              </a:rPr>
              <a:t>cRNA</a:t>
            </a:r>
            <a:endParaRPr lang="en-US" sz="2400" dirty="0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charset="0"/>
                <a:cs typeface="Times New Roman" charset="0"/>
              </a:rPr>
              <a:t> Interference: cleaving the</a:t>
            </a:r>
          </a:p>
          <a:p>
            <a:pPr>
              <a:defRPr/>
            </a:pPr>
            <a:r>
              <a:rPr lang="en-US" sz="2400" dirty="0">
                <a:latin typeface="Times New Roman" charset="0"/>
                <a:cs typeface="Times New Roman" charset="0"/>
              </a:rPr>
              <a:t>target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7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1" descr="nature10760-f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4686" b="48148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28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DNA repair</a:t>
            </a:r>
          </a:p>
          <a:p>
            <a:r>
              <a:rPr lang="en-US" sz="2400" dirty="0">
                <a:latin typeface="Times New Roman" charset="0"/>
                <a:cs typeface="Times New Roman" charset="0"/>
              </a:rPr>
              <a:t>Need to find the damage, then fix it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3 Ways to fix it 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Direct reversal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Removal and 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resynthesis</a:t>
            </a:r>
            <a:endParaRPr lang="en-US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dirty="0">
                <a:latin typeface="Times New Roman" charset="0"/>
                <a:cs typeface="Times New Roman" charset="0"/>
              </a:rPr>
              <a:t>Recombination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4"/>
          <p:cNvSpPr>
            <a:spLocks noChangeArrowheads="1"/>
          </p:cNvSpPr>
          <p:nvPr/>
        </p:nvSpPr>
        <p:spPr bwMode="auto">
          <a:xfrm>
            <a:off x="0" y="174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CRISPR/Cas9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 types identified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Class II type 2 is simplest</a:t>
            </a:r>
          </a:p>
        </p:txBody>
      </p:sp>
      <p:pic>
        <p:nvPicPr>
          <p:cNvPr id="12493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55563"/>
            <a:ext cx="5737225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53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174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CRISPR/Cas9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 types identified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Class II type 2 is simplest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Others have ≥ 8 proteins</a:t>
            </a:r>
          </a:p>
          <a:p>
            <a:pPr>
              <a:defRPr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(but only 1 </a:t>
            </a:r>
            <a:r>
              <a:rPr lang="en-US" sz="2400" dirty="0" err="1">
                <a:solidFill>
                  <a:srgbClr val="037C03"/>
                </a:solidFill>
                <a:latin typeface="Times New Roman" charset="0"/>
                <a:cs typeface="Times New Roman" charset="0"/>
              </a:rPr>
              <a:t>crRNA</a:t>
            </a: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)</a:t>
            </a:r>
          </a:p>
        </p:txBody>
      </p:sp>
      <p:pic>
        <p:nvPicPr>
          <p:cNvPr id="12595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563"/>
            <a:ext cx="5360988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95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481388" cy="46783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charset="0"/>
                <a:ea typeface="ヒラギノ角ゴ Pro W3" charset="0"/>
                <a:cs typeface="Times New Roman" charset="0"/>
              </a:rPr>
              <a:t>CRISPR/Cas9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3 types identified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charset="0"/>
                <a:ea typeface="ヒラギノ角ゴ Pro W3" charset="0"/>
                <a:cs typeface="Times New Roman" charset="0"/>
              </a:rPr>
              <a:t>Class II type 2 is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charset="0"/>
                <a:ea typeface="ヒラギノ角ゴ Pro W3" charset="0"/>
                <a:cs typeface="Times New Roman" charset="0"/>
              </a:rPr>
              <a:t>simplest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Transcribe </a:t>
            </a:r>
            <a:r>
              <a:rPr lang="en-US" sz="2400" b="1" dirty="0" err="1">
                <a:solidFill>
                  <a:srgbClr val="008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tracRNA</a:t>
            </a:r>
            <a:r>
              <a:rPr lang="en-US" sz="2400" b="1" dirty="0">
                <a:solidFill>
                  <a:srgbClr val="008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 &amp; pre-</a:t>
            </a:r>
            <a:r>
              <a:rPr lang="en-US" sz="2400" b="1" dirty="0" err="1">
                <a:solidFill>
                  <a:srgbClr val="008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crRNA</a:t>
            </a:r>
            <a:r>
              <a:rPr lang="en-US" sz="2400" b="1" dirty="0">
                <a:solidFill>
                  <a:srgbClr val="008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 then process with </a:t>
            </a:r>
            <a:r>
              <a:rPr lang="en-US" sz="2400" b="1" dirty="0" err="1">
                <a:solidFill>
                  <a:srgbClr val="008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RnaseIII</a:t>
            </a:r>
            <a:r>
              <a:rPr lang="en-US" sz="2400" b="1" dirty="0">
                <a:solidFill>
                  <a:srgbClr val="008000"/>
                </a:solidFill>
                <a:latin typeface="Times New Roman" charset="0"/>
                <a:ea typeface="ヒラギノ角ゴ Pro W3" charset="0"/>
                <a:cs typeface="Times New Roman" charset="0"/>
              </a:rPr>
              <a:t> &amp; Cas9</a:t>
            </a:r>
          </a:p>
        </p:txBody>
      </p:sp>
      <p:pic>
        <p:nvPicPr>
          <p:cNvPr id="126978" name="Picture 3" descr="Screen shot 2017-02-12 at 8.1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0"/>
            <a:ext cx="566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99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481388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3 types identified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Class II type 2 is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simplest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rgbClr val="008000"/>
                </a:solidFill>
                <a:latin typeface="Times New Roman"/>
                <a:cs typeface="Times New Roman"/>
              </a:rPr>
              <a:t>Transcribe </a:t>
            </a:r>
            <a:r>
              <a:rPr lang="en-US" sz="26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tracRNA</a:t>
            </a:r>
            <a:r>
              <a:rPr lang="en-US" sz="2600" b="1" dirty="0">
                <a:solidFill>
                  <a:srgbClr val="008000"/>
                </a:solidFill>
                <a:latin typeface="Times New Roman"/>
                <a:cs typeface="Times New Roman"/>
              </a:rPr>
              <a:t> &amp; pre-</a:t>
            </a:r>
            <a:r>
              <a:rPr lang="en-US" sz="26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crRNA</a:t>
            </a:r>
            <a:r>
              <a:rPr lang="en-US" sz="2600" b="1" dirty="0">
                <a:solidFill>
                  <a:srgbClr val="008000"/>
                </a:solidFill>
                <a:latin typeface="Times New Roman"/>
                <a:cs typeface="Times New Roman"/>
              </a:rPr>
              <a:t> then process with </a:t>
            </a:r>
            <a:r>
              <a:rPr lang="en-US" sz="26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RnaseIII</a:t>
            </a:r>
            <a:r>
              <a:rPr lang="en-US" sz="2600" b="1" dirty="0">
                <a:solidFill>
                  <a:srgbClr val="008000"/>
                </a:solidFill>
                <a:latin typeface="Times New Roman"/>
                <a:cs typeface="Times New Roman"/>
              </a:rPr>
              <a:t> &amp; 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binds target that matches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crRNA</a:t>
            </a:r>
            <a:endParaRPr lang="en-US" sz="26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latin typeface="Times New Roman"/>
                <a:cs typeface="Times New Roman"/>
              </a:rPr>
              <a:t>PAM (</a:t>
            </a:r>
            <a:r>
              <a:rPr lang="en-US" sz="2600" b="1" dirty="0" err="1">
                <a:latin typeface="Times New Roman"/>
                <a:cs typeface="Times New Roman"/>
              </a:rPr>
              <a:t>protospacer</a:t>
            </a:r>
            <a:r>
              <a:rPr lang="en-US" sz="2600" b="1" dirty="0">
                <a:latin typeface="Times New Roman"/>
                <a:cs typeface="Times New Roman"/>
              </a:rPr>
              <a:t> adjacent motif) must be 3’ to </a:t>
            </a:r>
            <a:r>
              <a:rPr lang="en-US" sz="2600" b="1" dirty="0" err="1">
                <a:latin typeface="Times New Roman"/>
                <a:cs typeface="Times New Roman"/>
              </a:rPr>
              <a:t>crRNA</a:t>
            </a:r>
            <a:endParaRPr lang="en-US" sz="2600" b="1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Handle for Cas9</a:t>
            </a: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28002" name="Picture 3" descr="Screen shot 2017-02-12 at 8.1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0"/>
            <a:ext cx="566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61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481388" cy="46783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3 types identified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solidFill>
                  <a:srgbClr val="0000FF"/>
                </a:solidFill>
                <a:latin typeface="Times New Roman"/>
                <a:cs typeface="Times New Roman"/>
              </a:rPr>
              <a:t>Class II type 2 is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solidFill>
                  <a:srgbClr val="0000FF"/>
                </a:solidFill>
                <a:latin typeface="Times New Roman"/>
                <a:cs typeface="Times New Roman"/>
              </a:rPr>
              <a:t>simplest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solidFill>
                  <a:srgbClr val="008000"/>
                </a:solidFill>
                <a:latin typeface="Times New Roman"/>
                <a:cs typeface="Times New Roman"/>
              </a:rPr>
              <a:t>Transcribe </a:t>
            </a:r>
            <a:r>
              <a:rPr lang="en-US" sz="31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tracRNA</a:t>
            </a:r>
            <a:r>
              <a:rPr lang="en-US" sz="3100" b="1" dirty="0">
                <a:solidFill>
                  <a:srgbClr val="008000"/>
                </a:solidFill>
                <a:latin typeface="Times New Roman"/>
                <a:cs typeface="Times New Roman"/>
              </a:rPr>
              <a:t> &amp; pre-</a:t>
            </a:r>
            <a:r>
              <a:rPr lang="en-US" sz="31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crRNA</a:t>
            </a:r>
            <a:r>
              <a:rPr lang="en-US" sz="3100" b="1" dirty="0">
                <a:solidFill>
                  <a:srgbClr val="008000"/>
                </a:solidFill>
                <a:latin typeface="Times New Roman"/>
                <a:cs typeface="Times New Roman"/>
              </a:rPr>
              <a:t> then process with </a:t>
            </a:r>
            <a:r>
              <a:rPr lang="en-US" sz="31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RnaseIII</a:t>
            </a:r>
            <a:r>
              <a:rPr lang="en-US" sz="3100" b="1" dirty="0">
                <a:solidFill>
                  <a:srgbClr val="008000"/>
                </a:solidFill>
                <a:latin typeface="Times New Roman"/>
                <a:cs typeface="Times New Roman"/>
              </a:rPr>
              <a:t> &amp; 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solidFill>
                  <a:srgbClr val="FF0000"/>
                </a:solidFill>
                <a:latin typeface="Times New Roman"/>
                <a:cs typeface="Times New Roman"/>
              </a:rPr>
              <a:t>Complex binds target that matches </a:t>
            </a:r>
            <a:r>
              <a:rPr lang="en-US" sz="31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crRNA</a:t>
            </a:r>
            <a:endParaRPr lang="en-US" sz="31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latin typeface="Times New Roman"/>
                <a:cs typeface="Times New Roman"/>
              </a:rPr>
              <a:t>PAM (</a:t>
            </a:r>
            <a:r>
              <a:rPr lang="en-US" sz="3100" b="1" dirty="0" err="1">
                <a:latin typeface="Times New Roman"/>
                <a:cs typeface="Times New Roman"/>
              </a:rPr>
              <a:t>protospacer</a:t>
            </a:r>
            <a:r>
              <a:rPr lang="en-US" sz="3100" b="1" dirty="0">
                <a:latin typeface="Times New Roman"/>
                <a:cs typeface="Times New Roman"/>
              </a:rPr>
              <a:t> adjacent motif) must be 3’ to </a:t>
            </a:r>
            <a:r>
              <a:rPr lang="en-US" sz="3100" b="1" dirty="0" err="1">
                <a:latin typeface="Times New Roman"/>
                <a:cs typeface="Times New Roman"/>
              </a:rPr>
              <a:t>crRNA</a:t>
            </a:r>
            <a:endParaRPr lang="en-US" sz="3100" b="1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3100" b="1" dirty="0">
                <a:solidFill>
                  <a:srgbClr val="0000FF"/>
                </a:solidFill>
                <a:latin typeface="Times New Roman"/>
                <a:cs typeface="Times New Roman"/>
              </a:rPr>
              <a:t>Handle for 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100" b="1" dirty="0">
                <a:solidFill>
                  <a:srgbClr val="008000"/>
                </a:solidFill>
                <a:latin typeface="Times New Roman"/>
                <a:cs typeface="Times New Roman"/>
              </a:rPr>
              <a:t>Upon binding Cas9 cleaves target 3 </a:t>
            </a:r>
            <a:r>
              <a:rPr lang="en-US" sz="31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bp</a:t>
            </a:r>
            <a:r>
              <a:rPr lang="en-US" sz="3100" b="1" dirty="0">
                <a:solidFill>
                  <a:srgbClr val="008000"/>
                </a:solidFill>
                <a:latin typeface="Times New Roman"/>
                <a:cs typeface="Times New Roman"/>
              </a:rPr>
              <a:t> 5’ to PAM site</a:t>
            </a: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29026" name="Picture 3" descr="Screen shot 2017-02-12 at 8.1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0"/>
            <a:ext cx="566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71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>
            <a:fillRect/>
          </a:stretch>
        </p:blipFill>
        <p:spPr bwMode="auto">
          <a:xfrm>
            <a:off x="0" y="1760538"/>
            <a:ext cx="91440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70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Can fuse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crRNA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&amp;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tracrRNA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into a single RNA &amp; still works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Call the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crRNA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the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gRNA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Design it to bind target sequence</a:t>
            </a:r>
          </a:p>
        </p:txBody>
      </p:sp>
    </p:spTree>
    <p:extLst>
      <p:ext uri="{BB962C8B-B14F-4D97-AF65-F5344CB8AC3E}">
        <p14:creationId xmlns:p14="http://schemas.microsoft.com/office/powerpoint/2010/main" val="4173324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80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70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Fuse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crRNA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&amp;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tracrRNA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into a single RNA &amp; still works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Call the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crRNA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the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gRNA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Design it to bind target sequence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 then destroy or replace target depending on type of cut &amp; way it is repaired</a:t>
            </a: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32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70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 then destroy or replace target depending on type of cut &amp; way it is repaired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Native Cas9 makes “blunt” ds-breaks – usually repaired by error-prone NHEJ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32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675"/>
            <a:ext cx="87757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72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Native Cas9 makes “blunt” ds-breaks – usually repaired by error-prone NHEJ</a:t>
            </a:r>
            <a:endParaRPr lang="en-US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HNH domain cuts the complementary strand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Ruv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-C domain cuts the other strand</a:t>
            </a:r>
          </a:p>
        </p:txBody>
      </p:sp>
      <p:pic>
        <p:nvPicPr>
          <p:cNvPr id="1331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687638"/>
            <a:ext cx="83407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09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Native Cas9 makes “blunt” ds-breaks – usually repaired by error-prone NHEJ</a:t>
            </a:r>
            <a:endParaRPr lang="en-US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HNH domain cuts the complementary strand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Ruv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-C domain cuts the other strand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 modify Cas9 so only cuts one strand (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nickase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34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8" b="29581"/>
          <a:stretch>
            <a:fillRect/>
          </a:stretch>
        </p:blipFill>
        <p:spPr bwMode="auto">
          <a:xfrm>
            <a:off x="0" y="3201988"/>
            <a:ext cx="91440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0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588" y="0"/>
            <a:ext cx="90646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0002C8"/>
                </a:solidFill>
              </a:rPr>
              <a:t>Two options: Homologous &amp; non-homologous end joining</a:t>
            </a:r>
            <a:endParaRPr lang="en-US" sz="2800" b="1">
              <a:solidFill>
                <a:srgbClr val="0002C8"/>
              </a:solidFill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8950"/>
            <a:ext cx="86106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51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5312"/>
          <a:stretch>
            <a:fillRect/>
          </a:stretch>
        </p:blipFill>
        <p:spPr bwMode="auto">
          <a:xfrm>
            <a:off x="457200" y="1622425"/>
            <a:ext cx="86868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 modify Cas9 so only cuts one strand (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nickase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then target ds-breaks for gene replacement by homologous recombination</a:t>
            </a:r>
          </a:p>
          <a:p>
            <a:pPr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078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5312"/>
          <a:stretch>
            <a:fillRect/>
          </a:stretch>
        </p:blipFill>
        <p:spPr bwMode="auto">
          <a:xfrm>
            <a:off x="914400" y="1898650"/>
            <a:ext cx="82296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 modify Cas9 so only cuts one strand (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nickase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then target ds-breaks for gene replacement by homologous recombination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But must design 2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sgRNAs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with correct offset</a:t>
            </a:r>
          </a:p>
          <a:p>
            <a:pPr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875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5312"/>
          <a:stretch>
            <a:fillRect/>
          </a:stretch>
        </p:blipFill>
        <p:spPr bwMode="auto">
          <a:xfrm>
            <a:off x="914400" y="1898650"/>
            <a:ext cx="82296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 modify Cas9 so only cuts one strand (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nickase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then target ds-breaks for gene replacement by homologous recombination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But must design 2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sgRNAs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with correct offset. PAM complicates!</a:t>
            </a:r>
          </a:p>
          <a:p>
            <a:pPr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489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260975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HNH domain cuts the complementary strand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Ruv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-C domain cuts the other strand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Can modify Cas9 so doesn’t cut at all (dCas9)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Will then bind sequences complementary to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gRNA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3824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8" t="10014" r="2393"/>
          <a:stretch>
            <a:fillRect/>
          </a:stretch>
        </p:blipFill>
        <p:spPr bwMode="auto">
          <a:xfrm>
            <a:off x="5411788" y="-1588"/>
            <a:ext cx="37322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614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260975" cy="361791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HNH domain cuts the complementary strand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Ruv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-C domain cuts the other strand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Can modify Cas9 so doesn’t cut at all (dCas9)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Will then bind sequences complementary to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gRNA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Can fuse many different functional domains</a:t>
            </a: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3926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8" t="10014" r="2393"/>
          <a:stretch>
            <a:fillRect/>
          </a:stretch>
        </p:blipFill>
        <p:spPr bwMode="auto">
          <a:xfrm>
            <a:off x="5411788" y="-1588"/>
            <a:ext cx="37322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79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260975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40290" name="Picture 1" descr="Screen Shot 2017-02-13 at 3.3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144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96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24938" cy="27368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CRISPR/Cpf1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Identified by bioinformatics </a:t>
            </a:r>
            <a:r>
              <a:rPr lang="hr-HR" sz="2400" dirty="0">
                <a:latin typeface="Times New Roman"/>
                <a:cs typeface="Times New Roman"/>
              </a:rPr>
              <a:t>DOI: </a:t>
            </a:r>
            <a:r>
              <a:rPr lang="hr-HR" sz="2400" dirty="0">
                <a:latin typeface="Times New Roman"/>
                <a:cs typeface="Times New Roman"/>
                <a:hlinkClick r:id="rId3"/>
              </a:rPr>
              <a:t>http://dx.doi.org/10.1016/j.cell.2015.09.038</a:t>
            </a:r>
            <a:endParaRPr lang="hr-HR" sz="2400" dirty="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Only one RNA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5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nt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 staggered cuts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Different PAM</a:t>
            </a: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3250" name="Picture 4" descr="Screen Shot 2017-02-13 at 3.39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249363"/>
            <a:ext cx="5802312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Screen Shot 2017-02-13 at 3.45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411663"/>
            <a:ext cx="90328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57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Expanding to smaller Cas9, with new PAM sequences: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4427538" cy="4351338"/>
          </a:xfrm>
        </p:spPr>
        <p:txBody>
          <a:bodyPr/>
          <a:lstStyle/>
          <a:p>
            <a:pPr>
              <a:buClrTx/>
              <a:buFont typeface="Arial"/>
              <a:buChar char="•"/>
              <a:defRPr/>
            </a:pP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ortholog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from </a:t>
            </a:r>
            <a:r>
              <a:rPr lang="en-US" sz="2400" b="1" i="1" dirty="0">
                <a:solidFill>
                  <a:srgbClr val="037C03"/>
                </a:solidFill>
                <a:latin typeface="Times New Roman"/>
                <a:cs typeface="Times New Roman"/>
              </a:rPr>
              <a:t>Campylobacter </a:t>
            </a:r>
            <a:r>
              <a:rPr lang="en-US" sz="2400" b="1" i="1" dirty="0" err="1">
                <a:solidFill>
                  <a:srgbClr val="037C03"/>
                </a:solidFill>
                <a:latin typeface="Times New Roman"/>
                <a:cs typeface="Times New Roman"/>
              </a:rPr>
              <a:t>jejuni</a:t>
            </a:r>
            <a:r>
              <a:rPr lang="en-US" sz="2400" b="1" i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is 984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, 2.95 kb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cf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>
                <a:solidFill>
                  <a:srgbClr val="037C03"/>
                </a:solidFill>
                <a:latin typeface="Times New Roman"/>
                <a:cs typeface="Times New Roman"/>
              </a:rPr>
              <a:t>Streptococcus </a:t>
            </a:r>
            <a:r>
              <a:rPr lang="en-US" sz="2400" b="1" i="1" dirty="0" err="1">
                <a:solidFill>
                  <a:srgbClr val="037C03"/>
                </a:solidFill>
                <a:latin typeface="Times New Roman"/>
                <a:cs typeface="Times New Roman"/>
              </a:rPr>
              <a:t>pyogenes</a:t>
            </a:r>
            <a:r>
              <a:rPr lang="en-US" sz="2400" b="1" i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is 1,368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, 4.10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kbp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0" indent="0">
              <a:buClrTx/>
              <a:buFont typeface="Monotype Sorts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Has never been shown to induce targeted mutagenesis in humans or other Eukaryotes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825625"/>
            <a:ext cx="42687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96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Very easy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Can target multiple sequences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73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53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Very easy (and fast)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Can target multiple sequences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High efficiency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837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2939" r="44952" b="13953"/>
          <a:stretch>
            <a:fillRect/>
          </a:stretch>
        </p:blipFill>
        <p:spPr bwMode="auto">
          <a:xfrm>
            <a:off x="3200400" y="1176338"/>
            <a:ext cx="59436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588" y="0"/>
            <a:ext cx="9064625" cy="279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non-homologous end joining</a:t>
            </a:r>
          </a:p>
          <a:p>
            <a:pPr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“better than nothing”: join adjacent broken ends hoping they were originally joined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No base-pairing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 diff.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in yeast</a:t>
            </a:r>
          </a:p>
          <a:p>
            <a:pPr marL="342900" indent="-342900">
              <a:buFont typeface="Arial"/>
              <a:buChar char="•"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800" b="1" dirty="0">
              <a:solidFill>
                <a:srgbClr val="0002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86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Very easy (and fast)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Can target multiple sequences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High efficiency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Cons: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PAM sequence limits potential targets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47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Cons: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PAM sequence limits potential targets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CAS9 is fairly large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04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45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Cons: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PAM sequence limits potential targets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CAS9 is fairly large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Offsite targets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14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75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Cons: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PAM sequence limits potential targets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CAS9 is fairly large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Offsite targets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Usually use transgenes to express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gRNA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&amp;Cas9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24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41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Cons: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PAM sequence limits potential targets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CAS9 is fairly large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Offsite targets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Usually use transgenes to express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gRNA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&amp;Cas9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Many recent studies have used RNA and protein: no DNA!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Immature wheat embryos, lettuce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34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99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5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577850" lvl="1" indent="-295275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Increased lycopene in tomato</a:t>
            </a:r>
          </a:p>
          <a:p>
            <a:pPr marL="577850" lvl="1" indent="-295275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5x by knocking out 5 </a:t>
            </a:r>
          </a:p>
          <a:p>
            <a:pPr marL="577850" lvl="1" indent="-295275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carotenoid metabolism genes</a:t>
            </a:r>
          </a:p>
          <a:p>
            <a:pPr marL="577850" lvl="1" indent="-295275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Knocking out barley MORC1</a:t>
            </a:r>
          </a:p>
          <a:p>
            <a:pPr marL="282575" lvl="1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increased resistance to fungi</a:t>
            </a: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4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3825"/>
            <a:ext cx="45720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04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577850" lvl="1" indent="-295275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Increased lycopene in tomato</a:t>
            </a:r>
          </a:p>
          <a:p>
            <a:pPr marL="577850" lvl="1" indent="-295275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5x by knocking out 5 </a:t>
            </a:r>
          </a:p>
          <a:p>
            <a:pPr marL="577850" lvl="1" indent="-295275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carotenoid metabolism genes</a:t>
            </a:r>
          </a:p>
          <a:p>
            <a:pPr marL="577850" lvl="1" indent="-295275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Knocking out barley MORC1</a:t>
            </a:r>
          </a:p>
          <a:p>
            <a:pPr marL="282575" lvl="1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increased resistance to fungi</a:t>
            </a:r>
          </a:p>
          <a:p>
            <a:pPr marL="573088" lvl="1" indent="-290513">
              <a:spcBef>
                <a:spcPts val="0"/>
              </a:spcBef>
              <a:buFont typeface="Arial"/>
              <a:buChar char="•"/>
              <a:defRPr/>
            </a:pPr>
            <a:r>
              <a:rPr lang="en-US" sz="2600" b="1" dirty="0">
                <a:latin typeface="Times New Roman"/>
                <a:cs typeface="Times New Roman"/>
              </a:rPr>
              <a:t>Knocking out rice Sweet14</a:t>
            </a:r>
          </a:p>
          <a:p>
            <a:pPr marL="282575" lvl="1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latin typeface="Times New Roman"/>
                <a:cs typeface="Times New Roman"/>
              </a:rPr>
              <a:t>sugar transporter increased</a:t>
            </a:r>
          </a:p>
          <a:p>
            <a:pPr marL="282575" lvl="1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latin typeface="Times New Roman"/>
                <a:cs typeface="Times New Roman"/>
              </a:rPr>
              <a:t>resistance to </a:t>
            </a:r>
            <a:r>
              <a:rPr lang="en-US" sz="2600" b="1" i="1" dirty="0" err="1">
                <a:latin typeface="Times New Roman"/>
                <a:cs typeface="Times New Roman"/>
              </a:rPr>
              <a:t>Xanthomonas</a:t>
            </a:r>
            <a:endParaRPr lang="en-US" sz="2600" b="1" i="1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65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3825"/>
            <a:ext cx="45720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903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914400" lvl="1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Also used to knockout virus genes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68610" name="Picture 1" descr="Screen shot 2018-04-18 at 9.57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63763"/>
            <a:ext cx="90678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072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512763" lvl="1" indent="-396875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Also used to knockout virus genes</a:t>
            </a:r>
          </a:p>
          <a:p>
            <a:pPr marL="512763" lvl="1" indent="-396875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Or host genes needed by virus</a:t>
            </a:r>
          </a:p>
          <a:p>
            <a:pPr marL="912813" lvl="2" indent="-396875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 err="1">
                <a:latin typeface="Times New Roman"/>
                <a:cs typeface="Times New Roman"/>
              </a:rPr>
              <a:t>Potyviruses</a:t>
            </a:r>
            <a:r>
              <a:rPr lang="en-US" b="1" dirty="0">
                <a:latin typeface="Times New Roman"/>
                <a:cs typeface="Times New Roman"/>
              </a:rPr>
              <a:t> need host </a:t>
            </a:r>
            <a:r>
              <a:rPr lang="en-US" b="1" dirty="0" err="1">
                <a:latin typeface="Times New Roman"/>
                <a:cs typeface="Times New Roman"/>
              </a:rPr>
              <a:t>eIF</a:t>
            </a:r>
            <a:r>
              <a:rPr lang="en-US" b="1" dirty="0">
                <a:latin typeface="Times New Roman"/>
                <a:cs typeface="Times New Roman"/>
              </a:rPr>
              <a:t>(</a:t>
            </a:r>
            <a:r>
              <a:rPr lang="en-US" b="1" dirty="0" err="1">
                <a:latin typeface="Times New Roman"/>
                <a:cs typeface="Times New Roman"/>
              </a:rPr>
              <a:t>iso</a:t>
            </a:r>
            <a:r>
              <a:rPr lang="en-US" b="1" dirty="0">
                <a:latin typeface="Times New Roman"/>
                <a:cs typeface="Times New Roman"/>
              </a:rPr>
              <a:t>)4E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06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649413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7"/>
          <a:stretch>
            <a:fillRect/>
          </a:stretch>
        </p:blipFill>
        <p:spPr bwMode="auto">
          <a:xfrm>
            <a:off x="0" y="2362200"/>
            <a:ext cx="520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781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5312"/>
          <a:stretch>
            <a:fillRect/>
          </a:stretch>
        </p:blipFill>
        <p:spPr bwMode="auto">
          <a:xfrm>
            <a:off x="990600" y="1944688"/>
            <a:ext cx="81534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Some have been engineered to add a superior allele</a:t>
            </a:r>
          </a:p>
          <a:p>
            <a:pPr marL="800100" lvl="2" indent="-514350">
              <a:spcBef>
                <a:spcPts val="0"/>
              </a:spcBef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Round-up resistance in cassava</a:t>
            </a:r>
          </a:p>
          <a:p>
            <a:pPr marL="800100" lvl="2" indent="-514350">
              <a:spcBef>
                <a:spcPts val="0"/>
              </a:spcBef>
              <a:defRPr/>
            </a:pPr>
            <a:r>
              <a:rPr lang="en-US" b="1" dirty="0">
                <a:latin typeface="Times New Roman"/>
                <a:cs typeface="Times New Roman"/>
              </a:rPr>
              <a:t>N-efficiency in rice</a:t>
            </a:r>
          </a:p>
          <a:p>
            <a:pPr marL="800100" lvl="2" indent="-514350">
              <a:spcBef>
                <a:spcPts val="0"/>
              </a:spcBef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3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 b="14203"/>
          <a:stretch>
            <a:fillRect/>
          </a:stretch>
        </p:blipFill>
        <p:spPr bwMode="auto">
          <a:xfrm>
            <a:off x="4600575" y="457200"/>
            <a:ext cx="453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3105979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marL="91440" algn="ctr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Several different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depending upon types of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broken ends</a:t>
            </a:r>
          </a:p>
          <a:p>
            <a:pPr marL="43434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 rely on homologous strand to</a:t>
            </a:r>
          </a:p>
          <a:p>
            <a:pPr marL="460375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supply missing info</a:t>
            </a:r>
          </a:p>
          <a:p>
            <a:pPr marL="460375" indent="-4763">
              <a:spcBef>
                <a:spcPts val="0"/>
              </a:spcBef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9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Screen shot 2018-04-18 at 10.2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4225"/>
            <a:ext cx="58674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Some have been engineered to add a superior allele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Experimentally have made synthetic transcriptional activators</a:t>
            </a: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Fused to Cas9  (d)</a:t>
            </a: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Interacting with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tracR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030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Some have been engineered to add a superior allele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Experimentally have made synthetic transcriptional activators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Experimentally have made synthetic transcriptional repressors</a:t>
            </a: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Fused to Cas9  (d)</a:t>
            </a: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Interacting with 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tracR</a:t>
            </a: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4754" name="Picture 3" descr="Screen shot 2018-04-18 at 10.3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505200"/>
            <a:ext cx="89249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66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Screen shot 2018-04-18 at 10.3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7838"/>
            <a:ext cx="89916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Some have been engineered to add a superior allele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Experimentally have made synthetic transcriptional activators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Experimentally have made synthetic transcriptional repressors</a:t>
            </a: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Fused to Cas9  (d)</a:t>
            </a: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Interacting with 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tracR</a:t>
            </a: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80010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Also have Crispr-Cas9(d) that bind </a:t>
            </a:r>
            <a:r>
              <a:rPr lang="en-US" b="1" dirty="0" err="1">
                <a:solidFill>
                  <a:srgbClr val="FC0128"/>
                </a:solidFill>
                <a:latin typeface="Times New Roman"/>
                <a:cs typeface="Times New Roman"/>
              </a:rPr>
              <a:t>cds</a:t>
            </a: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 and block elongation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0360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Some have been engineered to add a superior allele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Experimentally have made synthetic transcriptional activators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Experimentally have made synthetic transcriptional repressors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Experimentally have made synthetic fluorescent reporters</a:t>
            </a:r>
          </a:p>
          <a:p>
            <a:pPr marL="0" indent="-5143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Used to track DNA in living cells</a:t>
            </a:r>
          </a:p>
          <a:p>
            <a:pPr marL="0" indent="-514350">
              <a:spcBef>
                <a:spcPts val="0"/>
              </a:spcBef>
              <a:buClrTx/>
              <a:buFont typeface="Arial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6802" name="Picture 3" descr="Screen shot 2018-04-18 at 10.5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288"/>
            <a:ext cx="911225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76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CRISPR/Cas9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Results: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Lots of plants have been edited to knockout 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Some have been engineered to add a superior allele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Experimentally have made synthetic transcriptional activators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Experimentally have made synthetic transcriptional repressors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Experimentally have made synthetic fluorescent reporters</a:t>
            </a:r>
          </a:p>
          <a:p>
            <a:pPr marL="0" indent="-5143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Used to track DNA in living cells</a:t>
            </a:r>
          </a:p>
          <a:p>
            <a:pPr marL="0" indent="-5143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Used to track RNA in living cells</a:t>
            </a:r>
          </a:p>
          <a:p>
            <a:pPr marL="0" indent="-514350">
              <a:spcBef>
                <a:spcPts val="0"/>
              </a:spcBef>
              <a:buClrTx/>
              <a:buFont typeface="Arial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-514350">
              <a:spcBef>
                <a:spcPts val="0"/>
              </a:spcBef>
              <a:buClrTx/>
              <a:buFont typeface="Arial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7826" name="Picture 1" descr="Screen shot 2018-04-18 at 10.4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89225"/>
            <a:ext cx="40640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14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Getting rid of transgenes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Cross them out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OK for getting rid of gene-editor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Very tricky for getting rid of GMO</a:t>
            </a:r>
          </a:p>
          <a:p>
            <a:pPr marL="0" indent="-514350">
              <a:spcBef>
                <a:spcPts val="0"/>
              </a:spcBef>
              <a:buClrTx/>
              <a:buFont typeface="Arial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 typeface="Monotype Sorts" charset="0"/>
              <a:buNone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88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322388"/>
            <a:ext cx="4151312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675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Getting rid of transgenes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Cross them out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OK for getting rid of gene-editor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Very tricky for getting rid of GMO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Edit without a transgene</a:t>
            </a:r>
            <a:endParaRPr lang="en-US" sz="28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Deliver DNA by transient expression (hit and run)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Express protein that does its job before DNA is degraded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Use Agrobacterium,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biolistics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, protoplasts</a:t>
            </a: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090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Getting rid of transgenes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Cross them out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OK for getting rid of gene-editor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Very tricky for getting rid of GMO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Edit without a transgene</a:t>
            </a:r>
            <a:endParaRPr lang="en-US" sz="28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Deliver DNA by transient expression (hit and run)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Deliver DNA with a virus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in plants are rarely integrated into the genome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Reason for concern about the size of the Cas9 protein</a:t>
            </a:r>
          </a:p>
          <a:p>
            <a:pPr>
              <a:spcBef>
                <a:spcPts val="0"/>
              </a:spcBef>
              <a:defRPr/>
            </a:pP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392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Screen shot 2018-04-18 at 11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0838"/>
            <a:ext cx="8382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17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Getting rid of transgenes</a:t>
            </a:r>
          </a:p>
          <a:p>
            <a:pPr marL="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Cross them out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OK for getting rid of gene-editor</a:t>
            </a:r>
          </a:p>
          <a:p>
            <a:pPr marL="341313" indent="-341313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Very tricky for getting rid of GMO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Edit without a transgene</a:t>
            </a:r>
            <a:endParaRPr lang="en-US" sz="28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Deliver DNA by transient expression (hit and run)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Deliver DNA with a virus</a:t>
            </a:r>
            <a:endParaRPr lang="en-US" sz="30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Deliver pre-assembled crispr-Cas9 complex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90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GMO </a:t>
            </a:r>
            <a:r>
              <a:rPr lang="en-US" sz="2400" b="1" dirty="0" err="1">
                <a:solidFill>
                  <a:srgbClr val="660066"/>
                </a:solidFill>
                <a:latin typeface="Times New Roman"/>
                <a:cs typeface="Times New Roman"/>
              </a:rPr>
              <a:t>vs</a:t>
            </a: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 Gene Editing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GMO: adding a new gene from a different organism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Usually also add a selectable marker to select for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transgenics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Concerns about transfer to unwanted organisms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Concerns about effects on humans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Concerns about inbreeding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Concerns about unanticipated consequences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Gene editing: modifying a gene that was already there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Not (necessarily) adding extra genes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USDA won’t regulate because thinks that they ”could otherwise have been developed through traditional breeding techniques.”</a:t>
            </a:r>
          </a:p>
        </p:txBody>
      </p:sp>
    </p:spTree>
    <p:extLst>
      <p:ext uri="{BB962C8B-B14F-4D97-AF65-F5344CB8AC3E}">
        <p14:creationId xmlns:p14="http://schemas.microsoft.com/office/powerpoint/2010/main" val="179222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7625"/>
            <a:ext cx="55245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Gene editing: modifying a gene that was already there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Requires knowledge of the sequence that you wish to modify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Requires way to cut it precisely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DNA repair then creates mutations while fixing the break</a:t>
            </a:r>
          </a:p>
        </p:txBody>
      </p:sp>
    </p:spTree>
    <p:extLst>
      <p:ext uri="{BB962C8B-B14F-4D97-AF65-F5344CB8AC3E}">
        <p14:creationId xmlns:p14="http://schemas.microsoft.com/office/powerpoint/2010/main" val="159534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733800" cy="3352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1430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DNA repair then creates mutations while fixing the break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Non-homologous end-joining is error-prone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Homologous DNA repair can replace DNA if a template is supplied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4288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163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lcPersonal:Microsoft Office 98:Templates:Blank Presentation</Template>
  <TotalTime>9213</TotalTime>
  <Words>2455</Words>
  <Application>Microsoft Macintosh PowerPoint</Application>
  <PresentationFormat>On-screen Show (4:3)</PresentationFormat>
  <Paragraphs>510</Paragraphs>
  <Slides>68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ＭＳ Ｐゴシック</vt:lpstr>
      <vt:lpstr>ヒラギノ角ゴ Pro W3</vt:lpstr>
      <vt:lpstr>Arial</vt:lpstr>
      <vt:lpstr>Calibri</vt:lpstr>
      <vt:lpstr>Helvetica</vt:lpstr>
      <vt:lpstr>Monotype Sorts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to smaller Cas9, with new PAM sequences: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Wilkes University</dc:creator>
  <cp:lastModifiedBy>Microsoft Office User</cp:lastModifiedBy>
  <cp:revision>299</cp:revision>
  <dcterms:created xsi:type="dcterms:W3CDTF">2015-03-11T22:09:18Z</dcterms:created>
  <dcterms:modified xsi:type="dcterms:W3CDTF">2019-04-03T16:28:46Z</dcterms:modified>
</cp:coreProperties>
</file>