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sldIdLst>
    <p:sldId id="1674" r:id="rId2"/>
    <p:sldId id="1675" r:id="rId3"/>
    <p:sldId id="1677" r:id="rId4"/>
    <p:sldId id="1728" r:id="rId5"/>
    <p:sldId id="1742" r:id="rId6"/>
    <p:sldId id="4099" r:id="rId7"/>
    <p:sldId id="1748" r:id="rId8"/>
    <p:sldId id="1756" r:id="rId9"/>
    <p:sldId id="1760" r:id="rId10"/>
    <p:sldId id="1767" r:id="rId11"/>
    <p:sldId id="1800" r:id="rId12"/>
    <p:sldId id="1801" r:id="rId13"/>
    <p:sldId id="1786" r:id="rId14"/>
    <p:sldId id="1787" r:id="rId15"/>
    <p:sldId id="1788" r:id="rId16"/>
    <p:sldId id="1789" r:id="rId17"/>
    <p:sldId id="1790" r:id="rId18"/>
    <p:sldId id="1791" r:id="rId19"/>
    <p:sldId id="1802" r:id="rId20"/>
    <p:sldId id="1803" r:id="rId21"/>
    <p:sldId id="1794" r:id="rId22"/>
    <p:sldId id="1804" r:id="rId23"/>
    <p:sldId id="1805" r:id="rId24"/>
    <p:sldId id="1806" r:id="rId25"/>
    <p:sldId id="1807" r:id="rId26"/>
    <p:sldId id="4098" r:id="rId27"/>
    <p:sldId id="4100" r:id="rId28"/>
    <p:sldId id="4101" r:id="rId29"/>
    <p:sldId id="4102" r:id="rId30"/>
    <p:sldId id="4103" r:id="rId31"/>
    <p:sldId id="4104" r:id="rId32"/>
    <p:sldId id="4105" r:id="rId33"/>
    <p:sldId id="4106" r:id="rId34"/>
    <p:sldId id="4107" r:id="rId35"/>
    <p:sldId id="4108" r:id="rId36"/>
    <p:sldId id="4109" r:id="rId37"/>
    <p:sldId id="4110" r:id="rId38"/>
    <p:sldId id="4111" r:id="rId39"/>
    <p:sldId id="4112" r:id="rId40"/>
    <p:sldId id="4113" r:id="rId41"/>
    <p:sldId id="4114" r:id="rId42"/>
    <p:sldId id="4115" r:id="rId43"/>
    <p:sldId id="4116" r:id="rId44"/>
    <p:sldId id="4117" r:id="rId45"/>
    <p:sldId id="4118" r:id="rId46"/>
    <p:sldId id="4119" r:id="rId47"/>
    <p:sldId id="4120" r:id="rId48"/>
    <p:sldId id="4121" r:id="rId49"/>
    <p:sldId id="4122" r:id="rId50"/>
    <p:sldId id="4123" r:id="rId51"/>
    <p:sldId id="4124" r:id="rId52"/>
    <p:sldId id="4125" r:id="rId53"/>
    <p:sldId id="4126" r:id="rId54"/>
    <p:sldId id="4127" r:id="rId55"/>
    <p:sldId id="4128" r:id="rId56"/>
    <p:sldId id="4129" r:id="rId57"/>
    <p:sldId id="4130" r:id="rId58"/>
    <p:sldId id="4131" r:id="rId59"/>
    <p:sldId id="4132" r:id="rId60"/>
    <p:sldId id="4133" r:id="rId61"/>
    <p:sldId id="4134" r:id="rId62"/>
    <p:sldId id="4135" r:id="rId63"/>
    <p:sldId id="4136" r:id="rId64"/>
    <p:sldId id="4137" r:id="rId65"/>
    <p:sldId id="4138" r:id="rId66"/>
    <p:sldId id="4139" r:id="rId67"/>
    <p:sldId id="4140" r:id="rId68"/>
    <p:sldId id="4141" r:id="rId69"/>
    <p:sldId id="4142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0066"/>
    <a:srgbClr val="3366FF"/>
    <a:srgbClr val="CC00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84"/>
    <p:restoredTop sz="94678"/>
  </p:normalViewPr>
  <p:slideViewPr>
    <p:cSldViewPr>
      <p:cViewPr>
        <p:scale>
          <a:sx n="100" d="100"/>
          <a:sy n="100" d="100"/>
        </p:scale>
        <p:origin x="-222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7F99195-CFF5-3F41-93C0-31E5E1F6C513}" type="datetime1">
              <a:rPr lang="en-US"/>
              <a:pPr>
                <a:defRPr/>
              </a:pPr>
              <a:t>3/27/19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2EE691A-BFDD-B348-A145-A525B5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Remarkable ability to mix and match domains! Can swap DNA-binding domain of FokI for Zn finger and works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FokI nuclease domain must dimerise to cleave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Need a spacer of 5-7 bp between binding sites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FokI nuclease domain must dimerise to cleave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Need a spacer of 5-7 bp between binding sites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FokI nuclease domain must dimerise to cleave</a:t>
            </a:r>
          </a:p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Need a spacer of 5-7 bp between binding sites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Disrupted myostatin gene that is a negative regulator of muscle development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Glyphosate = roundup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Disrupted myostatin gene that is a negative regulator of muscle development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Disrupted myostatin gene that is a negative regulator of muscle development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Sepcificity varies by context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But have engineered TALENS with 22 aa and 27 aa repeats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First that were tried in plants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Last November reported genome editing in potato by transient expression after Agro-infiltration.  Got editing without stable integration.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Last November reported genome editing in potato by transient expression after Agro-infiltration.  Got editing without stable integration.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Last November reported genome editing in potato by transient expression after Agro-infiltration.  Got editing without stable integration.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Last November reported genome editing in potato by transient expression after Agro-infiltration.  Got editing without stable integration.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Also created many mutants by co-suppresson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Also created many mutants by co-suppresson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Helvetica" charset="0"/>
                <a:ea typeface="ヒラギノ角ゴ Pro W3" charset="0"/>
                <a:cs typeface="ヒラギノ角ゴ Pro W3" charset="0"/>
              </a:rPr>
              <a:t>Acquired (learned) versus innate immunity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467-0EEB-4C4D-A1EA-BA38723A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AD4-53EC-4B4B-8BD2-1B76DC67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D9D-4488-854B-88AC-618492E3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BA23-41DC-0647-A52C-FA949A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77D-547D-D747-8FDB-EB2CC174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1D1-4C6E-FF4C-9CA0-5B6EE491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2E-FBE7-5E46-B5E9-0CB81E8A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26F-08AF-3C4E-AB45-A20F367C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10F-9764-7242-A2E9-0D225652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D0F-4AA1-C043-A27C-026D3EF6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6F2-BEC4-FB4D-91D1-0C5B4028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337453-B387-1A49-A367-96370A18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638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	DNA damage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DNA gets damaged a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lot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!</a:t>
            </a:r>
          </a:p>
        </p:txBody>
      </p:sp>
      <p:pic>
        <p:nvPicPr>
          <p:cNvPr id="169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0"/>
          <a:stretch>
            <a:fillRect/>
          </a:stretch>
        </p:blipFill>
        <p:spPr bwMode="auto">
          <a:xfrm>
            <a:off x="-12700" y="5029200"/>
            <a:ext cx="5010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</a:p>
          <a:p>
            <a:pPr>
              <a:defRPr/>
            </a:pPr>
            <a:r>
              <a:rPr lang="en-US" sz="2400" dirty="0">
                <a:latin typeface="Times New Roman"/>
                <a:cs typeface="Times New Roman"/>
              </a:rPr>
              <a:t>Single-strand break repair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poly (ADP-ribose) polymerase (PARP) binds break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Recruits XRCC1, which recruits Ligase 3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Polynucleotide kinase processes ends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Pol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 fills in any resulting gaps, ligase 3 ligates the ends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6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463800"/>
            <a:ext cx="67818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nature10760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4686" b="48148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88" y="0"/>
            <a:ext cx="90646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/>
                <a:cs typeface="Times New Roman"/>
              </a:rPr>
              <a:t>3 Ways to fix it 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Direct reversal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Removal and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resynthesis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b="1" dirty="0">
                <a:latin typeface="Times New Roman"/>
                <a:cs typeface="Times New Roman"/>
              </a:rPr>
              <a:t>Recombination : mainly used to repair DS breaks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Two options: Homologous &amp; non-homologous end joining</a:t>
            </a:r>
          </a:p>
        </p:txBody>
      </p:sp>
    </p:spTree>
    <p:extLst>
      <p:ext uri="{BB962C8B-B14F-4D97-AF65-F5344CB8AC3E}">
        <p14:creationId xmlns:p14="http://schemas.microsoft.com/office/powerpoint/2010/main" val="162108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588" y="0"/>
            <a:ext cx="90646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02C8"/>
                </a:solidFill>
              </a:rPr>
              <a:t>Two options: Homologous &amp; non-homologous end joining</a:t>
            </a:r>
            <a:endParaRPr lang="en-US" sz="2800" b="1">
              <a:solidFill>
                <a:srgbClr val="0002C8"/>
              </a:solidFill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8950"/>
            <a:ext cx="86106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5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2939" r="44952" b="13953"/>
          <a:stretch>
            <a:fillRect/>
          </a:stretch>
        </p:blipFill>
        <p:spPr bwMode="auto">
          <a:xfrm>
            <a:off x="3200400" y="1176338"/>
            <a:ext cx="59436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88" y="0"/>
            <a:ext cx="9064625" cy="27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non-homologous end joining</a:t>
            </a:r>
          </a:p>
          <a:p>
            <a:pPr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“better than nothing”: join adjacent broken ends hoping they were originally joined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No base-pairing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 diff.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in yeast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000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8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88" y="0"/>
            <a:ext cx="90646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non-homologous end joining</a:t>
            </a:r>
          </a:p>
          <a:p>
            <a:pPr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“better than nothing”: join adjacent broken ends hoping they were originally joined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Ku detects &amp; binds DSB</a:t>
            </a:r>
          </a:p>
          <a:p>
            <a:pPr>
              <a:defRPr/>
            </a:pPr>
            <a:endParaRPr lang="en-US" sz="2800" b="1" dirty="0">
              <a:solidFill>
                <a:srgbClr val="0002C8"/>
              </a:solidFill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9144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4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88" y="0"/>
            <a:ext cx="90646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non-homologous end joining</a:t>
            </a:r>
          </a:p>
          <a:p>
            <a:pPr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“better than nothing”: join adjacent broken ends hoping they were originally joined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Ku detects &amp; binds DSB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Recruits MRX complex to process ends and make them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ligatable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b="1" dirty="0">
              <a:solidFill>
                <a:srgbClr val="0002C8"/>
              </a:solidFill>
            </a:endParaRP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05000"/>
            <a:ext cx="9144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4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88" y="0"/>
            <a:ext cx="9064625" cy="31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non-homologous end joining</a:t>
            </a:r>
          </a:p>
          <a:p>
            <a:pPr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“better than nothing”: join adjacent broken ends hoping they were originally joined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Ku detects &amp; binds DSB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Recruits MRX complex to process ends and make them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ligatable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XLF/Xrcc4/Ligase4 joins the ends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0002C8"/>
              </a:solidFill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895600"/>
            <a:ext cx="9144001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1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9017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457200" indent="-457200">
              <a:spcBef>
                <a:spcPct val="2000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</p:txBody>
      </p:sp>
      <p:pic>
        <p:nvPicPr>
          <p:cNvPr id="20482" name="Picture 3" descr="510-1-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5"/>
          <a:stretch>
            <a:fillRect/>
          </a:stretch>
        </p:blipFill>
        <p:spPr bwMode="auto">
          <a:xfrm>
            <a:off x="4267200" y="296863"/>
            <a:ext cx="487680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5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3105979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384464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3) Resect broken DNA to provide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SS overhangs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3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damage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DNA gets damaged a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lot!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&gt;200,000 events/human cell/day</a:t>
            </a:r>
          </a:p>
        </p:txBody>
      </p:sp>
      <p:pic>
        <p:nvPicPr>
          <p:cNvPr id="171010" name="Picture 1" descr="Screen Shot 2015-04-14 at 2.5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7250"/>
            <a:ext cx="70739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4952638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3) Resect broken DNA to provide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SS overhangs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4) SS-DNA (with help of many proteins)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invades homologous strand &amp; uses it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as template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9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5260414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3) Resect broken DNA to provide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SS overhangs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4) SS-DNA (with help of many proteins)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invades homologous strand &amp; uses it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as template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5) Replicate past missing section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599916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3) Resect broken DNA to provide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SS overhangs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4) SS-DNA (with help of many proteins)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invades homologous strand &amp; uses it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as template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5) Replicate past missing section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D-loop binds top strand &amp; forms</a:t>
            </a:r>
          </a:p>
          <a:p>
            <a:pPr indent="3444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template for missing information</a:t>
            </a:r>
          </a:p>
          <a:p>
            <a:pPr marL="460375" indent="-4763"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51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 b="14203"/>
          <a:stretch>
            <a:fillRect/>
          </a:stretch>
        </p:blipFill>
        <p:spPr bwMode="auto">
          <a:xfrm>
            <a:off x="4600575" y="457200"/>
            <a:ext cx="453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599916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marL="91440" algn="ctr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Homologous repair of 2 -strand breaks</a:t>
            </a:r>
            <a:endParaRPr lang="en-US" sz="2400" b="1" dirty="0">
              <a:solidFill>
                <a:srgbClr val="063DE8"/>
              </a:solidFill>
              <a:latin typeface="Times New Roman"/>
              <a:cs typeface="Times New Roman"/>
            </a:endParaRP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MRN finds broken DNA</a:t>
            </a:r>
          </a:p>
          <a:p>
            <a:pPr marL="91440" indent="-457200">
              <a:spcBef>
                <a:spcPts val="0"/>
              </a:spcBef>
              <a:buFont typeface="Times" charset="0"/>
              <a:buAutoNum type="arabicParenR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Several different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mechs</a:t>
            </a: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depending upon types of </a:t>
            </a:r>
          </a:p>
          <a:p>
            <a:pPr marL="9144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broken ends</a:t>
            </a:r>
          </a:p>
          <a:p>
            <a:pPr marL="43434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 rely on homologous strand to</a:t>
            </a:r>
          </a:p>
          <a:p>
            <a:pPr marL="460375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supply missing info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3) Resect broken DNA to provide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SS overhangs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4) SS-DNA (with help of many proteins)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invades homologous strand &amp; uses it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as template</a:t>
            </a:r>
          </a:p>
          <a:p>
            <a:pPr marL="4763" indent="-4763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5) Replicate past missing section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D-loop binds top strand &amp; forms</a:t>
            </a:r>
          </a:p>
          <a:p>
            <a:pPr indent="3444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template for missing information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Times New Roman"/>
                <a:cs typeface="Times New Roman"/>
              </a:rPr>
              <a:t>6) </a:t>
            </a:r>
            <a:r>
              <a:rPr lang="en-US" sz="2400" b="1" dirty="0" err="1">
                <a:latin typeface="Times New Roman"/>
                <a:cs typeface="Times New Roman"/>
              </a:rPr>
              <a:t>Resolvases</a:t>
            </a:r>
            <a:r>
              <a:rPr lang="en-US" sz="2400" b="1" dirty="0">
                <a:latin typeface="Times New Roman"/>
                <a:cs typeface="Times New Roman"/>
              </a:rPr>
              <a:t> cut &amp; ligate the x-overs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52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77788" y="0"/>
            <a:ext cx="89884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Clinical significance</a:t>
            </a:r>
          </a:p>
          <a:p>
            <a:pPr lvl="1"/>
            <a:r>
              <a:rPr lang="en-US" sz="2400" b="1" dirty="0">
                <a:solidFill>
                  <a:srgbClr val="0002C8"/>
                </a:solidFill>
                <a:latin typeface="Times New Roman"/>
                <a:cs typeface="Times New Roman"/>
              </a:rPr>
              <a:t>Important for preventing cancers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Many genetic disorders are due to bad DNA repair</a:t>
            </a: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bad BRCA1 or BRCA2 predispose to cancer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pic>
        <p:nvPicPr>
          <p:cNvPr id="28674" name="Picture 3" descr="BRCA.JPG                                                       00000C81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1395"/>
            <a:ext cx="8686801" cy="49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2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77788" y="0"/>
            <a:ext cx="8988425" cy="378301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Many human genetic disorders are due to DNA repair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bad BRCA1 or BRCA2 predispose to</a:t>
            </a:r>
          </a:p>
          <a:p>
            <a:pPr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cancer</a:t>
            </a:r>
          </a:p>
          <a:p>
            <a:pPr>
              <a:buFontTx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 GG-NER defects cause </a:t>
            </a:r>
          </a:p>
          <a:p>
            <a:pPr>
              <a:defRPr/>
            </a:pPr>
            <a:r>
              <a:rPr lang="en-US" sz="2400" b="1" dirty="0" err="1">
                <a:latin typeface="Times New Roman"/>
                <a:cs typeface="Times New Roman"/>
              </a:rPr>
              <a:t>Xeroderma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Pigmentosum</a:t>
            </a:r>
            <a:endParaRPr lang="en-US" sz="2400" b="1" dirty="0">
              <a:latin typeface="Times New Roman"/>
              <a:cs typeface="Times New Roman"/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11 genes have "same"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Phenotype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TC-NER defects cause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Cockayne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Syndrome</a:t>
            </a:r>
          </a:p>
        </p:txBody>
      </p:sp>
      <p:pic>
        <p:nvPicPr>
          <p:cNvPr id="29698" name="Picture 3" descr="XP.JPG                                                         00000C81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990600"/>
            <a:ext cx="38338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1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776F282-7F9E-7A40-8315-9C8D5ACA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66213" cy="41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  <a:endParaRPr lang="en-US" alt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Many genetic disorders are due to bad DNA repair</a:t>
            </a:r>
          </a:p>
          <a:p>
            <a:pPr>
              <a:buFontTx/>
              <a:buChar char="•"/>
            </a:pPr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bad BRCA1 or BRCA2 predispose to cancer</a:t>
            </a:r>
          </a:p>
          <a:p>
            <a:pPr>
              <a:buFontTx/>
              <a:buChar char="•"/>
            </a:pPr>
            <a:r>
              <a:rPr lang="en-US" altLang="en-US" b="1" dirty="0">
                <a:latin typeface="Times New Roman"/>
                <a:cs typeface="Times New Roman"/>
              </a:rPr>
              <a:t> bad NER causes </a:t>
            </a:r>
            <a:r>
              <a:rPr lang="en-US" altLang="en-US" b="1" dirty="0" err="1">
                <a:latin typeface="Times New Roman"/>
                <a:cs typeface="Times New Roman"/>
              </a:rPr>
              <a:t>Xeroderma</a:t>
            </a:r>
            <a:r>
              <a:rPr lang="en-US" altLang="en-US" b="1" dirty="0"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latin typeface="Times New Roman"/>
                <a:cs typeface="Times New Roman"/>
              </a:rPr>
              <a:t>Pigmentosum</a:t>
            </a:r>
            <a:endParaRPr lang="en-US" altLang="en-US" b="1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11 genes have 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"same</a:t>
            </a:r>
            <a:r>
              <a:rPr lang="ja-JP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solidFill>
                  <a:srgbClr val="0000CC"/>
                </a:solidFill>
                <a:latin typeface="Times New Roman"/>
                <a:cs typeface="Times New Roman"/>
              </a:rPr>
              <a:t> effect</a:t>
            </a:r>
          </a:p>
          <a:p>
            <a:pPr>
              <a:buFontTx/>
              <a:buChar char="•"/>
            </a:pPr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bad mismatch </a:t>
            </a:r>
          </a:p>
          <a:p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repair causes </a:t>
            </a:r>
          </a:p>
          <a:p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hereditary </a:t>
            </a:r>
          </a:p>
          <a:p>
            <a:r>
              <a:rPr lang="en-US" alt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nonpolyposis</a:t>
            </a:r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alt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colon cancer</a:t>
            </a:r>
          </a:p>
        </p:txBody>
      </p:sp>
      <p:pic>
        <p:nvPicPr>
          <p:cNvPr id="84994" name="Picture 1">
            <a:extLst>
              <a:ext uri="{FF2B5EF4-FFF2-40B4-BE49-F238E27FC236}">
                <a16:creationId xmlns:a16="http://schemas.microsoft.com/office/drawing/2014/main" id="{0D21CF38-DA42-0548-9748-215C107B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4412"/>
          <a:stretch/>
        </p:blipFill>
        <p:spPr bwMode="auto">
          <a:xfrm>
            <a:off x="2514600" y="1509455"/>
            <a:ext cx="6629400" cy="5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5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GMO </a:t>
            </a:r>
            <a:r>
              <a:rPr lang="en-US" sz="2400" b="1" dirty="0" err="1">
                <a:solidFill>
                  <a:srgbClr val="660066"/>
                </a:solidFill>
                <a:latin typeface="Times New Roman"/>
                <a:cs typeface="Times New Roman"/>
              </a:rPr>
              <a:t>vs</a:t>
            </a: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 Gene Editing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GMO: adding a new gene from a different organism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Usually also add a selectable marker to select for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Concerns about transfer to unwanted organisms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Concerns about effects on humans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Concerns about inbreeding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Concerns about unanticipated consequences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Not (necessarily) adding extra genes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USDA won’t regulate because thinks that they ”could otherwise have been developed through traditional breeding techniques.”</a:t>
            </a:r>
          </a:p>
        </p:txBody>
      </p:sp>
    </p:spTree>
    <p:extLst>
      <p:ext uri="{BB962C8B-B14F-4D97-AF65-F5344CB8AC3E}">
        <p14:creationId xmlns:p14="http://schemas.microsoft.com/office/powerpoint/2010/main" val="179222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knowledge of the sequence that you wish to modify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Requires way to cut it precisely</a:t>
            </a:r>
          </a:p>
        </p:txBody>
      </p:sp>
    </p:spTree>
    <p:extLst>
      <p:ext uri="{BB962C8B-B14F-4D97-AF65-F5344CB8AC3E}">
        <p14:creationId xmlns:p14="http://schemas.microsoft.com/office/powerpoint/2010/main" val="51537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knowledge of the sequence that you wish to modify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Requires way to cut it precisely</a:t>
            </a: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Virus defense</a:t>
            </a:r>
          </a:p>
        </p:txBody>
      </p:sp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905000"/>
            <a:ext cx="6831012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08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damage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Occurs 2 ways</a:t>
            </a:r>
          </a:p>
          <a:p>
            <a:pPr lvl="1"/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1) spontaneously</a:t>
            </a:r>
          </a:p>
          <a:p>
            <a:pPr lvl="1"/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2) mutagens : damage DNA</a:t>
            </a:r>
          </a:p>
        </p:txBody>
      </p:sp>
      <p:pic>
        <p:nvPicPr>
          <p:cNvPr id="173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675"/>
            <a:ext cx="7010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knowledge of the sequence that you wish to modify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Requires way to cut it precisely</a:t>
            </a: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Virus defense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Can target any gene by making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: in cell or in vitro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Way to silence gene families</a:t>
            </a: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 b="4805"/>
          <a:stretch>
            <a:fillRect/>
          </a:stretch>
        </p:blipFill>
        <p:spPr bwMode="auto">
          <a:xfrm>
            <a:off x="2667000" y="2963863"/>
            <a:ext cx="6513513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18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Virus defense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Can target any gene by making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: in cell or in vitro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Way to silence gene families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Used to create many mutants by co-suppression</a:t>
            </a:r>
          </a:p>
          <a:p>
            <a:pPr marL="514350" lvl="1" indent="0">
              <a:spcBef>
                <a:spcPts val="0"/>
              </a:spcBef>
              <a:buFontTx/>
              <a:buNone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65831" r="4810" b="-188"/>
          <a:stretch>
            <a:fillRect/>
          </a:stretch>
        </p:blipFill>
        <p:spPr bwMode="auto">
          <a:xfrm>
            <a:off x="0" y="2603500"/>
            <a:ext cx="9144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5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Virus defense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Can target any gene by making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: in cell or in vitro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Way to silence gene families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Used to create many mutants by co-suppression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Has been used to modify rice starch composition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65831" r="4810" b="-188"/>
          <a:stretch>
            <a:fillRect/>
          </a:stretch>
        </p:blipFill>
        <p:spPr bwMode="auto">
          <a:xfrm>
            <a:off x="0" y="2936875"/>
            <a:ext cx="9144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0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Can target any gene by making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: in cell or in vitro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Way to silence gene families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Knocks genes down but not out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Must deliver RNA</a:t>
            </a:r>
          </a:p>
          <a:p>
            <a:pPr marL="1200150"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transgene or regular application of ds RNA</a:t>
            </a:r>
          </a:p>
        </p:txBody>
      </p:sp>
      <p:pic>
        <p:nvPicPr>
          <p:cNvPr id="296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3"/>
          <a:stretch>
            <a:fillRect/>
          </a:stretch>
        </p:blipFill>
        <p:spPr bwMode="auto">
          <a:xfrm>
            <a:off x="2514600" y="2620963"/>
            <a:ext cx="6375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3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RNA interference was original approach for targeting genes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Can target any gene by making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: in cell or in vitro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Way to silence gene families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Knocks genes down but not out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Must deliver RNA</a:t>
            </a:r>
          </a:p>
          <a:p>
            <a:pPr marL="1025525" lvl="2" indent="-230188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Propose spraying plants with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dsRNA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as alternative to GMO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667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00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7625"/>
            <a:ext cx="55245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latin typeface="Times New Roman"/>
                <a:cs typeface="Times New Roman"/>
              </a:rPr>
              <a:t>Gene editing: modifying a gene that was already there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Requires knowledge of the sequence that you wish to modify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Requires way to cut it precisely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800100"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DNA repair then creates mutations while fixing the break</a:t>
            </a:r>
          </a:p>
        </p:txBody>
      </p:sp>
    </p:spTree>
    <p:extLst>
      <p:ext uri="{BB962C8B-B14F-4D97-AF65-F5344CB8AC3E}">
        <p14:creationId xmlns:p14="http://schemas.microsoft.com/office/powerpoint/2010/main" val="1595344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6" t="12718" b="4045"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43400" cy="3429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DNA repair then creates mutations while fixing the break</a:t>
            </a:r>
          </a:p>
          <a:p>
            <a:pPr marL="40005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Non-homologous end-joining is error-prone</a:t>
            </a:r>
          </a:p>
        </p:txBody>
      </p:sp>
    </p:spTree>
    <p:extLst>
      <p:ext uri="{BB962C8B-B14F-4D97-AF65-F5344CB8AC3E}">
        <p14:creationId xmlns:p14="http://schemas.microsoft.com/office/powerpoint/2010/main" val="732697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733800" cy="3352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Gene Editing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1430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DNA repair then creates mutations while fixing the break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Non-homologous end-joining is error-prone</a:t>
            </a:r>
          </a:p>
          <a:p>
            <a:pPr marL="4000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Homologous DNA repair can replace DNA if a template is supplied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4288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16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, total monomer is ~ 300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399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373313"/>
            <a:ext cx="91440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87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, total monomer is ~ 300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1800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bp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of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cds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to encode a heterodimer pair: small enough to deliver as mRNA or in a virus</a:t>
            </a: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4697"/>
          <a:stretch>
            <a:fillRect/>
          </a:stretch>
        </p:blipFill>
        <p:spPr bwMode="auto">
          <a:xfrm>
            <a:off x="0" y="304800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8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10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2" name="Rectangle 3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Transposons</a:t>
            </a:r>
            <a:endParaRPr lang="en-US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Discovered by Barbara McClintock</a:t>
            </a:r>
          </a:p>
          <a:p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~ 50% of human genome!</a:t>
            </a:r>
          </a:p>
          <a:p>
            <a:r>
              <a:rPr lang="en-US" sz="24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2 types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1)Transposable elements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use DNA intermediates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Retrotransposons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use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RNA intermediates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mix and match fingers to target specific sequences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9238"/>
            <a:ext cx="91440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38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Fuse Zn-finger DNA binding domains with a nuclease domain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Each ~30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finger binds 3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mix and match fingers to target specific sequences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substitute activation or repression domains</a:t>
            </a:r>
          </a:p>
        </p:txBody>
      </p:sp>
    </p:spTree>
    <p:extLst>
      <p:ext uri="{BB962C8B-B14F-4D97-AF65-F5344CB8AC3E}">
        <p14:creationId xmlns:p14="http://schemas.microsoft.com/office/powerpoint/2010/main" val="775366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Can mix and match fingers to target specific sequences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substitute activation or repression domains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Can create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nickases</a:t>
            </a: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by inactivating a nuclease domain</a:t>
            </a: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463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Can mix and match fingers to target specific sequences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substitute activation or repression domains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Can create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nickases</a:t>
            </a: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by inactivating a nuclease domain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Has been used to edit glyphosate resistance genes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65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Can mix and match fingers to target specific sequences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Can substitute activation or repression domains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Can create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nickases</a:t>
            </a: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by inactivating a nuclease domain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Has been used to edit glyphosate resistance genes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Has been used to create super-muscly pigs &amp; cattle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681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Has been used to edit glyphosate resistance genes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Has been used to create super-muscly pigs &amp; cattle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Has been used to control AIDS by disrupting CCR5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472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Has been used to edit glyphosate resistance genes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Has been used to create super-muscly pigs &amp; cattle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Has been used to control AIDS by disrupting CCR5 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marL="744538" lvl="2" indent="-282575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515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376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Expensive, laborious &amp; slow to make constructs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537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Expensive, laborious &amp; slow to make constructs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Low efficiency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17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1" descr="nature10760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4686" b="48148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repair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Need to find the damage, then fix it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3 Ways to fix it 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Direct reversal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Removal and </a:t>
            </a:r>
            <a:r>
              <a:rPr lang="en-US" sz="24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resynthesis</a:t>
            </a:r>
            <a:endParaRPr lang="en-US" sz="24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914400" lvl="1" indent="-457200">
              <a:buFont typeface="Times" charset="0"/>
              <a:buAutoNum type="arabicPeriod"/>
            </a:pPr>
            <a:r>
              <a:rPr lang="en-US" sz="2400" dirty="0">
                <a:latin typeface="Times New Roman" charset="0"/>
                <a:cs typeface="Times New Roman" charset="0"/>
              </a:rPr>
              <a:t>Recombination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Problems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 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Expensive, laborious &amp; slow to make constructs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Low efficiency, chromatin accessibility?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215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>
            <a:fillRect/>
          </a:stretch>
        </p:blipFill>
        <p:spPr bwMode="auto">
          <a:xfrm>
            <a:off x="-3175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Specificity of Zn fingers difficult to predict, must test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Off-target cutting, especially sites that only differ by 1-2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bp</a:t>
            </a:r>
            <a:endParaRPr lang="en-US" b="1" dirty="0"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Expensive, laborious &amp; slow to make constructs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Low efficiency, chromatin accessibility?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Sigma-</a:t>
            </a:r>
            <a:r>
              <a:rPr lang="en-US" b="1" dirty="0" err="1">
                <a:latin typeface="Times New Roman"/>
                <a:cs typeface="Times New Roman"/>
              </a:rPr>
              <a:t>Aldritch</a:t>
            </a:r>
            <a:r>
              <a:rPr lang="en-US" b="1" dirty="0">
                <a:latin typeface="Times New Roman"/>
                <a:cs typeface="Times New Roman"/>
              </a:rPr>
              <a:t> offers custom service for animals</a:t>
            </a:r>
          </a:p>
        </p:txBody>
      </p:sp>
    </p:spTree>
    <p:extLst>
      <p:ext uri="{BB962C8B-B14F-4D97-AF65-F5344CB8AC3E}">
        <p14:creationId xmlns:p14="http://schemas.microsoft.com/office/powerpoint/2010/main" val="1337722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R.E.s that bind and cut sites 12-40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long </a:t>
            </a:r>
            <a:endParaRPr lang="en-US" sz="2400" b="1" dirty="0"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68610" name="Picture 3" descr="Screen shot 2018-04-15 at 9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>
            <a:fillRect/>
          </a:stretch>
        </p:blipFill>
        <p:spPr bwMode="auto">
          <a:xfrm>
            <a:off x="-28575" y="3810000"/>
            <a:ext cx="9144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2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R.E.s that bind and cut sites 12-40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long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Only ~165 </a:t>
            </a:r>
            <a:r>
              <a:rPr lang="en-US" sz="2400" b="1" dirty="0" err="1">
                <a:latin typeface="Times New Roman"/>
                <a:cs typeface="Times New Roman"/>
              </a:rPr>
              <a:t>aa</a:t>
            </a:r>
            <a:r>
              <a:rPr lang="en-US" sz="2400" b="1" dirty="0">
                <a:latin typeface="Times New Roman"/>
                <a:cs typeface="Times New Roman"/>
              </a:rPr>
              <a:t>: can easily deliver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70658" name="Picture 3" descr="Screen shot 2018-04-15 at 9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>
            <a:fillRect/>
          </a:stretch>
        </p:blipFill>
        <p:spPr bwMode="auto">
          <a:xfrm>
            <a:off x="-28575" y="3810000"/>
            <a:ext cx="9144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65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R.E.s that bind and cut sites 12-40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long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Only ~165 </a:t>
            </a:r>
            <a:r>
              <a:rPr lang="en-US" sz="2400" b="1" dirty="0" err="1">
                <a:latin typeface="Times New Roman"/>
                <a:cs typeface="Times New Roman"/>
              </a:rPr>
              <a:t>aa</a:t>
            </a:r>
            <a:r>
              <a:rPr lang="en-US" sz="2400" b="1" dirty="0">
                <a:latin typeface="Times New Roman"/>
                <a:cs typeface="Times New Roman"/>
              </a:rPr>
              <a:t>: can easily deliver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Difficult to engineer to bind new sites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Binding  &amp; cleavage sites overlap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Need to mutagenize &amp; screen for desired specificities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72706" name="Picture 3" descr="Screen shot 2018-04-15 at 9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>
            <a:fillRect/>
          </a:stretch>
        </p:blipFill>
        <p:spPr bwMode="auto">
          <a:xfrm>
            <a:off x="-28575" y="4011613"/>
            <a:ext cx="9144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53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R.E.s that bind and cut sites 12-40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bp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long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Only ~165 </a:t>
            </a:r>
            <a:r>
              <a:rPr lang="en-US" sz="2400" b="1" dirty="0" err="1">
                <a:latin typeface="Times New Roman"/>
                <a:cs typeface="Times New Roman"/>
              </a:rPr>
              <a:t>aa</a:t>
            </a:r>
            <a:r>
              <a:rPr lang="en-US" sz="2400" b="1" dirty="0">
                <a:latin typeface="Times New Roman"/>
                <a:cs typeface="Times New Roman"/>
              </a:rPr>
              <a:t>: can easily deliver 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Difficult to engineer to bind new sites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Binding  &amp; cleavage sites overlap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Need to mutagenize &amp; screen for desired specificities</a:t>
            </a:r>
          </a:p>
          <a:p>
            <a:pPr marL="1371600" lvl="2" indent="-457200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Can work backwards: engineer site into transgene &amp; use it to “stack” more transgenes at same site</a:t>
            </a: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latin typeface="Times New Roman"/>
              <a:cs typeface="Times New Roman"/>
            </a:endParaRPr>
          </a:p>
          <a:p>
            <a:pPr marL="971550" lvl="1" indent="-457200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</p:txBody>
      </p:sp>
      <p:pic>
        <p:nvPicPr>
          <p:cNvPr id="74754" name="Picture 3" descr="Screen shot 2018-04-15 at 9.5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>
            <a:fillRect/>
          </a:stretch>
        </p:blipFill>
        <p:spPr bwMode="auto">
          <a:xfrm>
            <a:off x="-28575" y="4648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03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57150" indent="0"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Four types of engineered nucleases have been developed that cut specific genomic sequences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Zn- finger nucleases came first</a:t>
            </a:r>
          </a:p>
          <a:p>
            <a:pPr marL="5715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Meganucleases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 lvl="1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Derived from </a:t>
            </a:r>
            <a:r>
              <a:rPr lang="en-US" sz="2400" b="1" i="1" dirty="0" err="1">
                <a:latin typeface="Times New Roman"/>
                <a:cs typeface="Times New Roman"/>
              </a:rPr>
              <a:t>Xanthomonas</a:t>
            </a:r>
            <a:r>
              <a:rPr lang="en-US" sz="2400" b="1" i="1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TAL effectors </a:t>
            </a:r>
          </a:p>
          <a:p>
            <a:pPr lvl="2"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DNA-binding proteins excreted by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Xanthomonas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6802" name="Picture 1" descr="Screen shot 2018-04-15 at 10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00400"/>
            <a:ext cx="9058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2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Derived from </a:t>
            </a:r>
            <a:r>
              <a:rPr lang="en-US" sz="2400" b="1" i="1" dirty="0" err="1">
                <a:latin typeface="Times New Roman"/>
                <a:cs typeface="Times New Roman"/>
              </a:rPr>
              <a:t>Xanthomonas</a:t>
            </a:r>
            <a:r>
              <a:rPr lang="en-US" sz="2400" b="1" i="1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TAL effectors </a:t>
            </a:r>
          </a:p>
          <a:p>
            <a:pPr lvl="1"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DNA-binding proteins excreted by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Xanthomonas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 and activate specific plant host genes</a:t>
            </a:r>
          </a:p>
          <a:p>
            <a:pPr lvl="2"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pic>
        <p:nvPicPr>
          <p:cNvPr id="788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362200"/>
            <a:ext cx="5640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60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Derived from </a:t>
            </a:r>
            <a:r>
              <a:rPr lang="en-US" sz="2400" b="1" i="1" dirty="0" err="1">
                <a:latin typeface="Times New Roman"/>
                <a:cs typeface="Times New Roman"/>
              </a:rPr>
              <a:t>Xanthomonas</a:t>
            </a:r>
            <a:r>
              <a:rPr lang="en-US" sz="2400" b="1" i="1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TAL effectors 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DNA-binding proteins excreted by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Xanthomonas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 and activate specific plant host genes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</p:txBody>
      </p:sp>
      <p:pic>
        <p:nvPicPr>
          <p:cNvPr id="808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788"/>
            <a:ext cx="9144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83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Derived from </a:t>
            </a:r>
            <a:r>
              <a:rPr lang="en-US" sz="2400" b="1" i="1" dirty="0" err="1">
                <a:latin typeface="Times New Roman"/>
                <a:cs typeface="Times New Roman"/>
              </a:rPr>
              <a:t>Xanthomonas</a:t>
            </a:r>
            <a:r>
              <a:rPr lang="en-US" sz="2400" b="1" i="1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TAL effectors 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DNA-binding proteins excreted by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Xanthomonas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Bind and activate specific plant host genes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Variable residues 12 &amp; 13 determine specificity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29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2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ChangeArrowheads="1"/>
          </p:cNvSpPr>
          <p:nvPr/>
        </p:nvSpPr>
        <p:spPr bwMode="auto">
          <a:xfrm>
            <a:off x="1588" y="0"/>
            <a:ext cx="90646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DNA repair</a:t>
            </a:r>
          </a:p>
          <a:p>
            <a:r>
              <a:rPr lang="en-US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Direct Reversal</a:t>
            </a:r>
          </a:p>
          <a:p>
            <a:r>
              <a:rPr lang="en-US" sz="24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UV makes pyrimidine dimers</a:t>
            </a:r>
          </a:p>
          <a:p>
            <a:pPr>
              <a:buFont typeface="Times" charset="0"/>
              <a:buChar char="•"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 Photolyase finds &amp; uses light energy</a:t>
            </a:r>
          </a:p>
          <a:p>
            <a:pPr>
              <a:buFont typeface="Times" charset="0"/>
              <a:buNone/>
            </a:pPr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to cleave dimers</a:t>
            </a:r>
            <a:endParaRPr lang="en-US" sz="240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416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0"/>
            <a:ext cx="356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30413"/>
            <a:ext cx="43434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18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DNA-binding proteins excreted by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Xanthomonas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Bind and activate specific plant host genes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Variable residues 12 &amp; 13 determine specificity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Can mix and match to bind any site you want!</a:t>
            </a: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49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27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effectLst/>
                <a:latin typeface="Times New Roman"/>
                <a:cs typeface="Times New Roman"/>
              </a:rPr>
              <a:t>Bind and activate specific plant host genes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Variable residues 12 &amp; 13 determine specificity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mix and match to bind any site you want!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Can fuse DNA binding domain to many functional domains</a:t>
            </a: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70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25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effectLst/>
                <a:latin typeface="Times New Roman"/>
                <a:cs typeface="Times New Roman"/>
              </a:rPr>
              <a:t>Bind and activate specific plant host genes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Have 34 </a:t>
            </a:r>
            <a:r>
              <a:rPr lang="en-US" sz="2400" b="1" dirty="0" err="1">
                <a:solidFill>
                  <a:srgbClr val="FC0128"/>
                </a:solidFill>
                <a:latin typeface="Times New Roman"/>
                <a:cs typeface="Times New Roman"/>
              </a:rPr>
              <a:t>aa</a:t>
            </a: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 repeats that each bind a single base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Binding sites are &gt; 30bp!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Variable residues 12 &amp; 13 determine specificity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Can mix and match to bind any site you want!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Can fuse DNA binding domain to many functional domains</a:t>
            </a: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TALENS fuse to </a:t>
            </a:r>
            <a:r>
              <a:rPr lang="en-US" b="1" dirty="0" err="1">
                <a:latin typeface="Times New Roman"/>
                <a:cs typeface="Times New Roman"/>
              </a:rPr>
              <a:t>Fok</a:t>
            </a:r>
            <a:r>
              <a:rPr lang="en-US" b="1" dirty="0">
                <a:latin typeface="Times New Roman"/>
                <a:cs typeface="Times New Roman"/>
              </a:rPr>
              <a:t> I nuclease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lvl="2">
              <a:spcBef>
                <a:spcPts val="0"/>
              </a:spcBef>
              <a:buFont typeface="Arial"/>
              <a:buChar char="•"/>
              <a:defRPr/>
            </a:pP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3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90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216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TALENS fuse to </a:t>
            </a:r>
            <a:r>
              <a:rPr lang="en-US" sz="2400" b="1" dirty="0" err="1">
                <a:latin typeface="Times New Roman"/>
                <a:cs typeface="Times New Roman"/>
              </a:rPr>
              <a:t>Fok</a:t>
            </a:r>
            <a:r>
              <a:rPr lang="en-US" sz="2400" b="1" dirty="0">
                <a:latin typeface="Times New Roman"/>
                <a:cs typeface="Times New Roman"/>
              </a:rPr>
              <a:t> I nuclease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Have been used to genetically engineer many plant species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91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52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TALENS fuse to </a:t>
            </a:r>
            <a:r>
              <a:rPr lang="en-US" sz="2400" b="1" dirty="0" err="1">
                <a:latin typeface="Times New Roman"/>
                <a:cs typeface="Times New Roman"/>
              </a:rPr>
              <a:t>Fok</a:t>
            </a:r>
            <a:r>
              <a:rPr lang="en-US" sz="2400" b="1" dirty="0">
                <a:latin typeface="Times New Roman"/>
                <a:cs typeface="Times New Roman"/>
              </a:rPr>
              <a:t> I nuclease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Have been used to genetically engineer many plant species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931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792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FC0128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TALENS fuse to </a:t>
            </a:r>
            <a:r>
              <a:rPr lang="en-US" sz="2400" b="1" dirty="0" err="1">
                <a:latin typeface="Times New Roman"/>
                <a:cs typeface="Times New Roman"/>
              </a:rPr>
              <a:t>Fok</a:t>
            </a:r>
            <a:r>
              <a:rPr lang="en-US" sz="2400" b="1" dirty="0">
                <a:latin typeface="Times New Roman"/>
                <a:cs typeface="Times New Roman"/>
              </a:rPr>
              <a:t> I nuclease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Have been used to genetically engineer many plant species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952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14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marL="346075" indent="-288925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Protein is huge: difficult to deliver, usually needs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972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317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marL="346075" indent="-288925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Protein is huge: difficult to deliver, usually needs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Design &amp; synthesis is very time-consuming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993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627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marL="346075" indent="-288925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Protein is huge: difficult to deliver, usually needs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Design &amp; synthesis is very time-consuming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Sensitive to methylation of target DNA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1013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2600325" y="3352800"/>
            <a:ext cx="657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56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b="5676"/>
          <a:stretch>
            <a:fillRect/>
          </a:stretch>
        </p:blipFill>
        <p:spPr bwMode="auto">
          <a:xfrm>
            <a:off x="2174875" y="3352800"/>
            <a:ext cx="6996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Gene Editing</a:t>
            </a:r>
          </a:p>
          <a:p>
            <a:pPr marL="0" indent="0">
              <a:spcBef>
                <a:spcPts val="0"/>
              </a:spcBef>
              <a:buClrTx/>
              <a:buFont typeface="Monotype Sort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TALENS (T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ranscription activator-like effector nucleases)</a:t>
            </a:r>
          </a:p>
          <a:p>
            <a:pPr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Very specific: very few offsite mutations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/>
                <a:cs typeface="Times New Roman"/>
              </a:rPr>
              <a:t>Can target any sequence</a:t>
            </a:r>
          </a:p>
          <a:p>
            <a:pPr marL="346075" indent="-288925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Protein is huge: difficult to deliver, usually needs </a:t>
            </a:r>
            <a:r>
              <a:rPr lang="en-US" sz="2400" b="1" dirty="0" err="1">
                <a:solidFill>
                  <a:srgbClr val="037C03"/>
                </a:solidFill>
                <a:latin typeface="Times New Roman"/>
                <a:cs typeface="Times New Roman"/>
              </a:rPr>
              <a:t>transgenics</a:t>
            </a: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C0128"/>
                </a:solidFill>
                <a:latin typeface="Times New Roman"/>
                <a:cs typeface="Times New Roman"/>
              </a:rPr>
              <a:t>Design &amp; synthesis is very time-consuming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Sensitive to methylation of target DNA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Inefficient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41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ChangeArrowheads="1"/>
          </p:cNvSpPr>
          <p:nvPr/>
        </p:nvSpPr>
        <p:spPr bwMode="auto">
          <a:xfrm>
            <a:off x="0" y="0"/>
            <a:ext cx="9064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>
                <a:solidFill>
                  <a:srgbClr val="8901F3"/>
                </a:solidFill>
                <a:latin typeface="Times New Roman" charset="0"/>
                <a:cs typeface="Times New Roman" charset="0"/>
              </a:rPr>
              <a:t>NER</a:t>
            </a:r>
            <a:endParaRPr lang="en-US" sz="24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>
              <a:buFont typeface="Times" charset="0"/>
              <a:buAutoNum type="arabicPeriod"/>
            </a:pPr>
            <a:r>
              <a:rPr lang="en-US" sz="2400">
                <a:latin typeface="Times New Roman" charset="0"/>
                <a:cs typeface="Times New Roman" charset="0"/>
              </a:rPr>
              <a:t>global genomic NER (GG-NER)</a:t>
            </a:r>
          </a:p>
          <a:p>
            <a:pPr>
              <a:buFont typeface="Times" charset="0"/>
              <a:buAutoNum type="arabicPeriod"/>
            </a:pPr>
            <a:r>
              <a:rPr lang="en-US" sz="2400">
                <a:solidFill>
                  <a:srgbClr val="0002C8"/>
                </a:solidFill>
                <a:latin typeface="Times New Roman" charset="0"/>
                <a:cs typeface="Times New Roman" charset="0"/>
              </a:rPr>
              <a:t>Transcription-coupled NER (TC-NER)</a:t>
            </a:r>
          </a:p>
          <a:p>
            <a:r>
              <a:rPr lang="en-US" sz="240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Once DNA damage is found repair mech is ± identical</a:t>
            </a:r>
          </a:p>
          <a:p>
            <a:pPr marL="1371600" lvl="2" indent="-457200">
              <a:buFont typeface="Arial" charset="0"/>
              <a:buChar char="•"/>
            </a:pPr>
            <a:endParaRPr lang="en-US">
              <a:solidFill>
                <a:srgbClr val="037C03"/>
              </a:solidFill>
            </a:endParaRPr>
          </a:p>
          <a:p>
            <a:pPr marL="914400" lvl="1" indent="-457200">
              <a:buFont typeface="Times" charset="0"/>
              <a:buAutoNum type="arabicPeriod"/>
            </a:pPr>
            <a:endParaRPr lang="en-US">
              <a:solidFill>
                <a:srgbClr val="037C03"/>
              </a:solidFill>
            </a:endParaRPr>
          </a:p>
        </p:txBody>
      </p:sp>
      <p:pic>
        <p:nvPicPr>
          <p:cNvPr id="2467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3505200" y="1573213"/>
            <a:ext cx="549433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0"/>
            <a:ext cx="5297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49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400" dirty="0">
                <a:latin typeface="Times New Roman" charset="0"/>
                <a:cs typeface="Times New Roman" charset="0"/>
              </a:rPr>
              <a:t>base excision repair fixes </a:t>
            </a:r>
          </a:p>
          <a:p>
            <a:r>
              <a:rPr lang="en-US" sz="2400" dirty="0">
                <a:latin typeface="Times New Roman" charset="0"/>
                <a:cs typeface="Times New Roman" charset="0"/>
              </a:rPr>
              <a:t>altered and missing bases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1) Enzymes find &amp; remove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bad bases </a:t>
            </a:r>
          </a:p>
          <a:p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2) Cell decides on short-patch</a:t>
            </a:r>
          </a:p>
          <a:p>
            <a:r>
              <a:rPr lang="en-US" sz="2400" dirty="0" err="1">
                <a:solidFill>
                  <a:srgbClr val="037C03"/>
                </a:solidFill>
                <a:latin typeface="Times New Roman" charset="0"/>
                <a:cs typeface="Times New Roman" charset="0"/>
              </a:rPr>
              <a:t>vs</a:t>
            </a:r>
            <a:r>
              <a:rPr lang="en-US" sz="2400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 long-patch repair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Type of lesion?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Type of cell?</a:t>
            </a:r>
          </a:p>
          <a:p>
            <a:r>
              <a:rPr lang="en-US" sz="2400" dirty="0">
                <a:solidFill>
                  <a:srgbClr val="0002C8"/>
                </a:solidFill>
                <a:latin typeface="Times New Roman" charset="0"/>
                <a:cs typeface="Times New Roman" charset="0"/>
              </a:rPr>
              <a:t>3) Short-patch uses pol </a:t>
            </a:r>
            <a:r>
              <a:rPr lang="en-US" sz="2400" dirty="0">
                <a:solidFill>
                  <a:srgbClr val="0002C8"/>
                </a:solidFill>
                <a:latin typeface="Symbol" charset="0"/>
                <a:cs typeface="Symbol" charset="0"/>
              </a:rPr>
              <a:t>b</a:t>
            </a:r>
            <a:r>
              <a:rPr lang="en-US" sz="2400" dirty="0">
                <a:solidFill>
                  <a:srgbClr val="0002C8"/>
                </a:solidFill>
                <a:latin typeface="Times New Roman" charset="0"/>
                <a:cs typeface="Times New Roman" charset="0"/>
              </a:rPr>
              <a:t> to</a:t>
            </a:r>
          </a:p>
          <a:p>
            <a:r>
              <a:rPr lang="en-US" sz="2400" dirty="0">
                <a:solidFill>
                  <a:srgbClr val="0002C8"/>
                </a:solidFill>
                <a:latin typeface="Times New Roman" charset="0"/>
                <a:cs typeface="Times New Roman" charset="0"/>
              </a:rPr>
              <a:t>replace just one base</a:t>
            </a:r>
          </a:p>
          <a:p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4) Long-patch uses pol </a:t>
            </a:r>
            <a:r>
              <a:rPr lang="en-US" sz="2400" dirty="0">
                <a:solidFill>
                  <a:srgbClr val="008000"/>
                </a:solidFill>
                <a:latin typeface="Symbol" charset="0"/>
                <a:cs typeface="Symbol" charset="0"/>
              </a:rPr>
              <a:t>b/d/e</a:t>
            </a:r>
          </a:p>
          <a:p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to replace 20-30 bases</a:t>
            </a:r>
          </a:p>
          <a:p>
            <a:endParaRPr lang="en-US" dirty="0">
              <a:solidFill>
                <a:srgbClr val="0002C8"/>
              </a:solidFill>
              <a:latin typeface="Symbol" charset="0"/>
              <a:cs typeface="Symbo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11113" y="36513"/>
            <a:ext cx="9055100" cy="193675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DNA repair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/>
                <a:cs typeface="Times New Roman"/>
              </a:rPr>
              <a:t>mismatch repair : conserved in ± all organisms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fix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 DNA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match</a:t>
            </a:r>
            <a:r>
              <a:rPr lang="en-US" sz="2400" dirty="0">
                <a:solidFill>
                  <a:srgbClr val="0002C8"/>
                </a:solidFill>
                <a:latin typeface="Times New Roman"/>
                <a:cs typeface="Times New Roman"/>
              </a:rPr>
              <a:t> old DNA</a:t>
            </a:r>
          </a:p>
          <a:p>
            <a:pPr marL="342900" lvl="1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DNA is modified t/o cell cycle so old DNA has more mods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MutS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or homolog recognizes mismatch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239000" y="3429000"/>
            <a:ext cx="1905000" cy="533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59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9775"/>
            <a:ext cx="67056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lcPersonal:Microsoft Office 98:Templates:Blank Presentation</Template>
  <TotalTime>9166</TotalTime>
  <Words>3080</Words>
  <Application>Microsoft Macintosh PowerPoint</Application>
  <PresentationFormat>On-screen Show (4:3)</PresentationFormat>
  <Paragraphs>515</Paragraphs>
  <Slides>69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ＭＳ Ｐゴシック</vt:lpstr>
      <vt:lpstr>ヒラギノ角ゴ Pro W3</vt:lpstr>
      <vt:lpstr>Arial</vt:lpstr>
      <vt:lpstr>Calibri</vt:lpstr>
      <vt:lpstr>Helvetica</vt:lpstr>
      <vt:lpstr>Monotype Sorts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Wilkes University</dc:creator>
  <cp:lastModifiedBy>Microsoft Office User</cp:lastModifiedBy>
  <cp:revision>294</cp:revision>
  <dcterms:created xsi:type="dcterms:W3CDTF">2015-03-11T22:09:18Z</dcterms:created>
  <dcterms:modified xsi:type="dcterms:W3CDTF">2019-03-27T19:27:05Z</dcterms:modified>
</cp:coreProperties>
</file>