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3"/>
  </p:notesMasterIdLst>
  <p:sldIdLst>
    <p:sldId id="1792" r:id="rId2"/>
    <p:sldId id="1773" r:id="rId3"/>
    <p:sldId id="1784" r:id="rId4"/>
    <p:sldId id="1785" r:id="rId5"/>
    <p:sldId id="1435" r:id="rId6"/>
    <p:sldId id="1795" r:id="rId7"/>
    <p:sldId id="1796" r:id="rId8"/>
    <p:sldId id="1797" r:id="rId9"/>
    <p:sldId id="1798" r:id="rId10"/>
    <p:sldId id="1793" r:id="rId11"/>
    <p:sldId id="1799" r:id="rId12"/>
    <p:sldId id="1413" r:id="rId13"/>
    <p:sldId id="1590" r:id="rId14"/>
    <p:sldId id="1617" r:id="rId15"/>
    <p:sldId id="1621" r:id="rId16"/>
    <p:sldId id="1630" r:id="rId17"/>
    <p:sldId id="1634" r:id="rId18"/>
    <p:sldId id="1638" r:id="rId19"/>
    <p:sldId id="1643" r:id="rId20"/>
    <p:sldId id="1651" r:id="rId21"/>
    <p:sldId id="1656" r:id="rId22"/>
    <p:sldId id="1660" r:id="rId23"/>
    <p:sldId id="1667" r:id="rId24"/>
    <p:sldId id="1672" r:id="rId25"/>
    <p:sldId id="1673" r:id="rId26"/>
    <p:sldId id="1674" r:id="rId27"/>
    <p:sldId id="1675" r:id="rId28"/>
    <p:sldId id="1676" r:id="rId29"/>
    <p:sldId id="1677" r:id="rId30"/>
    <p:sldId id="1678" r:id="rId31"/>
    <p:sldId id="1679" r:id="rId32"/>
    <p:sldId id="1680" r:id="rId33"/>
    <p:sldId id="1681" r:id="rId34"/>
    <p:sldId id="1682" r:id="rId35"/>
    <p:sldId id="1683" r:id="rId36"/>
    <p:sldId id="1684" r:id="rId37"/>
    <p:sldId id="1685" r:id="rId38"/>
    <p:sldId id="1686" r:id="rId39"/>
    <p:sldId id="1687" r:id="rId40"/>
    <p:sldId id="1688" r:id="rId41"/>
    <p:sldId id="1689" r:id="rId42"/>
    <p:sldId id="1690" r:id="rId43"/>
    <p:sldId id="1691" r:id="rId44"/>
    <p:sldId id="1692" r:id="rId45"/>
    <p:sldId id="1693" r:id="rId46"/>
    <p:sldId id="1694" r:id="rId47"/>
    <p:sldId id="1695" r:id="rId48"/>
    <p:sldId id="1696" r:id="rId49"/>
    <p:sldId id="1697" r:id="rId50"/>
    <p:sldId id="1698" r:id="rId51"/>
    <p:sldId id="1699" r:id="rId52"/>
    <p:sldId id="1700" r:id="rId53"/>
    <p:sldId id="1701" r:id="rId54"/>
    <p:sldId id="1702" r:id="rId55"/>
    <p:sldId id="1703" r:id="rId56"/>
    <p:sldId id="1704" r:id="rId57"/>
    <p:sldId id="1705" r:id="rId58"/>
    <p:sldId id="1706" r:id="rId59"/>
    <p:sldId id="1707" r:id="rId60"/>
    <p:sldId id="1708" r:id="rId61"/>
    <p:sldId id="1709" r:id="rId62"/>
    <p:sldId id="1710" r:id="rId63"/>
    <p:sldId id="1711" r:id="rId64"/>
    <p:sldId id="1712" r:id="rId65"/>
    <p:sldId id="1713" r:id="rId66"/>
    <p:sldId id="1714" r:id="rId67"/>
    <p:sldId id="1715" r:id="rId68"/>
    <p:sldId id="1716" r:id="rId69"/>
    <p:sldId id="1717" r:id="rId70"/>
    <p:sldId id="1718" r:id="rId71"/>
    <p:sldId id="1719" r:id="rId72"/>
    <p:sldId id="1720" r:id="rId73"/>
    <p:sldId id="1721" r:id="rId74"/>
    <p:sldId id="1722" r:id="rId75"/>
    <p:sldId id="1723" r:id="rId76"/>
    <p:sldId id="1724" r:id="rId77"/>
    <p:sldId id="1725" r:id="rId78"/>
    <p:sldId id="1726" r:id="rId79"/>
    <p:sldId id="1727" r:id="rId80"/>
    <p:sldId id="1728" r:id="rId81"/>
    <p:sldId id="1729" r:id="rId82"/>
    <p:sldId id="1730" r:id="rId83"/>
    <p:sldId id="1731" r:id="rId84"/>
    <p:sldId id="1732" r:id="rId85"/>
    <p:sldId id="1733" r:id="rId86"/>
    <p:sldId id="1734" r:id="rId87"/>
    <p:sldId id="1735" r:id="rId88"/>
    <p:sldId id="1736" r:id="rId89"/>
    <p:sldId id="1737" r:id="rId90"/>
    <p:sldId id="1738" r:id="rId91"/>
    <p:sldId id="1772" r:id="rId92"/>
    <p:sldId id="1739" r:id="rId93"/>
    <p:sldId id="1740" r:id="rId94"/>
    <p:sldId id="1741" r:id="rId95"/>
    <p:sldId id="1742" r:id="rId96"/>
    <p:sldId id="1743" r:id="rId97"/>
    <p:sldId id="1744" r:id="rId98"/>
    <p:sldId id="1745" r:id="rId99"/>
    <p:sldId id="1746" r:id="rId100"/>
    <p:sldId id="1747" r:id="rId101"/>
    <p:sldId id="1748" r:id="rId102"/>
    <p:sldId id="1749" r:id="rId103"/>
    <p:sldId id="1750" r:id="rId104"/>
    <p:sldId id="1751" r:id="rId105"/>
    <p:sldId id="1752" r:id="rId106"/>
    <p:sldId id="1753" r:id="rId107"/>
    <p:sldId id="1754" r:id="rId108"/>
    <p:sldId id="1755" r:id="rId109"/>
    <p:sldId id="1756" r:id="rId110"/>
    <p:sldId id="1757" r:id="rId111"/>
    <p:sldId id="1758" r:id="rId112"/>
    <p:sldId id="1759" r:id="rId113"/>
    <p:sldId id="1760" r:id="rId114"/>
    <p:sldId id="1761" r:id="rId115"/>
    <p:sldId id="1762" r:id="rId116"/>
    <p:sldId id="1763" r:id="rId117"/>
    <p:sldId id="1764" r:id="rId118"/>
    <p:sldId id="1765" r:id="rId119"/>
    <p:sldId id="1766" r:id="rId120"/>
    <p:sldId id="1767" r:id="rId121"/>
    <p:sldId id="1769" r:id="rId1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8000"/>
    <a:srgbClr val="660066"/>
    <a:srgbClr val="3366FF"/>
    <a:srgbClr val="CC00FF"/>
    <a:srgbClr val="0000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484"/>
    <p:restoredTop sz="94678"/>
  </p:normalViewPr>
  <p:slideViewPr>
    <p:cSldViewPr>
      <p:cViewPr>
        <p:scale>
          <a:sx n="100" d="100"/>
          <a:sy n="100" d="100"/>
        </p:scale>
        <p:origin x="-2224" y="-10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45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D7F99195-CFF5-3F41-93C0-31E5E1F6C513}" type="datetime1">
              <a:rPr lang="en-US"/>
              <a:pPr>
                <a:defRPr/>
              </a:pPr>
              <a:t>3/21/19</a:t>
            </a:fld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D2EE691A-BFDD-B348-A145-A525B5191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111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ヒラギノ角ゴ Pro W3" pitchFamily="-111" charset="-128"/>
        <a:cs typeface="ヒラギノ角ゴ Pro W3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ヒラギノ角ゴ Pro W3" pitchFamily="-111" charset="-128"/>
        <a:cs typeface="ヒラギノ角ゴ Pro W3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ヒラギノ角ゴ Pro W3" pitchFamily="-111" charset="-128"/>
        <a:cs typeface="ヒラギノ角ゴ Pro W3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ヒラギノ角ゴ Pro W3" pitchFamily="-111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ヒラギノ角ゴ Pro W3" pitchFamily="-111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49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5A467-0EEB-4C4D-A1EA-BA38723A0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82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A4AD4-53EC-4B4B-8BD2-1B76DC671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4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BDD9D-4488-854B-88AC-618492E32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21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BA23-41DC-0647-A52C-FA949AA04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78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6677D-547D-D747-8FDB-EB2CC1742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17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BF1D1-4C6E-FF4C-9CA0-5B6EE4917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6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3662E-FBE7-5E46-B5E9-0CB81E8A7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4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9F26F-08AF-3C4E-AB45-A20F367C7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8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2210F-9764-7242-A2E9-0D225652A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80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B1D0F-4AA1-C043-A27C-026D3EF6D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9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2C6F2-BEC4-FB4D-91D1-0C5B4028E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06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8B337453-B387-1A49-A367-96370A18E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ヒラギノ角ゴ Pro W3" pitchFamily="-111" charset="-128"/>
          <a:cs typeface="ヒラギノ角ゴ Pro W3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ヒラギノ角ゴ Pro W3" pitchFamily="-111" charset="-128"/>
          <a:cs typeface="ヒラギノ角ゴ Pro W3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ヒラギノ角ゴ Pro W3" pitchFamily="-111" charset="-128"/>
          <a:cs typeface="ヒラギノ角ゴ Pro W3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ヒラギノ角ゴ Pro W3" pitchFamily="-111" charset="-128"/>
          <a:cs typeface="ヒラギノ角ゴ Pro W3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ヒラギノ角ゴ Pro W3" pitchFamily="-111" charset="-128"/>
          <a:cs typeface="ヒラギノ角ゴ Pro W3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ヒラギノ角ゴ Pro W3" pitchFamily="-111" charset="-128"/>
          <a:cs typeface="ヒラギノ角ゴ Pro W3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xen.12019" TargetMode="External"/><Relationship Id="rId7" Type="http://schemas.openxmlformats.org/officeDocument/2006/relationships/hyperlink" Target="https://doi.org/10.1051/rnd:2006029" TargetMode="External"/><Relationship Id="rId2" Type="http://schemas.openxmlformats.org/officeDocument/2006/relationships/hyperlink" Target="https://link.springer.com/article/10.1007/s11248-018-0059-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Digital_object_identifier" TargetMode="External"/><Relationship Id="rId5" Type="http://schemas.openxmlformats.org/officeDocument/2006/relationships/hyperlink" Target="https://link.springer.com/article/10.1007/s11248-016-9985-x" TargetMode="External"/><Relationship Id="rId4" Type="http://schemas.openxmlformats.org/officeDocument/2006/relationships/hyperlink" Target="https://link.springer.com/article/10.1007/s11248-014-9832-x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 txBox="1">
            <a:spLocks/>
          </p:cNvSpPr>
          <p:nvPr/>
        </p:nvSpPr>
        <p:spPr bwMode="auto">
          <a:xfrm>
            <a:off x="0" y="-26988"/>
            <a:ext cx="9144000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en-US" sz="2400" dirty="0">
                <a:latin typeface="Times New Roman"/>
                <a:cs typeface="Times New Roman"/>
              </a:rPr>
              <a:t>Runners/walkers needed for “Relay for Heat “ on Saturday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Continues all day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Run/walk when you feel like it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400" dirty="0">
              <a:solidFill>
                <a:srgbClr val="037C03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Help needed for Chester Street Elementary School's STEAM Day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Science stuff with 1</a:t>
            </a:r>
            <a:r>
              <a:rPr lang="en-US" sz="2400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st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– 5</a:t>
            </a:r>
            <a:r>
              <a:rPr lang="en-US" sz="2400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th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graders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114FFB"/>
                </a:solidFill>
                <a:latin typeface="Times New Roman"/>
                <a:cs typeface="Times New Roman"/>
              </a:rPr>
              <a:t>10-3:30 on Friday March 29</a:t>
            </a:r>
          </a:p>
          <a:p>
            <a:pPr algn="ctr">
              <a:defRPr/>
            </a:pP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Help needed for dissecting frogs with 7</a:t>
            </a:r>
            <a:r>
              <a:rPr lang="en-US" sz="240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th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graders on Friday April 5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8:30- 10:30 in CSC223</a:t>
            </a:r>
          </a:p>
          <a:p>
            <a:pPr algn="ctr">
              <a:defRPr/>
            </a:pPr>
            <a:endParaRPr lang="en-US" dirty="0">
              <a:solidFill>
                <a:srgbClr val="037C03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116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1">
            <a:extLst>
              <a:ext uri="{FF2B5EF4-FFF2-40B4-BE49-F238E27FC236}">
                <a16:creationId xmlns:a16="http://schemas.microsoft.com/office/drawing/2014/main" id="{D204C698-5971-564C-A389-C40C8EA83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"/>
            <a:ext cx="9144000" cy="440120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en-US" i="1" dirty="0">
                <a:latin typeface="Times New Roman" charset="0"/>
                <a:cs typeface="Times New Roman" charset="0"/>
              </a:rPr>
              <a:t>How to bioengineer a gene to function in a new host?</a:t>
            </a: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1. Must be able to transform DNA into new host</a:t>
            </a:r>
          </a:p>
          <a:p>
            <a:pPr>
              <a:defRPr/>
            </a:pPr>
            <a:r>
              <a:rPr lang="en-US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2. Sequences must function in the new host</a:t>
            </a:r>
          </a:p>
          <a:p>
            <a:pPr marL="635000" indent="-4572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Must be replicated</a:t>
            </a:r>
          </a:p>
          <a:p>
            <a:pPr marL="635000" indent="-457200">
              <a:buFont typeface="Arial"/>
              <a:buChar char="•"/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host must be able to “read” the sequence</a:t>
            </a:r>
          </a:p>
          <a:p>
            <a:pPr marL="914400" indent="-279400">
              <a:buFont typeface="Arial"/>
              <a:buChar char="•"/>
              <a:defRPr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Functional promoters &amp;</a:t>
            </a:r>
          </a:p>
          <a:p>
            <a:pPr marL="635000">
              <a:defRPr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terminators</a:t>
            </a:r>
          </a:p>
          <a:p>
            <a:pPr marL="914400" indent="-279400">
              <a:buFont typeface="Arial"/>
              <a:buChar char="•"/>
              <a:defRPr/>
            </a:pPr>
            <a:r>
              <a:rPr lang="en-US" altLang="en-US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Functional capping and </a:t>
            </a:r>
          </a:p>
          <a:p>
            <a:pPr marL="635000">
              <a:defRPr/>
            </a:pPr>
            <a:r>
              <a:rPr lang="en-US" altLang="en-US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splice sites</a:t>
            </a:r>
          </a:p>
          <a:p>
            <a:pPr marL="914400" indent="-279400">
              <a:buFont typeface="Arial"/>
              <a:buChar char="•"/>
              <a:defRPr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 codon usage</a:t>
            </a:r>
          </a:p>
        </p:txBody>
      </p:sp>
      <p:pic>
        <p:nvPicPr>
          <p:cNvPr id="4" name="Picture 3" descr="7601932f2">
            <a:extLst>
              <a:ext uri="{FF2B5EF4-FFF2-40B4-BE49-F238E27FC236}">
                <a16:creationId xmlns:a16="http://schemas.microsoft.com/office/drawing/2014/main" id="{86A4BE3A-7A01-4248-9DD9-621F2225A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33"/>
          <a:stretch/>
        </p:blipFill>
        <p:spPr bwMode="auto">
          <a:xfrm>
            <a:off x="4759584" y="2286000"/>
            <a:ext cx="4409815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34050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2"/>
          <p:cNvSpPr>
            <a:spLocks noChangeArrowheads="1"/>
          </p:cNvSpPr>
          <p:nvPr/>
        </p:nvSpPr>
        <p:spPr bwMode="auto">
          <a:xfrm>
            <a:off x="0" y="0"/>
            <a:ext cx="906462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NER</a:t>
            </a:r>
            <a:endParaRPr lang="en-US" sz="240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pPr>
              <a:buFont typeface="Times" charset="0"/>
              <a:buAutoNum type="arabicPeriod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global genomic NER (GG-NER)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Repairs distorted DNA t/o genome</a:t>
            </a:r>
          </a:p>
          <a:p>
            <a:pPr marL="1371600" lvl="2" indent="-457200">
              <a:buFont typeface="Arial" charset="0"/>
              <a:buChar char="•"/>
            </a:pPr>
            <a:r>
              <a:rPr lang="en-US" sz="2400">
                <a:latin typeface="Times New Roman" charset="0"/>
                <a:cs typeface="Times New Roman" charset="0"/>
              </a:rPr>
              <a:t>Uses XPC-Rad23B to identify distortion</a:t>
            </a:r>
          </a:p>
          <a:p>
            <a:pPr marL="1371600" lvl="2" indent="-457200">
              <a:buFont typeface="Arial" charset="0"/>
              <a:buChar char="•"/>
            </a:pPr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DDB1 &amp; DDB2 recognize UV dimers</a:t>
            </a:r>
          </a:p>
          <a:p>
            <a:pPr marL="1371600" lvl="2" indent="-457200">
              <a:buFont typeface="Arial" charset="0"/>
              <a:buChar char="•"/>
            </a:pPr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XPA recognizes other, poorly defined DNA damage</a:t>
            </a:r>
          </a:p>
          <a:p>
            <a:pPr>
              <a:buFont typeface="Times" charset="0"/>
              <a:buAutoNum type="arabicPeriod"/>
            </a:pPr>
            <a:r>
              <a:rPr lang="en-US" sz="2400">
                <a:latin typeface="Times New Roman" charset="0"/>
                <a:cs typeface="Times New Roman" charset="0"/>
              </a:rPr>
              <a:t>transcription coupled NER (TC-NER)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Primarily repairs damaged DNA that is being transcribed</a:t>
            </a:r>
          </a:p>
          <a:p>
            <a:pPr marL="1371600" lvl="2" indent="-457200">
              <a:buFont typeface="Arial" charset="0"/>
              <a:buChar char="•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Uses stalled RNA polymerase to identify damage, CSA &amp; CSB to start the process</a:t>
            </a:r>
          </a:p>
          <a:p>
            <a:pPr marL="1371600" lvl="2" indent="-457200">
              <a:buFont typeface="Arial" charset="0"/>
              <a:buChar char="•"/>
            </a:pPr>
            <a:endParaRPr lang="en-US">
              <a:solidFill>
                <a:srgbClr val="037C03"/>
              </a:solidFill>
            </a:endParaRPr>
          </a:p>
          <a:p>
            <a:pPr marL="914400" lvl="1" indent="-457200">
              <a:buFont typeface="Times" charset="0"/>
              <a:buAutoNum type="arabicPeriod"/>
            </a:pPr>
            <a:endParaRPr lang="en-US">
              <a:solidFill>
                <a:srgbClr val="037C03"/>
              </a:solidFill>
            </a:endParaRPr>
          </a:p>
        </p:txBody>
      </p:sp>
      <p:pic>
        <p:nvPicPr>
          <p:cNvPr id="2457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15"/>
          <a:stretch>
            <a:fillRect/>
          </a:stretch>
        </p:blipFill>
        <p:spPr bwMode="auto">
          <a:xfrm>
            <a:off x="0" y="3733800"/>
            <a:ext cx="91963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2"/>
          <p:cNvSpPr>
            <a:spLocks noChangeArrowheads="1"/>
          </p:cNvSpPr>
          <p:nvPr/>
        </p:nvSpPr>
        <p:spPr bwMode="auto">
          <a:xfrm>
            <a:off x="0" y="0"/>
            <a:ext cx="90646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NER</a:t>
            </a:r>
            <a:endParaRPr lang="en-US" sz="240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pPr>
              <a:buFont typeface="Times" charset="0"/>
              <a:buAutoNum type="arabicPeriod"/>
            </a:pPr>
            <a:r>
              <a:rPr lang="en-US" sz="2400">
                <a:latin typeface="Times New Roman" charset="0"/>
                <a:cs typeface="Times New Roman" charset="0"/>
              </a:rPr>
              <a:t>global genomic NER (GG-NER)</a:t>
            </a:r>
          </a:p>
          <a:p>
            <a:pPr>
              <a:buFont typeface="Times" charset="0"/>
              <a:buAutoNum type="arabicPeriod"/>
            </a:pPr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Transcription-coupled NER (TC-NER)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Once DNA damage is found repair mech is ± identical</a:t>
            </a:r>
          </a:p>
          <a:p>
            <a:pPr marL="1371600" lvl="2" indent="-457200">
              <a:buFont typeface="Arial" charset="0"/>
              <a:buChar char="•"/>
            </a:pPr>
            <a:endParaRPr lang="en-US">
              <a:solidFill>
                <a:srgbClr val="037C03"/>
              </a:solidFill>
            </a:endParaRPr>
          </a:p>
          <a:p>
            <a:pPr marL="914400" lvl="1" indent="-457200">
              <a:buFont typeface="Times" charset="0"/>
              <a:buAutoNum type="arabicPeriod"/>
            </a:pPr>
            <a:endParaRPr lang="en-US">
              <a:solidFill>
                <a:srgbClr val="037C03"/>
              </a:solidFill>
            </a:endParaRPr>
          </a:p>
        </p:txBody>
      </p:sp>
      <p:pic>
        <p:nvPicPr>
          <p:cNvPr id="2467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>
            <a:fillRect/>
          </a:stretch>
        </p:blipFill>
        <p:spPr bwMode="auto">
          <a:xfrm>
            <a:off x="3505200" y="1573213"/>
            <a:ext cx="5494338" cy="52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2"/>
          <p:cNvSpPr>
            <a:spLocks noChangeArrowheads="1"/>
          </p:cNvSpPr>
          <p:nvPr/>
        </p:nvSpPr>
        <p:spPr bwMode="auto">
          <a:xfrm>
            <a:off x="11113" y="36513"/>
            <a:ext cx="90551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marL="457200" indent="-457200"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Nucleotide excision repair</a:t>
            </a:r>
          </a:p>
          <a:p>
            <a:pPr marL="457200" indent="-457200">
              <a:buFont typeface="Times" charset="0"/>
              <a:buAutoNum type="arabicParenR"/>
            </a:pPr>
            <a:r>
              <a:rPr lang="en-US" sz="2400">
                <a:latin typeface="Times New Roman" charset="0"/>
                <a:cs typeface="Times New Roman" charset="0"/>
              </a:rPr>
              <a:t>Damage is identified</a:t>
            </a:r>
          </a:p>
          <a:p>
            <a:pPr marL="457200" indent="-457200">
              <a:buFont typeface="Times" charset="0"/>
              <a:buNone/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2) Cut bad strand on each side of lesion, then remove it</a:t>
            </a:r>
          </a:p>
        </p:txBody>
      </p:sp>
      <p:pic>
        <p:nvPicPr>
          <p:cNvPr id="2478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>
            <a:fillRect/>
          </a:stretch>
        </p:blipFill>
        <p:spPr bwMode="auto">
          <a:xfrm>
            <a:off x="3348038" y="1219200"/>
            <a:ext cx="5821362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2"/>
          <p:cNvSpPr>
            <a:spLocks noChangeArrowheads="1"/>
          </p:cNvSpPr>
          <p:nvPr/>
        </p:nvSpPr>
        <p:spPr bwMode="auto">
          <a:xfrm>
            <a:off x="11113" y="36513"/>
            <a:ext cx="90551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marL="457200" indent="-457200"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Nucleotide excision repair</a:t>
            </a:r>
          </a:p>
          <a:p>
            <a:pPr marL="457200" indent="-457200">
              <a:buFont typeface="Times" charset="0"/>
              <a:buAutoNum type="arabicParenR"/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Damage is identified</a:t>
            </a:r>
          </a:p>
          <a:p>
            <a:pPr marL="457200" indent="-457200">
              <a:buFont typeface="Times" charset="0"/>
              <a:buNone/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2) Cut bad strand on each side of lesion, then remove it</a:t>
            </a:r>
          </a:p>
          <a:p>
            <a:pPr marL="457200" indent="-457200">
              <a:buFont typeface="Times" charset="0"/>
              <a:buNone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3) Fill in gap with DNA</a:t>
            </a:r>
          </a:p>
          <a:p>
            <a:pPr marL="457200" indent="-457200">
              <a:buFont typeface="Times" charset="0"/>
              <a:buNone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Pol </a:t>
            </a:r>
            <a:r>
              <a:rPr lang="en-US" sz="2400">
                <a:solidFill>
                  <a:srgbClr val="037C03"/>
                </a:solidFill>
                <a:latin typeface="Symbol" charset="0"/>
                <a:cs typeface="Symbol" charset="0"/>
              </a:rPr>
              <a:t>d </a:t>
            </a: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or Pol </a:t>
            </a:r>
            <a:r>
              <a:rPr lang="en-US" sz="2400">
                <a:solidFill>
                  <a:srgbClr val="037C03"/>
                </a:solidFill>
                <a:latin typeface="Symbol" charset="0"/>
                <a:cs typeface="Symbol" charset="0"/>
              </a:rPr>
              <a:t>e</a:t>
            </a:r>
          </a:p>
        </p:txBody>
      </p:sp>
      <p:pic>
        <p:nvPicPr>
          <p:cNvPr id="2488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>
            <a:fillRect/>
          </a:stretch>
        </p:blipFill>
        <p:spPr bwMode="auto">
          <a:xfrm>
            <a:off x="3348038" y="1219200"/>
            <a:ext cx="5821362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2"/>
          <p:cNvSpPr>
            <a:spLocks noChangeArrowheads="1"/>
          </p:cNvSpPr>
          <p:nvPr/>
        </p:nvSpPr>
        <p:spPr bwMode="auto">
          <a:xfrm>
            <a:off x="11113" y="36513"/>
            <a:ext cx="90551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marL="457200" indent="-457200"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Nucleotide excision repair</a:t>
            </a:r>
          </a:p>
          <a:p>
            <a:pPr marL="457200" indent="-457200">
              <a:buFont typeface="Times" charset="0"/>
              <a:buAutoNum type="arabicParenR"/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Damage is identified</a:t>
            </a:r>
          </a:p>
          <a:p>
            <a:pPr marL="457200" indent="-457200">
              <a:buFont typeface="Times" charset="0"/>
              <a:buNone/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2) Cut bad strand on each side of lesion, then remove it</a:t>
            </a:r>
          </a:p>
          <a:p>
            <a:pPr marL="457200" indent="-457200">
              <a:buFont typeface="Times" charset="0"/>
              <a:buNone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3) Fill in gap with DNA</a:t>
            </a:r>
          </a:p>
          <a:p>
            <a:pPr marL="457200" indent="-457200">
              <a:buFont typeface="Times" charset="0"/>
              <a:buNone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Pol </a:t>
            </a:r>
            <a:r>
              <a:rPr lang="en-US" sz="2400">
                <a:solidFill>
                  <a:srgbClr val="037C03"/>
                </a:solidFill>
                <a:latin typeface="Symbol" charset="0"/>
                <a:cs typeface="Symbol" charset="0"/>
              </a:rPr>
              <a:t>d </a:t>
            </a: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or Pol </a:t>
            </a:r>
            <a:r>
              <a:rPr lang="en-US" sz="2400">
                <a:solidFill>
                  <a:srgbClr val="037C03"/>
                </a:solidFill>
                <a:latin typeface="Symbol" charset="0"/>
                <a:cs typeface="Symbol" charset="0"/>
              </a:rPr>
              <a:t>e</a:t>
            </a:r>
          </a:p>
          <a:p>
            <a:pPr marL="457200" indent="-457200"/>
            <a:r>
              <a:rPr lang="en-US" sz="240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4) Ligase seals it</a:t>
            </a:r>
            <a:endParaRPr lang="en-US" sz="2400">
              <a:solidFill>
                <a:srgbClr val="FC0128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2498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>
            <a:fillRect/>
          </a:stretch>
        </p:blipFill>
        <p:spPr bwMode="auto">
          <a:xfrm>
            <a:off x="3348038" y="1219200"/>
            <a:ext cx="5821362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2"/>
          <p:cNvSpPr>
            <a:spLocks noChangeArrowheads="1"/>
          </p:cNvSpPr>
          <p:nvPr/>
        </p:nvSpPr>
        <p:spPr bwMode="auto">
          <a:xfrm>
            <a:off x="11113" y="36513"/>
            <a:ext cx="90551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repair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base excision repair fixes damaged and missing bases</a:t>
            </a:r>
            <a:r>
              <a:rPr lang="en-US" sz="240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 </a:t>
            </a:r>
          </a:p>
        </p:txBody>
      </p:sp>
      <p:pic>
        <p:nvPicPr>
          <p:cNvPr id="250882" name="Picture 3" descr=" depur.JPG                                                      00000C81Zip 100                        AB89E6C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1828800"/>
            <a:ext cx="437991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3" name="Picture 4" descr="&#10;C-deam.JPG                                                     00000C81Zip 100                        AB89E6C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45720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4" name="Picture 5" descr="A-deamination.JPG                                              00000C81Zip 100                        AB89E6C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7313"/>
            <a:ext cx="5029200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2"/>
          <p:cNvSpPr>
            <a:spLocks noChangeArrowheads="1"/>
          </p:cNvSpPr>
          <p:nvPr/>
        </p:nvSpPr>
        <p:spPr bwMode="auto">
          <a:xfrm>
            <a:off x="11113" y="36513"/>
            <a:ext cx="90551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repair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base excision repair fixes altered and missing bases</a:t>
            </a:r>
          </a:p>
          <a:p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1) Enzymes find &amp; remove bad bases</a:t>
            </a:r>
            <a:r>
              <a:rPr lang="en-US" sz="240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One for each type of lesion!</a:t>
            </a:r>
          </a:p>
        </p:txBody>
      </p:sp>
      <p:pic>
        <p:nvPicPr>
          <p:cNvPr id="25190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7777" r="19780" b="46667"/>
          <a:stretch>
            <a:fillRect/>
          </a:stretch>
        </p:blipFill>
        <p:spPr bwMode="auto">
          <a:xfrm>
            <a:off x="474663" y="1676400"/>
            <a:ext cx="8682037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0"/>
            <a:ext cx="5297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0" name="Rectangle 2"/>
          <p:cNvSpPr>
            <a:spLocks noChangeArrowheads="1"/>
          </p:cNvSpPr>
          <p:nvPr/>
        </p:nvSpPr>
        <p:spPr bwMode="auto">
          <a:xfrm>
            <a:off x="11113" y="36513"/>
            <a:ext cx="90551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repair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base excision repair fixes 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altered and missing bases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1) Enzymes find &amp; remove</a:t>
            </a:r>
          </a:p>
          <a:p>
            <a:pPr lvl="1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bad bases 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2) Cell decides on short-patch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vs long-patch repair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Type of lesion?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Times New Roman" charset="0"/>
                <a:cs typeface="Times New Roman" charset="0"/>
              </a:rPr>
              <a:t>Type of cell?</a:t>
            </a:r>
          </a:p>
          <a:p>
            <a:endParaRPr lang="en-US">
              <a:solidFill>
                <a:srgbClr val="037C03"/>
              </a:solidFill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0"/>
            <a:ext cx="5297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4" name="Rectangle 2"/>
          <p:cNvSpPr>
            <a:spLocks noChangeArrowheads="1"/>
          </p:cNvSpPr>
          <p:nvPr/>
        </p:nvSpPr>
        <p:spPr bwMode="auto">
          <a:xfrm>
            <a:off x="11113" y="36513"/>
            <a:ext cx="9055100" cy="42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repair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base excision repair fixes 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altered and missing bases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1) Enzymes find &amp; remove</a:t>
            </a:r>
          </a:p>
          <a:p>
            <a:pPr lvl="1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bad bases 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2) Cell decides on short-patch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vs long-patch repair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Type of lesion?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Times New Roman" charset="0"/>
                <a:cs typeface="Times New Roman" charset="0"/>
              </a:rPr>
              <a:t>Type of cell?</a:t>
            </a:r>
          </a:p>
          <a:p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3) Short-patch uses pol </a:t>
            </a:r>
            <a:r>
              <a:rPr lang="en-US" sz="2400">
                <a:solidFill>
                  <a:srgbClr val="0002C8"/>
                </a:solidFill>
                <a:latin typeface="Symbol" charset="0"/>
                <a:cs typeface="Symbol" charset="0"/>
              </a:rPr>
              <a:t>b</a:t>
            </a:r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 to</a:t>
            </a:r>
          </a:p>
          <a:p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replace just one base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0"/>
            <a:ext cx="5297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78" name="Rectangle 2"/>
          <p:cNvSpPr>
            <a:spLocks noChangeArrowheads="1"/>
          </p:cNvSpPr>
          <p:nvPr/>
        </p:nvSpPr>
        <p:spPr bwMode="auto">
          <a:xfrm>
            <a:off x="11113" y="36513"/>
            <a:ext cx="90551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repair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base excision repair fixes 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altered and missing bases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1) Enzymes find &amp; remove</a:t>
            </a:r>
          </a:p>
          <a:p>
            <a:pPr lvl="1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bad bases 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2) Cell decides on short-patch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vs long-patch repair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Type of lesion?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Times New Roman" charset="0"/>
                <a:cs typeface="Times New Roman" charset="0"/>
              </a:rPr>
              <a:t>Type of cell?</a:t>
            </a:r>
          </a:p>
          <a:p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3) Short-patch uses pol </a:t>
            </a:r>
            <a:r>
              <a:rPr lang="en-US" sz="2400">
                <a:solidFill>
                  <a:srgbClr val="0002C8"/>
                </a:solidFill>
                <a:latin typeface="Symbol" charset="0"/>
                <a:cs typeface="Symbol" charset="0"/>
              </a:rPr>
              <a:t>b</a:t>
            </a:r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 to</a:t>
            </a:r>
          </a:p>
          <a:p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replace just one base</a:t>
            </a:r>
          </a:p>
          <a:p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4) Long-patch uses pol </a:t>
            </a:r>
            <a:r>
              <a:rPr lang="en-US" sz="2400">
                <a:solidFill>
                  <a:srgbClr val="008000"/>
                </a:solidFill>
                <a:latin typeface="Symbol" charset="0"/>
                <a:cs typeface="Symbol" charset="0"/>
              </a:rPr>
              <a:t>b/d/e</a:t>
            </a:r>
          </a:p>
          <a:p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to replace 20-30 bases</a:t>
            </a:r>
          </a:p>
          <a:p>
            <a:endParaRPr lang="en-US">
              <a:solidFill>
                <a:srgbClr val="0002C8"/>
              </a:solidFill>
              <a:latin typeface="Symbol" charset="0"/>
              <a:cs typeface="Symbo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>
            <a:extLst>
              <a:ext uri="{FF2B5EF4-FFF2-40B4-BE49-F238E27FC236}">
                <a16:creationId xmlns:a16="http://schemas.microsoft.com/office/drawing/2014/main" id="{75BC336C-CDCF-CA43-81FA-4A381372D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"/>
            <a:ext cx="9144000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sz="2400" i="1" dirty="0">
                <a:latin typeface="Times New Roman" charset="0"/>
                <a:cs typeface="Times New Roman" charset="0"/>
              </a:rPr>
              <a:t>How to bioengineer a gene to function in a new host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1. Must be able to transform DNA into new host</a:t>
            </a:r>
          </a:p>
          <a:p>
            <a:r>
              <a:rPr lang="en-US" altLang="en-US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Sequences must function in the new host</a:t>
            </a:r>
          </a:p>
          <a:p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Protein must function in the new host</a:t>
            </a:r>
          </a:p>
          <a:p>
            <a:pPr marL="457200" lvl="1" indent="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 be translated</a:t>
            </a:r>
          </a:p>
          <a:p>
            <a:pPr marL="457200" lvl="1" indent="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 be modified correctly</a:t>
            </a:r>
          </a:p>
          <a:p>
            <a:pPr lvl="2" indent="-2286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Glycosylation</a:t>
            </a:r>
          </a:p>
          <a:p>
            <a:pPr lvl="2" indent="-2286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Fatty-acylation</a:t>
            </a:r>
          </a:p>
          <a:p>
            <a:pPr lvl="2" indent="-2286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Proteolysis</a:t>
            </a:r>
          </a:p>
          <a:p>
            <a:pPr lvl="2" indent="-2286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Di-sulfide bond formation</a:t>
            </a:r>
          </a:p>
          <a:p>
            <a:pPr marL="457200" lvl="1" indent="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 go to correct organelle</a:t>
            </a:r>
          </a:p>
        </p:txBody>
      </p:sp>
    </p:spTree>
    <p:extLst>
      <p:ext uri="{BB962C8B-B14F-4D97-AF65-F5344CB8AC3E}">
        <p14:creationId xmlns:p14="http://schemas.microsoft.com/office/powerpoint/2010/main" val="289518480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0"/>
            <a:ext cx="5297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2" name="Rectangle 2"/>
          <p:cNvSpPr>
            <a:spLocks noChangeArrowheads="1"/>
          </p:cNvSpPr>
          <p:nvPr/>
        </p:nvSpPr>
        <p:spPr bwMode="auto">
          <a:xfrm>
            <a:off x="11113" y="36513"/>
            <a:ext cx="90551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repair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base excision repair fixes 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altered and missing bases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1) Enzymes find &amp; remove</a:t>
            </a:r>
          </a:p>
          <a:p>
            <a:pPr lvl="1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bad bases 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2) Cell decides on short-patch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vs long-patch repair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Type of lesion?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Times New Roman" charset="0"/>
                <a:cs typeface="Times New Roman" charset="0"/>
              </a:rPr>
              <a:t>Type of cell?</a:t>
            </a:r>
          </a:p>
          <a:p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3) Short-patch uses pol </a:t>
            </a:r>
            <a:r>
              <a:rPr lang="en-US" sz="2400">
                <a:solidFill>
                  <a:srgbClr val="0002C8"/>
                </a:solidFill>
                <a:latin typeface="Symbol" charset="0"/>
                <a:cs typeface="Symbol" charset="0"/>
              </a:rPr>
              <a:t>b</a:t>
            </a:r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 to</a:t>
            </a:r>
          </a:p>
          <a:p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replace just one base</a:t>
            </a:r>
          </a:p>
          <a:p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4) Long-patch uses pol </a:t>
            </a:r>
            <a:r>
              <a:rPr lang="en-US" sz="2400">
                <a:solidFill>
                  <a:srgbClr val="008000"/>
                </a:solidFill>
                <a:latin typeface="Symbol" charset="0"/>
                <a:cs typeface="Symbol" charset="0"/>
              </a:rPr>
              <a:t>b/d/e</a:t>
            </a:r>
          </a:p>
          <a:p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to replace 20-30 bases</a:t>
            </a:r>
          </a:p>
          <a:p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5) Ligase repairs the nick</a:t>
            </a:r>
          </a:p>
          <a:p>
            <a:endParaRPr lang="en-US">
              <a:solidFill>
                <a:srgbClr val="0002C8"/>
              </a:solidFill>
              <a:latin typeface="Symbol" charset="0"/>
              <a:cs typeface="Symbol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ChangeArrowheads="1"/>
          </p:cNvSpPr>
          <p:nvPr/>
        </p:nvSpPr>
        <p:spPr bwMode="auto">
          <a:xfrm>
            <a:off x="11113" y="36513"/>
            <a:ext cx="9055100" cy="1196975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DNA repair</a:t>
            </a:r>
          </a:p>
          <a:p>
            <a:pPr>
              <a:spcBef>
                <a:spcPts val="0"/>
              </a:spcBef>
              <a:defRPr/>
            </a:pPr>
            <a:r>
              <a:rPr lang="en-US" sz="2400" dirty="0">
                <a:latin typeface="Times New Roman"/>
                <a:cs typeface="Times New Roman"/>
              </a:rPr>
              <a:t>mismatch repair : conserved in ± all organisms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fix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new</a:t>
            </a: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 DNA to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match</a:t>
            </a: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 old DNA</a:t>
            </a:r>
          </a:p>
        </p:txBody>
      </p:sp>
      <p:pic>
        <p:nvPicPr>
          <p:cNvPr id="25702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7855" r="1517" b="61526"/>
          <a:stretch>
            <a:fillRect/>
          </a:stretch>
        </p:blipFill>
        <p:spPr bwMode="auto">
          <a:xfrm>
            <a:off x="180975" y="2590800"/>
            <a:ext cx="8963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7239000" y="3429000"/>
            <a:ext cx="1905000" cy="5334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ChangeArrowheads="1"/>
          </p:cNvSpPr>
          <p:nvPr/>
        </p:nvSpPr>
        <p:spPr bwMode="auto">
          <a:xfrm>
            <a:off x="11113" y="36513"/>
            <a:ext cx="9055100" cy="1566862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DNA repair</a:t>
            </a:r>
          </a:p>
          <a:p>
            <a:pPr>
              <a:spcBef>
                <a:spcPts val="0"/>
              </a:spcBef>
              <a:defRPr/>
            </a:pPr>
            <a:r>
              <a:rPr lang="en-US" sz="2400" dirty="0">
                <a:latin typeface="Times New Roman"/>
                <a:cs typeface="Times New Roman"/>
              </a:rPr>
              <a:t>mismatch repair : conserved in ± all organisms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fix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new</a:t>
            </a: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 DNA to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match</a:t>
            </a: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 old DNA</a:t>
            </a:r>
          </a:p>
          <a:p>
            <a:pPr marL="342900" lvl="1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DNA is modified t/o cell cycle so old DNA has more mods</a:t>
            </a:r>
          </a:p>
        </p:txBody>
      </p:sp>
      <p:pic>
        <p:nvPicPr>
          <p:cNvPr id="258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7855" r="1517" b="61526"/>
          <a:stretch>
            <a:fillRect/>
          </a:stretch>
        </p:blipFill>
        <p:spPr bwMode="auto">
          <a:xfrm>
            <a:off x="180975" y="2590800"/>
            <a:ext cx="8963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7239000" y="3429000"/>
            <a:ext cx="1905000" cy="5334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ChangeArrowheads="1"/>
          </p:cNvSpPr>
          <p:nvPr/>
        </p:nvSpPr>
        <p:spPr bwMode="auto">
          <a:xfrm>
            <a:off x="11113" y="36513"/>
            <a:ext cx="9055100" cy="1936750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DNA repair</a:t>
            </a:r>
          </a:p>
          <a:p>
            <a:pPr>
              <a:spcBef>
                <a:spcPts val="0"/>
              </a:spcBef>
              <a:defRPr/>
            </a:pPr>
            <a:r>
              <a:rPr lang="en-US" sz="2400" dirty="0">
                <a:latin typeface="Times New Roman"/>
                <a:cs typeface="Times New Roman"/>
              </a:rPr>
              <a:t>mismatch repair : conserved in ± all organisms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fix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new</a:t>
            </a: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 DNA to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match</a:t>
            </a: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 old DNA</a:t>
            </a:r>
          </a:p>
          <a:p>
            <a:pPr marL="342900" lvl="1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DNA is modified t/o cell cycle so old DNA has more mods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MutS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or homolog recognizes mismatch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239000" y="3429000"/>
            <a:ext cx="1905000" cy="5334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2590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09775"/>
            <a:ext cx="6705600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2"/>
          <p:cNvSpPr>
            <a:spLocks noChangeArrowheads="1"/>
          </p:cNvSpPr>
          <p:nvPr/>
        </p:nvSpPr>
        <p:spPr bwMode="auto">
          <a:xfrm>
            <a:off x="11113" y="36513"/>
            <a:ext cx="9055100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repair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mismatch repair : conserved in ± all organisms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fix 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new</a:t>
            </a:r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 DNA to 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match</a:t>
            </a:r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 old DNA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DNA is modified t/o cell cycle so old DNA has more mods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MutS or homolog recognizes mismatch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Times New Roman" charset="0"/>
                <a:cs typeface="Times New Roman" charset="0"/>
              </a:rPr>
              <a:t>Nick </a:t>
            </a:r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new</a:t>
            </a:r>
            <a:r>
              <a:rPr lang="en-US" sz="2400">
                <a:latin typeface="Times New Roman" charset="0"/>
                <a:cs typeface="Times New Roman" charset="0"/>
              </a:rPr>
              <a:t> DNA 5</a:t>
            </a:r>
            <a:r>
              <a:rPr lang="ja-JP" altLang="en-US" sz="2400">
                <a:latin typeface="Times New Roman" charset="0"/>
                <a:cs typeface="Times New Roman" charset="0"/>
              </a:rPr>
              <a:t>’</a:t>
            </a:r>
            <a:r>
              <a:rPr lang="en-US" altLang="ja-JP" sz="2400">
                <a:latin typeface="Times New Roman" charset="0"/>
                <a:cs typeface="Times New Roman" charset="0"/>
              </a:rPr>
              <a:t> to mismatch</a:t>
            </a:r>
          </a:p>
          <a:p>
            <a:pPr>
              <a:buFont typeface="Arial" charset="0"/>
              <a:buChar char="•"/>
            </a:pPr>
            <a:endParaRPr lang="en-US" sz="240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239000" y="3429000"/>
            <a:ext cx="1905000" cy="5334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26009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9175"/>
            <a:ext cx="678180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2"/>
          <p:cNvSpPr>
            <a:spLocks noChangeArrowheads="1"/>
          </p:cNvSpPr>
          <p:nvPr/>
        </p:nvSpPr>
        <p:spPr bwMode="auto">
          <a:xfrm>
            <a:off x="11113" y="36513"/>
            <a:ext cx="90551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cs typeface="Times New Roman" charset="0"/>
              </a:rPr>
              <a:t>DNA repair</a:t>
            </a:r>
          </a:p>
          <a:p>
            <a:r>
              <a:rPr lang="en-US" sz="2400">
                <a:cs typeface="Times New Roman" charset="0"/>
              </a:rPr>
              <a:t>mismatch repair : conserved in ± all organisms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srgbClr val="0002C8"/>
                </a:solidFill>
                <a:cs typeface="Times New Roman" charset="0"/>
              </a:rPr>
              <a:t>fix </a:t>
            </a:r>
            <a:r>
              <a:rPr lang="en-US" sz="2400">
                <a:solidFill>
                  <a:srgbClr val="FF0000"/>
                </a:solidFill>
                <a:cs typeface="Times New Roman" charset="0"/>
              </a:rPr>
              <a:t>new</a:t>
            </a:r>
            <a:r>
              <a:rPr lang="en-US" sz="2400">
                <a:solidFill>
                  <a:srgbClr val="0002C8"/>
                </a:solidFill>
                <a:cs typeface="Times New Roman" charset="0"/>
              </a:rPr>
              <a:t> DNA to </a:t>
            </a:r>
            <a:r>
              <a:rPr lang="en-US" sz="2400">
                <a:solidFill>
                  <a:srgbClr val="FF0000"/>
                </a:solidFill>
                <a:cs typeface="Times New Roman" charset="0"/>
              </a:rPr>
              <a:t>match</a:t>
            </a:r>
            <a:r>
              <a:rPr lang="en-US" sz="2400">
                <a:solidFill>
                  <a:srgbClr val="0002C8"/>
                </a:solidFill>
                <a:cs typeface="Times New Roman" charset="0"/>
              </a:rPr>
              <a:t> old DNA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400">
                <a:solidFill>
                  <a:srgbClr val="037C03"/>
                </a:solidFill>
                <a:cs typeface="Times New Roman" charset="0"/>
              </a:rPr>
              <a:t>DNA is modified t/o cell cycle so old DNA has more mods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srgbClr val="FF0000"/>
                </a:solidFill>
                <a:cs typeface="Times New Roman" charset="0"/>
              </a:rPr>
              <a:t>MutS or homolog recognizes mismatch</a:t>
            </a:r>
          </a:p>
          <a:p>
            <a:pPr>
              <a:buFont typeface="Arial" charset="0"/>
              <a:buChar char="•"/>
            </a:pPr>
            <a:r>
              <a:rPr lang="en-US" sz="2400">
                <a:cs typeface="Times New Roman" charset="0"/>
              </a:rPr>
              <a:t>Nick </a:t>
            </a:r>
            <a:r>
              <a:rPr lang="en-US" sz="2400">
                <a:solidFill>
                  <a:srgbClr val="008000"/>
                </a:solidFill>
                <a:cs typeface="Times New Roman" charset="0"/>
              </a:rPr>
              <a:t>new</a:t>
            </a:r>
            <a:r>
              <a:rPr lang="en-US" sz="2400">
                <a:cs typeface="Times New Roman" charset="0"/>
              </a:rPr>
              <a:t> DNA 5</a:t>
            </a:r>
            <a:r>
              <a:rPr lang="ja-JP" altLang="en-US" sz="2400">
                <a:cs typeface="Times New Roman" charset="0"/>
              </a:rPr>
              <a:t>’</a:t>
            </a:r>
            <a:r>
              <a:rPr lang="en-US" altLang="ja-JP" sz="2400">
                <a:cs typeface="Times New Roman" charset="0"/>
              </a:rPr>
              <a:t> to mismatch then excise </a:t>
            </a:r>
            <a:r>
              <a:rPr lang="en-US" altLang="ja-JP" sz="2400">
                <a:solidFill>
                  <a:srgbClr val="008000"/>
                </a:solidFill>
                <a:cs typeface="Times New Roman" charset="0"/>
              </a:rPr>
              <a:t>new</a:t>
            </a:r>
            <a:r>
              <a:rPr lang="en-US" altLang="ja-JP" sz="2400">
                <a:cs typeface="Times New Roman" charset="0"/>
              </a:rPr>
              <a:t> mismatched DNA</a:t>
            </a:r>
          </a:p>
          <a:p>
            <a:pPr>
              <a:buFont typeface="Arial" charset="0"/>
              <a:buChar char="•"/>
            </a:pPr>
            <a:endParaRPr lang="en-US">
              <a:solidFill>
                <a:srgbClr val="FF0000"/>
              </a:solidFill>
              <a:cs typeface="Times New Roman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239000" y="3429000"/>
            <a:ext cx="1905000" cy="5334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261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2514600"/>
            <a:ext cx="644048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2"/>
          <p:cNvSpPr>
            <a:spLocks noChangeArrowheads="1"/>
          </p:cNvSpPr>
          <p:nvPr/>
        </p:nvSpPr>
        <p:spPr bwMode="auto">
          <a:xfrm>
            <a:off x="11113" y="36513"/>
            <a:ext cx="905510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repair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mismatch repair : conserved in ± all organisms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fix 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new</a:t>
            </a:r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 DNA to 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match</a:t>
            </a:r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 old DNA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DNA is modified t/o cell cycle so old DNA has more mods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MutS or homolog recognizes mismatch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Times New Roman" charset="0"/>
                <a:cs typeface="Times New Roman" charset="0"/>
              </a:rPr>
              <a:t>Nick </a:t>
            </a:r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new</a:t>
            </a:r>
            <a:r>
              <a:rPr lang="en-US" sz="2400">
                <a:latin typeface="Times New Roman" charset="0"/>
                <a:cs typeface="Times New Roman" charset="0"/>
              </a:rPr>
              <a:t> DNA 5</a:t>
            </a:r>
            <a:r>
              <a:rPr lang="ja-JP" altLang="en-US" sz="2400">
                <a:latin typeface="Times New Roman" charset="0"/>
                <a:cs typeface="Times New Roman" charset="0"/>
              </a:rPr>
              <a:t>’</a:t>
            </a:r>
            <a:r>
              <a:rPr lang="en-US" altLang="ja-JP" sz="2400">
                <a:latin typeface="Times New Roman" charset="0"/>
                <a:cs typeface="Times New Roman" charset="0"/>
              </a:rPr>
              <a:t> to mismatch then excise </a:t>
            </a:r>
            <a:r>
              <a:rPr lang="en-US" altLang="ja-JP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new</a:t>
            </a:r>
            <a:r>
              <a:rPr lang="en-US" altLang="ja-JP" sz="2400">
                <a:latin typeface="Times New Roman" charset="0"/>
                <a:cs typeface="Times New Roman" charset="0"/>
              </a:rPr>
              <a:t> mismatched DNA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Replace with DNA pol </a:t>
            </a:r>
            <a:r>
              <a:rPr lang="en-US" sz="2400">
                <a:solidFill>
                  <a:srgbClr val="0002C8"/>
                </a:solidFill>
                <a:latin typeface="Symbol" charset="0"/>
                <a:cs typeface="Symbol" charset="0"/>
              </a:rPr>
              <a:t>l</a:t>
            </a:r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 and ligate</a:t>
            </a:r>
          </a:p>
          <a:p>
            <a:pPr>
              <a:buFont typeface="Arial" charset="0"/>
              <a:buChar char="•"/>
            </a:pPr>
            <a:endParaRPr lang="en-US" sz="240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239000" y="3429000"/>
            <a:ext cx="1905000" cy="5334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2621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30500"/>
            <a:ext cx="61722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11113" y="36513"/>
            <a:ext cx="90551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DNA repair</a:t>
            </a:r>
          </a:p>
          <a:p>
            <a:pPr>
              <a:defRPr/>
            </a:pPr>
            <a:r>
              <a:rPr lang="en-US" sz="2400" dirty="0">
                <a:latin typeface="Times New Roman"/>
                <a:cs typeface="Times New Roman"/>
              </a:rPr>
              <a:t>Single-strand break repair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poly (ADP-ribose) polymerase (PARP) binds break</a:t>
            </a:r>
          </a:p>
        </p:txBody>
      </p:sp>
      <p:pic>
        <p:nvPicPr>
          <p:cNvPr id="263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463800"/>
            <a:ext cx="67818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11113" y="36513"/>
            <a:ext cx="90551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DNA repair</a:t>
            </a:r>
          </a:p>
          <a:p>
            <a:pPr>
              <a:defRPr/>
            </a:pPr>
            <a:r>
              <a:rPr lang="en-US" sz="2400" dirty="0">
                <a:latin typeface="Times New Roman"/>
                <a:cs typeface="Times New Roman"/>
              </a:rPr>
              <a:t>Single-strand break repair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poly (ADP-ribose) polymerase (PARP) binds break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Recruits XRCC1, which recruits Ligase 3</a:t>
            </a:r>
          </a:p>
        </p:txBody>
      </p:sp>
      <p:pic>
        <p:nvPicPr>
          <p:cNvPr id="264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463800"/>
            <a:ext cx="67818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11113" y="36513"/>
            <a:ext cx="9055100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DNA repair</a:t>
            </a:r>
          </a:p>
          <a:p>
            <a:pPr>
              <a:defRPr/>
            </a:pPr>
            <a:r>
              <a:rPr lang="en-US" sz="2400" dirty="0">
                <a:latin typeface="Times New Roman"/>
                <a:cs typeface="Times New Roman"/>
              </a:rPr>
              <a:t>Single-strand break repair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poly (ADP-ribose) polymerase (PARP) binds break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Recruits XRCC1, which recruits Ligase 3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Polynucleotide kinase processes ends</a:t>
            </a:r>
          </a:p>
          <a:p>
            <a:pPr marL="342900" indent="-342900">
              <a:buFont typeface="Arial"/>
              <a:buChar char="•"/>
              <a:defRPr/>
            </a:pPr>
            <a:endParaRPr lang="en-US" dirty="0">
              <a:solidFill>
                <a:srgbClr val="FF0000"/>
              </a:solidFill>
              <a:cs typeface="Times New Roman" charset="0"/>
            </a:endParaRPr>
          </a:p>
        </p:txBody>
      </p:sp>
      <p:pic>
        <p:nvPicPr>
          <p:cNvPr id="265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463800"/>
            <a:ext cx="67818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>
            <a:extLst>
              <a:ext uri="{FF2B5EF4-FFF2-40B4-BE49-F238E27FC236}">
                <a16:creationId xmlns:a16="http://schemas.microsoft.com/office/drawing/2014/main" id="{75BC336C-CDCF-CA43-81FA-4A381372D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"/>
            <a:ext cx="9144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sz="2400" i="1" dirty="0">
                <a:latin typeface="Times New Roman" charset="0"/>
                <a:cs typeface="Times New Roman" charset="0"/>
              </a:rPr>
              <a:t>How to bioengineer a gene to function in a new host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1. Must be able to transform DNA into new host</a:t>
            </a:r>
          </a:p>
          <a:p>
            <a:r>
              <a:rPr lang="en-US" altLang="en-US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Sequences must function in the new host</a:t>
            </a:r>
          </a:p>
          <a:p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Protein must function in the new host</a:t>
            </a:r>
          </a:p>
          <a:p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Identify suitable gene(s), then obtain or have synthesized, add suitable promoters and terminators, then transform into new host.</a:t>
            </a:r>
          </a:p>
          <a:p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Also need to add selectable marker, or other way to recognize hosts that have taken it up.</a:t>
            </a:r>
          </a:p>
        </p:txBody>
      </p:sp>
    </p:spTree>
    <p:extLst>
      <p:ext uri="{BB962C8B-B14F-4D97-AF65-F5344CB8AC3E}">
        <p14:creationId xmlns:p14="http://schemas.microsoft.com/office/powerpoint/2010/main" val="323537836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11113" y="36513"/>
            <a:ext cx="9055100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DNA repair</a:t>
            </a:r>
          </a:p>
          <a:p>
            <a:pPr>
              <a:defRPr/>
            </a:pPr>
            <a:r>
              <a:rPr lang="en-US" sz="2400" dirty="0">
                <a:latin typeface="Times New Roman"/>
                <a:cs typeface="Times New Roman"/>
              </a:rPr>
              <a:t>Single-strand break repair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poly (ADP-ribose) polymerase (PARP) binds break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Recruits XRCC1, which recruits Ligase 3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Polynucleotide kinase processes ends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latin typeface="Times New Roman"/>
                <a:cs typeface="Times New Roman"/>
              </a:rPr>
              <a:t>Pol </a:t>
            </a:r>
            <a:r>
              <a:rPr lang="en-US" sz="2400" dirty="0">
                <a:latin typeface="Symbol" charset="2"/>
                <a:cs typeface="Symbol" charset="2"/>
              </a:rPr>
              <a:t>b</a:t>
            </a:r>
            <a:r>
              <a:rPr lang="en-US" sz="2400" dirty="0">
                <a:latin typeface="Times New Roman"/>
                <a:cs typeface="Times New Roman"/>
              </a:rPr>
              <a:t> fills in any resulting gaps, ligase 3 ligates the ends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662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463800"/>
            <a:ext cx="67818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89" name="Picture 1" descr="nature10760-f1.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9" r="4686" b="48148"/>
          <a:stretch>
            <a:fillRect/>
          </a:stretch>
        </p:blipFill>
        <p:spPr bwMode="auto">
          <a:xfrm>
            <a:off x="0" y="1905000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1588" y="0"/>
            <a:ext cx="9064625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repair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3 Ways to fix it </a:t>
            </a:r>
          </a:p>
          <a:p>
            <a:pPr marL="914400" lvl="1" indent="-457200">
              <a:buFont typeface="Times" charset="0"/>
              <a:buAutoNum type="arabicPeriod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Direct reversal</a:t>
            </a:r>
          </a:p>
          <a:p>
            <a:pPr marL="914400" lvl="1" indent="-457200">
              <a:buFont typeface="Times" charset="0"/>
              <a:buAutoNum type="arabicPeriod"/>
            </a:pP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Removal and resynthesis</a:t>
            </a:r>
          </a:p>
          <a:p>
            <a:pPr marL="914400" lvl="1" indent="-457200">
              <a:buFont typeface="Times" charset="0"/>
              <a:buAutoNum type="arabicPeriod"/>
            </a:pPr>
            <a:r>
              <a:rPr lang="en-US" sz="2400">
                <a:latin typeface="Times New Roman" charset="0"/>
                <a:cs typeface="Times New Roman" charset="0"/>
              </a:rPr>
              <a:t>Recombination : mainly used to repair DS breaks</a:t>
            </a:r>
          </a:p>
          <a:p>
            <a:pPr>
              <a:spcBef>
                <a:spcPct val="50000"/>
              </a:spcBef>
            </a:pPr>
            <a:endParaRPr lang="en-US" sz="240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63"/>
            <a:ext cx="350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0" y="0"/>
            <a:ext cx="9072563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90000"/>
              </a:lnSpc>
              <a:spcBef>
                <a:spcPct val="10000"/>
              </a:spcBef>
            </a:pPr>
            <a:r>
              <a:rPr lang="en-US" sz="240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DNA REPLICATION</a:t>
            </a:r>
            <a:endParaRPr lang="en-US" sz="240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2400">
                <a:solidFill>
                  <a:schemeClr val="tx2"/>
                </a:solidFill>
                <a:latin typeface="Times New Roman" charset="0"/>
                <a:cs typeface="Times New Roman" charset="0"/>
              </a:rPr>
              <a:t>WC: DNA replication is </a:t>
            </a: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240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semi-conservative</a:t>
            </a:r>
            <a:endParaRPr lang="en-US" sz="240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strands melt: form </a:t>
            </a:r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templates</a:t>
            </a:r>
            <a:r>
              <a:rPr lang="en-US" sz="2400">
                <a:solidFill>
                  <a:srgbClr val="114FFB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for copy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Copy is </a:t>
            </a:r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reverse</a:t>
            </a: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&amp;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complement</a:t>
            </a: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of template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sz="2400">
                <a:latin typeface="Times New Roman" charset="0"/>
                <a:cs typeface="Times New Roman" charset="0"/>
              </a:rPr>
              <a:t>Copy of other strand</a:t>
            </a:r>
            <a:endParaRPr lang="en-US" sz="240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6858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193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DNA replication</a:t>
            </a:r>
            <a:endParaRPr lang="en-US" sz="2400">
              <a:latin typeface="Times New Roman" charset="0"/>
              <a:cs typeface="Times New Roman" charset="0"/>
            </a:endParaRPr>
          </a:p>
          <a:p>
            <a:pPr lvl="2"/>
            <a:r>
              <a:rPr lang="en-US" sz="2400">
                <a:latin typeface="Times New Roman" charset="0"/>
                <a:cs typeface="Times New Roman" charset="0"/>
              </a:rPr>
              <a:t>1) where to begin?</a:t>
            </a:r>
          </a:p>
          <a:p>
            <a:pPr lvl="2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2) </a:t>
            </a:r>
            <a:r>
              <a:rPr lang="ja-JP" alt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“</a:t>
            </a:r>
            <a:r>
              <a:rPr lang="en-US" altLang="ja-JP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melting</a:t>
            </a:r>
            <a:r>
              <a:rPr lang="ja-JP" alt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”</a:t>
            </a:r>
            <a:endParaRPr lang="en-US" altLang="ja-JP" sz="240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pPr lvl="2"/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3) </a:t>
            </a:r>
            <a:r>
              <a:rPr lang="ja-JP" alt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“</a:t>
            </a:r>
            <a:r>
              <a:rPr lang="en-US" altLang="ja-JP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priming</a:t>
            </a:r>
            <a:r>
              <a:rPr lang="ja-JP" alt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”</a:t>
            </a:r>
            <a:endParaRPr lang="en-US" altLang="ja-JP" sz="2400">
              <a:latin typeface="Times New Roman" charset="0"/>
              <a:cs typeface="Times New Roman" charset="0"/>
            </a:endParaRPr>
          </a:p>
          <a:p>
            <a:pPr lvl="2"/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4) DNA replication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63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193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lvl="1">
              <a:defRPr/>
            </a:pPr>
            <a:r>
              <a:rPr lang="en-US" sz="2400" dirty="0">
                <a:solidFill>
                  <a:srgbClr val="500093"/>
                </a:solidFill>
                <a:latin typeface="Times New Roman"/>
                <a:cs typeface="Times New Roman"/>
              </a:rPr>
              <a:t>DNA replication</a:t>
            </a:r>
          </a:p>
          <a:p>
            <a:pPr>
              <a:defRPr/>
            </a:pP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Template holds next base </a:t>
            </a:r>
          </a:p>
          <a:p>
            <a:pPr>
              <a:defRPr/>
            </a:pP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until make bond</a:t>
            </a:r>
          </a:p>
          <a:p>
            <a:pPr marL="342900" indent="-342900">
              <a:buFontTx/>
              <a:buChar char="-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only correct base fits</a:t>
            </a:r>
          </a:p>
          <a:p>
            <a:pPr>
              <a:defRPr/>
            </a:pPr>
            <a:r>
              <a:rPr lang="en-US" sz="2400" dirty="0">
                <a:latin typeface="Times New Roman"/>
                <a:cs typeface="Times New Roman"/>
              </a:rPr>
              <a:t>- energy comes from 2 PO</a:t>
            </a:r>
            <a:r>
              <a:rPr lang="en-US" sz="2400" baseline="-25000" dirty="0">
                <a:latin typeface="Times New Roman"/>
                <a:cs typeface="Times New Roman"/>
              </a:rPr>
              <a:t>4</a:t>
            </a:r>
            <a:endParaRPr lang="en-US" sz="2400" baseline="-2500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54350"/>
            <a:ext cx="8305800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193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Leading and Lagging Strands</a:t>
            </a:r>
            <a:endParaRPr lang="en-US" sz="2400">
              <a:solidFill>
                <a:srgbClr val="114FFB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cs typeface="Times New Roman" charset="0"/>
              </a:rPr>
              <a:t>Make</a:t>
            </a:r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 lagging strand </a:t>
            </a:r>
            <a:r>
              <a:rPr lang="en-US" sz="2400">
                <a:latin typeface="Times New Roman" charset="0"/>
                <a:cs typeface="Times New Roman" charset="0"/>
              </a:rPr>
              <a:t>opposite way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wait for DNA to melt, then make </a:t>
            </a:r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Okazaki fragments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each Okazaki fragment has its own primer</a:t>
            </a:r>
            <a:endParaRPr lang="en-US" sz="2400">
              <a:solidFill>
                <a:srgbClr val="114FFB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made discontinuously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ChangeArrowheads="1"/>
          </p:cNvSpPr>
          <p:nvPr/>
        </p:nvSpPr>
        <p:spPr bwMode="auto">
          <a:xfrm>
            <a:off x="0" y="-4763"/>
            <a:ext cx="9144000" cy="119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Okazaki fragments grow until hit one in front</a:t>
            </a:r>
            <a:endParaRPr lang="en-US" sz="240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RNAse H removes primer &amp; gap is filled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DNA ligase joins fragments</a:t>
            </a:r>
          </a:p>
        </p:txBody>
      </p:sp>
      <p:pic>
        <p:nvPicPr>
          <p:cNvPr id="1239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0150"/>
            <a:ext cx="914400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 descr="B_SUBU_1.JPG                                                   00000073 TERZAGHI1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"/>
          <a:stretch>
            <a:fillRect/>
          </a:stretch>
        </p:blipFill>
        <p:spPr bwMode="auto">
          <a:xfrm>
            <a:off x="574675" y="1524000"/>
            <a:ext cx="85693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4" name="Rectangle 3"/>
          <p:cNvSpPr>
            <a:spLocks noChangeArrowheads="1"/>
          </p:cNvSpPr>
          <p:nvPr/>
        </p:nvSpPr>
        <p:spPr bwMode="auto">
          <a:xfrm>
            <a:off x="71438" y="0"/>
            <a:ext cx="900112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DNA replication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Proteins replicating</a:t>
            </a:r>
            <a:r>
              <a:rPr lang="en-US" sz="2400">
                <a:solidFill>
                  <a:schemeClr val="folHlin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both</a:t>
            </a:r>
            <a:r>
              <a:rPr lang="en-US" sz="2400">
                <a:solidFill>
                  <a:schemeClr val="folHlink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strands are in </a:t>
            </a:r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replisome: </a:t>
            </a:r>
            <a:r>
              <a:rPr lang="en-US" sz="2400">
                <a:latin typeface="Times New Roman" charset="0"/>
                <a:cs typeface="Times New Roman" charset="0"/>
              </a:rPr>
              <a:t>feed DNA through it</a:t>
            </a:r>
            <a:endParaRPr lang="en-US" sz="2400">
              <a:solidFill>
                <a:srgbClr val="037C03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lagging strand loops out so make both strands in same direction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ChangeArrowheads="1"/>
          </p:cNvSpPr>
          <p:nvPr/>
        </p:nvSpPr>
        <p:spPr bwMode="auto">
          <a:xfrm>
            <a:off x="0" y="71438"/>
            <a:ext cx="907732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Telomeres</a:t>
            </a:r>
            <a:endParaRPr lang="en-US" sz="2400">
              <a:solidFill>
                <a:srgbClr val="500093"/>
              </a:solidFill>
              <a:latin typeface="Times New Roman" charset="0"/>
              <a:cs typeface="Times New Roman" charset="0"/>
            </a:endParaRPr>
          </a:p>
          <a:p>
            <a:pPr>
              <a:buFontTx/>
              <a:buChar char="•"/>
            </a:pPr>
            <a:r>
              <a:rPr lang="en-US" sz="2400">
                <a:solidFill>
                  <a:schemeClr val="tx2"/>
                </a:solidFill>
                <a:latin typeface="Times New Roman" charset="0"/>
                <a:cs typeface="Times New Roman" charset="0"/>
              </a:rPr>
              <a:t> sequences at chromosome ends 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humans have 250-7,000 repeats of  CCCTAA</a:t>
            </a:r>
            <a:endParaRPr lang="en-US" sz="2400" baseline="-25000">
              <a:solidFill>
                <a:srgbClr val="037C03"/>
              </a:solidFill>
              <a:latin typeface="Times New Roman" charset="0"/>
              <a:cs typeface="Times New Roman" charset="0"/>
            </a:endParaRPr>
          </a:p>
          <a:p>
            <a:pPr>
              <a:buFontTx/>
              <a:buChar char="•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special proteins bind them</a:t>
            </a:r>
            <a:endParaRPr lang="en-US" sz="240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38242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2438400"/>
            <a:ext cx="3886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438400"/>
            <a:ext cx="5486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599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lvl="1" algn="ctr"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Next Assignment: Wed March 27?</a:t>
            </a:r>
          </a:p>
          <a:p>
            <a:pPr marL="0" lvl="1"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GMO organisms for fun and profit</a:t>
            </a:r>
          </a:p>
          <a:p>
            <a:pPr lvl="0"/>
            <a:r>
              <a:rPr lang="en-US" sz="2400" dirty="0">
                <a:latin typeface="Times New Roman"/>
                <a:cs typeface="Times New Roman"/>
              </a:rPr>
              <a:t>Animals making useful </a:t>
            </a:r>
            <a:r>
              <a:rPr lang="en-US" sz="2400" dirty="0" err="1">
                <a:latin typeface="Times New Roman"/>
                <a:cs typeface="Times New Roman"/>
              </a:rPr>
              <a:t>biochemicals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b="0" dirty="0">
                <a:latin typeface="Times New Roman"/>
                <a:cs typeface="Times New Roman"/>
              </a:rPr>
              <a:t>Intrinsic antimicrobial properties of silk spun by genetically modified silkworm strains </a:t>
            </a:r>
            <a:r>
              <a:rPr lang="en-US" sz="2400" u="sng" dirty="0">
                <a:latin typeface="Times New Roman"/>
                <a:cs typeface="Times New Roman"/>
                <a:hlinkClick r:id="rId2"/>
              </a:rPr>
              <a:t>https://link.springer.com/article/10.1007/s11248-018-0059-0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b="0" dirty="0">
                <a:latin typeface="Times New Roman"/>
                <a:cs typeface="Times New Roman"/>
              </a:rPr>
              <a:t>Double knockout pigs deficient in N‐</a:t>
            </a:r>
            <a:r>
              <a:rPr lang="en-US" sz="2400" b="0" dirty="0" err="1">
                <a:latin typeface="Times New Roman"/>
                <a:cs typeface="Times New Roman"/>
              </a:rPr>
              <a:t>glycolylneuraminic</a:t>
            </a:r>
            <a:r>
              <a:rPr lang="en-US" sz="2400" b="0" dirty="0">
                <a:latin typeface="Times New Roman"/>
                <a:cs typeface="Times New Roman"/>
              </a:rPr>
              <a:t> acid and </a:t>
            </a:r>
            <a:r>
              <a:rPr lang="en-US" sz="2400" b="0" dirty="0" err="1">
                <a:latin typeface="Times New Roman"/>
                <a:cs typeface="Times New Roman"/>
              </a:rPr>
              <a:t>Galactose</a:t>
            </a:r>
            <a:r>
              <a:rPr lang="en-US" sz="2400" b="0" dirty="0">
                <a:latin typeface="Times New Roman"/>
                <a:cs typeface="Times New Roman"/>
              </a:rPr>
              <a:t> α‐1,3‐Galactose reduce the </a:t>
            </a:r>
            <a:r>
              <a:rPr lang="en-US" sz="2400" b="0" dirty="0" err="1">
                <a:latin typeface="Times New Roman"/>
                <a:cs typeface="Times New Roman"/>
              </a:rPr>
              <a:t>humoral</a:t>
            </a:r>
            <a:r>
              <a:rPr lang="en-US" sz="2400" b="0" dirty="0">
                <a:latin typeface="Times New Roman"/>
                <a:cs typeface="Times New Roman"/>
              </a:rPr>
              <a:t> barrier to xenotransplantation </a:t>
            </a:r>
            <a:r>
              <a:rPr lang="en-US" sz="2400" u="sng" dirty="0">
                <a:latin typeface="Times New Roman"/>
                <a:cs typeface="Times New Roman"/>
                <a:hlinkClick r:id="rId3"/>
              </a:rPr>
              <a:t>https://doi.org/10.1111/xen.12019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b="0" dirty="0">
                <a:latin typeface="Times New Roman"/>
                <a:cs typeface="Times New Roman"/>
              </a:rPr>
              <a:t>Super-muscly sheep and cattle by genome editing; </a:t>
            </a:r>
            <a:r>
              <a:rPr lang="en-US" sz="2400" u="sng" dirty="0">
                <a:latin typeface="Times New Roman"/>
                <a:cs typeface="Times New Roman"/>
                <a:hlinkClick r:id="rId4"/>
              </a:rPr>
              <a:t>https://link.springer.com/article/10.1007%2Fs11248-014-9832-x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b="0" dirty="0">
                <a:latin typeface="Times New Roman"/>
                <a:cs typeface="Times New Roman"/>
              </a:rPr>
              <a:t>The transgenic expression of human follistatin-344 increases skeletal muscle mass in pigs </a:t>
            </a:r>
            <a:r>
              <a:rPr lang="en-US" sz="2400" u="sng" dirty="0">
                <a:latin typeface="Times New Roman"/>
                <a:cs typeface="Times New Roman"/>
                <a:hlinkClick r:id="rId5"/>
              </a:rPr>
              <a:t>https://link.springer.com/article/10.1007/s11248-016-9985-x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b="0" dirty="0">
                <a:latin typeface="Times New Roman"/>
                <a:cs typeface="Times New Roman"/>
              </a:rPr>
              <a:t>Goats that make human </a:t>
            </a:r>
            <a:r>
              <a:rPr lang="en-US" sz="2400" b="0" dirty="0" err="1">
                <a:latin typeface="Times New Roman"/>
                <a:cs typeface="Times New Roman"/>
              </a:rPr>
              <a:t>antithrombin</a:t>
            </a:r>
            <a:r>
              <a:rPr lang="en-US" sz="2400" b="0" dirty="0">
                <a:latin typeface="Times New Roman"/>
                <a:cs typeface="Times New Roman"/>
              </a:rPr>
              <a:t> in their milk.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u="sng" dirty="0">
                <a:latin typeface="Times New Roman"/>
                <a:cs typeface="Times New Roman"/>
                <a:hlinkClick r:id="rId6" tooltip="Digital object identifier"/>
              </a:rPr>
              <a:t>doi</a:t>
            </a:r>
            <a:r>
              <a:rPr lang="en-US" sz="2400" b="0" i="1" dirty="0">
                <a:latin typeface="Times New Roman"/>
                <a:cs typeface="Times New Roman"/>
              </a:rPr>
              <a:t>:</a:t>
            </a:r>
            <a:r>
              <a:rPr lang="en-US" sz="2400" i="1" u="sng" dirty="0">
                <a:latin typeface="Times New Roman"/>
                <a:cs typeface="Times New Roman"/>
                <a:hlinkClick r:id="rId7"/>
              </a:rPr>
              <a:t>10.1051/rnd:2006029</a:t>
            </a:r>
            <a:r>
              <a:rPr lang="en-US" sz="2400" b="0" i="1" dirty="0">
                <a:latin typeface="Times New Roman"/>
                <a:cs typeface="Times New Roman"/>
              </a:rPr>
              <a:t>.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3"/>
          <p:cNvSpPr>
            <a:spLocks noChangeArrowheads="1"/>
          </p:cNvSpPr>
          <p:nvPr/>
        </p:nvSpPr>
        <p:spPr bwMode="auto">
          <a:xfrm>
            <a:off x="0" y="-76200"/>
            <a:ext cx="4191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Telomerase</a:t>
            </a:r>
            <a:endParaRPr lang="en-US" sz="2400">
              <a:solidFill>
                <a:schemeClr val="accent2"/>
              </a:solidFill>
              <a:latin typeface="Times New Roman" charset="0"/>
              <a:cs typeface="Times New Roman" charset="0"/>
            </a:endParaRPr>
          </a:p>
          <a:p>
            <a:pPr marL="457200" indent="-457200">
              <a:buFont typeface="Times" charset="0"/>
              <a:buAutoNum type="arabicParenR"/>
            </a:pPr>
            <a:r>
              <a:rPr lang="en-US" sz="2400">
                <a:latin typeface="Times New Roman" charset="0"/>
                <a:cs typeface="Times New Roman" charset="0"/>
              </a:rPr>
              <a:t>RNA bonds 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leading strand</a:t>
            </a:r>
          </a:p>
          <a:p>
            <a:pPr marL="457200" indent="-457200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2) Forms template to </a:t>
            </a:r>
          </a:p>
          <a:p>
            <a:pPr marL="457200" indent="-457200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extend 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leading strand</a:t>
            </a:r>
          </a:p>
          <a:p>
            <a:pPr marL="457200" indent="-457200"/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3) Translocates</a:t>
            </a:r>
          </a:p>
          <a:p>
            <a:pPr marL="457200" indent="-457200"/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6 bases &amp; repeats</a:t>
            </a:r>
          </a:p>
          <a:p>
            <a:pPr marL="457200" indent="-457200"/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4) Extend lagging strand</a:t>
            </a:r>
          </a:p>
          <a:p>
            <a:pPr marL="457200" indent="-457200"/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with primer &amp; DNA pol</a:t>
            </a:r>
          </a:p>
        </p:txBody>
      </p:sp>
      <p:pic>
        <p:nvPicPr>
          <p:cNvPr id="146434" name="Picture 1" descr="400px-Working_principle_of_telomera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0"/>
            <a:ext cx="512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3"/>
          <p:cNvSpPr>
            <a:spLocks noChangeArrowheads="1"/>
          </p:cNvSpPr>
          <p:nvPr/>
        </p:nvSpPr>
        <p:spPr bwMode="auto">
          <a:xfrm>
            <a:off x="0" y="-76200"/>
            <a:ext cx="907732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Telomere structure</a:t>
            </a:r>
          </a:p>
          <a:p>
            <a:pPr marL="457200" indent="-457200"/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Bound by complex called the telosome</a:t>
            </a:r>
          </a:p>
          <a:p>
            <a:pPr marL="457200" indent="-457200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Proposed to form T-loop structure IF </a:t>
            </a:r>
          </a:p>
          <a:p>
            <a:pPr marL="457200" indent="-457200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long enough</a:t>
            </a:r>
          </a:p>
          <a:p>
            <a:pPr marL="457200" indent="-457200"/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G-rich SS-DNA invades and displaces</a:t>
            </a:r>
          </a:p>
          <a:p>
            <a:pPr marL="457200" indent="-457200"/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C-rich strand</a:t>
            </a:r>
          </a:p>
          <a:p>
            <a:pPr marL="457200" indent="-457200"/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POT1 binds &amp; protects D-loop </a:t>
            </a:r>
          </a:p>
          <a:p>
            <a:pPr marL="457200" indent="-457200"/>
            <a:r>
              <a:rPr lang="en-US" sz="2400">
                <a:latin typeface="Times New Roman" charset="0"/>
                <a:cs typeface="Times New Roman" charset="0"/>
              </a:rPr>
              <a:t>If can’t form T-loop trigger apoptosis</a:t>
            </a:r>
          </a:p>
        </p:txBody>
      </p:sp>
      <p:pic>
        <p:nvPicPr>
          <p:cNvPr id="151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10011" r="11111" b="8485"/>
          <a:stretch>
            <a:fillRect/>
          </a:stretch>
        </p:blipFill>
        <p:spPr bwMode="auto">
          <a:xfrm>
            <a:off x="5092700" y="0"/>
            <a:ext cx="40513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72818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1" descr="3248153_oncotarget-02-810-g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42950"/>
            <a:ext cx="59182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3"/>
          <p:cNvSpPr>
            <a:spLocks noChangeArrowheads="1"/>
          </p:cNvSpPr>
          <p:nvPr/>
        </p:nvSpPr>
        <p:spPr bwMode="auto">
          <a:xfrm>
            <a:off x="0" y="-76200"/>
            <a:ext cx="9077325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/>
            <a:r>
              <a:rPr lang="en-US" sz="2400">
                <a:solidFill>
                  <a:srgbClr val="6600FF"/>
                </a:solidFill>
                <a:latin typeface="Times New Roman" charset="0"/>
                <a:cs typeface="Times New Roman" charset="0"/>
              </a:rPr>
              <a:t>Telomere Length Maintenance</a:t>
            </a:r>
          </a:p>
          <a:p>
            <a:pPr marL="457200" indent="-457200"/>
            <a:r>
              <a:rPr lang="en-US" sz="2400">
                <a:latin typeface="Times New Roman" charset="0"/>
                <a:cs typeface="Times New Roman" charset="0"/>
              </a:rPr>
              <a:t>Telomere length proposed to be regulated by TRF1 &amp; PINX1 </a:t>
            </a:r>
          </a:p>
          <a:p>
            <a:pPr marL="457200" indent="-457200"/>
            <a:r>
              <a:rPr lang="en-US" sz="24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If too short, not enough TRF1</a:t>
            </a:r>
          </a:p>
          <a:p>
            <a:pPr marL="457200" indent="-457200"/>
            <a:r>
              <a:rPr lang="en-US" sz="240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bind so telomerase is active</a:t>
            </a:r>
          </a:p>
          <a:p>
            <a:pPr marL="457200" indent="-457200"/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Once long enough TRF1 binds</a:t>
            </a:r>
          </a:p>
          <a:p>
            <a:pPr marL="457200" indent="-457200"/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telomere </a:t>
            </a:r>
          </a:p>
          <a:p>
            <a:pPr marL="457200" indent="-457200"/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PINX1 then binds TRF1 &amp; </a:t>
            </a:r>
          </a:p>
          <a:p>
            <a:pPr marL="457200" indent="-457200"/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stops telomerase</a:t>
            </a:r>
          </a:p>
          <a:p>
            <a:pPr marL="457200" indent="-457200"/>
            <a:endParaRPr lang="en-US">
              <a:solidFill>
                <a:srgbClr val="0000FF"/>
              </a:solidFill>
              <a:cs typeface="Times New Roman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0" y="0"/>
            <a:ext cx="9077325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500093"/>
                </a:solidFill>
                <a:latin typeface="Times New Roman"/>
                <a:cs typeface="Times New Roman"/>
              </a:rPr>
              <a:t>Telomeres</a:t>
            </a:r>
          </a:p>
          <a:p>
            <a:pPr>
              <a:spcBef>
                <a:spcPct val="50000"/>
              </a:spcBef>
              <a:defRPr/>
            </a:pPr>
            <a:r>
              <a:rPr lang="en-US" sz="2400" dirty="0">
                <a:latin typeface="Times New Roman"/>
                <a:cs typeface="Times New Roman"/>
              </a:rPr>
              <a:t>Cancer cells must maintain telomere length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90% reactivate telomerase</a:t>
            </a:r>
          </a:p>
          <a:p>
            <a:pPr marL="342900" lvl="1" indent="-342900">
              <a:spcBef>
                <a:spcPct val="5000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[serum telomerase] can diagnose cancer</a:t>
            </a:r>
          </a:p>
          <a:p>
            <a:pPr marL="342900" lvl="1" indent="-342900">
              <a:spcBef>
                <a:spcPct val="5000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Inhibiting telomerase kills most cancer cells</a:t>
            </a:r>
          </a:p>
          <a:p>
            <a:pPr marL="342900" lvl="1" indent="-342900">
              <a:spcBef>
                <a:spcPct val="50000"/>
              </a:spcBef>
              <a:buFont typeface="Arial"/>
              <a:buChar char="•"/>
              <a:defRPr/>
            </a:pPr>
            <a:r>
              <a:rPr lang="en-US" sz="2400" dirty="0">
                <a:latin typeface="Times New Roman"/>
                <a:cs typeface="Times New Roman"/>
              </a:rPr>
              <a:t>Telomerase is symptom </a:t>
            </a:r>
            <a:r>
              <a:rPr lang="en-US" sz="2400" i="1" dirty="0" err="1">
                <a:latin typeface="Times New Roman"/>
                <a:cs typeface="Times New Roman"/>
              </a:rPr>
              <a:t>cf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cause of cancer</a:t>
            </a:r>
          </a:p>
          <a:p>
            <a:pPr marL="800100" lvl="2" indent="-342900">
              <a:spcBef>
                <a:spcPct val="5000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not viewed as good target for cancer therapy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13075"/>
            <a:ext cx="8991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0" y="0"/>
            <a:ext cx="90773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400" dirty="0">
                <a:solidFill>
                  <a:srgbClr val="500093"/>
                </a:solidFill>
                <a:latin typeface="Times New Roman"/>
                <a:cs typeface="Times New Roman"/>
              </a:rPr>
              <a:t>Telomeres</a:t>
            </a:r>
          </a:p>
          <a:p>
            <a:pPr>
              <a:spcBef>
                <a:spcPts val="0"/>
              </a:spcBef>
              <a:defRPr/>
            </a:pPr>
            <a:r>
              <a:rPr lang="en-US" sz="2400" dirty="0">
                <a:latin typeface="Times New Roman"/>
                <a:cs typeface="Times New Roman"/>
              </a:rPr>
              <a:t>10 % of cancer cells lengthen telomeres by alternative mechanism involving homologous recombination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See high frequency of SCE at telomeres in ALT cells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Also see high frequency of telomere fragments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Substrates for HR and telomere elongation</a:t>
            </a:r>
          </a:p>
          <a:p>
            <a:pPr>
              <a:spcBef>
                <a:spcPts val="0"/>
              </a:spcBef>
              <a:defRPr/>
            </a:pP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Key common feature = chromatin remodeling allowing HR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Perhaps due to depletion of </a:t>
            </a:r>
            <a:r>
              <a:rPr lang="en-US" sz="2400" dirty="0" err="1">
                <a:solidFill>
                  <a:srgbClr val="008000"/>
                </a:solidFill>
                <a:latin typeface="Times New Roman"/>
                <a:cs typeface="Times New Roman"/>
              </a:rPr>
              <a:t>shelterin</a:t>
            </a: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, especially TRF2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damage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algn="ctr"/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DNA gets damaged a 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lot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!</a:t>
            </a:r>
          </a:p>
        </p:txBody>
      </p:sp>
      <p:pic>
        <p:nvPicPr>
          <p:cNvPr id="1689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0"/>
          <a:stretch>
            <a:fillRect/>
          </a:stretch>
        </p:blipFill>
        <p:spPr bwMode="auto">
          <a:xfrm>
            <a:off x="0" y="990600"/>
            <a:ext cx="9094788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0"/>
            <a:ext cx="6381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	DNA damage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DNA gets damaged a 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lot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!</a:t>
            </a:r>
          </a:p>
        </p:txBody>
      </p:sp>
      <p:pic>
        <p:nvPicPr>
          <p:cNvPr id="16998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0"/>
          <a:stretch>
            <a:fillRect/>
          </a:stretch>
        </p:blipFill>
        <p:spPr bwMode="auto">
          <a:xfrm>
            <a:off x="-12700" y="5029200"/>
            <a:ext cx="50101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damage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DNA gets damaged a 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lot! 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 &gt;200,000 events/human cell/day</a:t>
            </a:r>
          </a:p>
        </p:txBody>
      </p:sp>
      <p:pic>
        <p:nvPicPr>
          <p:cNvPr id="171010" name="Picture 1" descr="Screen Shot 2015-04-14 at 2.50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57250"/>
            <a:ext cx="70739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damage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Occurs 2 ways</a:t>
            </a:r>
          </a:p>
          <a:p>
            <a:pPr lvl="1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1) spontaneously</a:t>
            </a:r>
          </a:p>
        </p:txBody>
      </p:sp>
      <p:pic>
        <p:nvPicPr>
          <p:cNvPr id="1720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damage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Occurs 2 ways</a:t>
            </a:r>
          </a:p>
          <a:p>
            <a:pPr lvl="1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1) spontaneously</a:t>
            </a:r>
          </a:p>
          <a:p>
            <a:pPr lvl="1"/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2) mutagens : damage DNA</a:t>
            </a:r>
          </a:p>
        </p:txBody>
      </p:sp>
      <p:pic>
        <p:nvPicPr>
          <p:cNvPr id="1730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90675"/>
            <a:ext cx="70104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304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lvl="1" algn="ctr"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GMO organisms for fun and profit</a:t>
            </a:r>
          </a:p>
          <a:p>
            <a:pPr marL="342900" lvl="1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First set the stage: what was previously known, and what did they set out to learn?</a:t>
            </a:r>
          </a:p>
          <a:p>
            <a:pPr marL="800100" lvl="2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Will probably need to read other papers or review articles</a:t>
            </a:r>
          </a:p>
          <a:p>
            <a:pPr marL="342900" lvl="1" indent="-342900">
              <a:buFont typeface="Arial"/>
              <a:buChar char="•"/>
              <a:defRPr/>
            </a:pPr>
            <a:r>
              <a:rPr lang="en-US" sz="2400" dirty="0">
                <a:latin typeface="Times New Roman"/>
                <a:cs typeface="Times New Roman"/>
              </a:rPr>
              <a:t>Next describe what they did and how the did it</a:t>
            </a:r>
          </a:p>
          <a:p>
            <a:pPr marL="342900" lvl="1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Next describe their results</a:t>
            </a:r>
          </a:p>
          <a:p>
            <a:pPr marL="342900" lvl="1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Finish by discussing their results: what does this mean?  What should they do next?</a:t>
            </a:r>
          </a:p>
        </p:txBody>
      </p:sp>
    </p:spTree>
    <p:extLst>
      <p:ext uri="{BB962C8B-B14F-4D97-AF65-F5344CB8AC3E}">
        <p14:creationId xmlns:p14="http://schemas.microsoft.com/office/powerpoint/2010/main" val="1740825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/>
          <p:cNvSpPr>
            <a:spLocks noChangeArrowheads="1"/>
          </p:cNvSpPr>
          <p:nvPr/>
        </p:nvSpPr>
        <p:spPr bwMode="auto">
          <a:xfrm>
            <a:off x="0" y="0"/>
            <a:ext cx="9144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Spontaneous mutations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1) In 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a) mispairs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C tautomers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bind A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T tautomers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bind G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740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066800"/>
            <a:ext cx="7264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ChangeArrowheads="1"/>
          </p:cNvSpPr>
          <p:nvPr/>
        </p:nvSpPr>
        <p:spPr bwMode="auto">
          <a:xfrm>
            <a:off x="0" y="0"/>
            <a:ext cx="9144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Spontaneous mutations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1) In 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a) mispairs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C tautomers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bind A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T tautomers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bind G</a:t>
            </a: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1/10</a:t>
            </a:r>
            <a:r>
              <a:rPr lang="en-US" sz="2400" baseline="300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6</a:t>
            </a:r>
          </a:p>
        </p:txBody>
      </p:sp>
      <p:pic>
        <p:nvPicPr>
          <p:cNvPr id="1751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25525"/>
            <a:ext cx="73152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ChangeArrowheads="1"/>
          </p:cNvSpPr>
          <p:nvPr/>
        </p:nvSpPr>
        <p:spPr bwMode="auto">
          <a:xfrm>
            <a:off x="0" y="0"/>
            <a:ext cx="9144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Spontaneous mutations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1) In 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a) mispairs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C tautomers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bind A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T tautomers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bind G</a:t>
            </a: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1/10</a:t>
            </a:r>
            <a:r>
              <a:rPr lang="en-US" sz="2400" baseline="300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6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6000/S </a:t>
            </a:r>
          </a:p>
        </p:txBody>
      </p:sp>
      <p:pic>
        <p:nvPicPr>
          <p:cNvPr id="1761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65200"/>
            <a:ext cx="73914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7"/>
          <a:stretch>
            <a:fillRect/>
          </a:stretch>
        </p:blipFill>
        <p:spPr bwMode="auto">
          <a:xfrm>
            <a:off x="4229100" y="762000"/>
            <a:ext cx="49149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Spontaneous mutations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Wobbling: no numbers!</a:t>
            </a:r>
          </a:p>
        </p:txBody>
      </p:sp>
      <p:pic>
        <p:nvPicPr>
          <p:cNvPr id="17715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6799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Spontaneous mutations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1) In 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a) mispairs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b) misaligned bases</a:t>
            </a:r>
          </a:p>
        </p:txBody>
      </p:sp>
      <p:pic>
        <p:nvPicPr>
          <p:cNvPr id="1781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8950"/>
            <a:ext cx="6248400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Spontaneous mutations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1) In 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a) mispairs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b) misaligned bases</a:t>
            </a:r>
          </a:p>
          <a:p>
            <a:pPr lvl="1"/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-&gt; indels</a:t>
            </a:r>
          </a:p>
        </p:txBody>
      </p:sp>
      <p:pic>
        <p:nvPicPr>
          <p:cNvPr id="1792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1163"/>
            <a:ext cx="6324600" cy="644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ChangeArrowheads="1"/>
          </p:cNvSpPr>
          <p:nvPr/>
        </p:nvSpPr>
        <p:spPr bwMode="auto">
          <a:xfrm>
            <a:off x="0" y="0"/>
            <a:ext cx="91440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Spontaneous mutations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1) In S</a:t>
            </a:r>
          </a:p>
          <a:p>
            <a:pPr lvl="1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a) mispairs</a:t>
            </a:r>
          </a:p>
          <a:p>
            <a:pPr lvl="1"/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b) misaligned bases </a:t>
            </a:r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-&gt; indels</a:t>
            </a: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2) Hydrolysis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			</a:t>
            </a:r>
          </a:p>
          <a:p>
            <a:pPr lvl="1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a) C deaminates to U </a:t>
            </a:r>
          </a:p>
        </p:txBody>
      </p:sp>
      <p:pic>
        <p:nvPicPr>
          <p:cNvPr id="1802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31"/>
          <a:stretch>
            <a:fillRect/>
          </a:stretch>
        </p:blipFill>
        <p:spPr bwMode="auto">
          <a:xfrm>
            <a:off x="0" y="2501900"/>
            <a:ext cx="91440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/>
          <p:cNvSpPr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Spontaneous mutations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2) Hydrolysis				</a:t>
            </a:r>
          </a:p>
          <a:p>
            <a:pPr lvl="1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a) C deaminates to U</a:t>
            </a:r>
          </a:p>
          <a:p>
            <a:pPr lvl="2"/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100-500/cell/day</a:t>
            </a:r>
            <a:endParaRPr lang="en-US" sz="2400">
              <a:solidFill>
                <a:srgbClr val="FC0128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812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18"/>
          <a:stretch>
            <a:fillRect/>
          </a:stretch>
        </p:blipFill>
        <p:spPr bwMode="auto">
          <a:xfrm>
            <a:off x="23813" y="1600200"/>
            <a:ext cx="91201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Spontaneous mutations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2) Hydrolysis				</a:t>
            </a:r>
          </a:p>
          <a:p>
            <a:pPr marL="971550" lvl="1" indent="-514350">
              <a:buFontTx/>
              <a:buAutoNum type="alphaLcParenR"/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 deaminates to U</a:t>
            </a:r>
          </a:p>
          <a:p>
            <a:pPr marL="971550" lvl="1" indent="-514350">
              <a:buFontTx/>
              <a:buAutoNum type="alphaLcParenR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5-meC deaminates to T!</a:t>
            </a:r>
          </a:p>
        </p:txBody>
      </p:sp>
      <p:pic>
        <p:nvPicPr>
          <p:cNvPr id="1822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78148" r="7147" b="2963"/>
          <a:stretch>
            <a:fillRect/>
          </a:stretch>
        </p:blipFill>
        <p:spPr bwMode="auto">
          <a:xfrm>
            <a:off x="838200" y="1524000"/>
            <a:ext cx="830580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18"/>
          <a:stretch>
            <a:fillRect/>
          </a:stretch>
        </p:blipFill>
        <p:spPr bwMode="auto">
          <a:xfrm>
            <a:off x="828675" y="4495800"/>
            <a:ext cx="83153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/>
          <p:cNvSpPr>
            <a:spLocks noChangeArrowheads="1"/>
          </p:cNvSpPr>
          <p:nvPr/>
        </p:nvSpPr>
        <p:spPr bwMode="auto">
          <a:xfrm>
            <a:off x="0" y="0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Spontaneous mutations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2) Hydrolysis				</a:t>
            </a:r>
          </a:p>
          <a:p>
            <a:pPr marL="971550" lvl="1" indent="-514350">
              <a:buFontTx/>
              <a:buAutoNum type="alphaLcParenR"/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 deaminates to U</a:t>
            </a:r>
          </a:p>
          <a:p>
            <a:pPr marL="971550" lvl="1" indent="-514350">
              <a:buFontTx/>
              <a:buAutoNum type="alphaLcParenR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5-meC deaminates to T!</a:t>
            </a:r>
          </a:p>
          <a:p>
            <a:pPr marL="971550" lvl="1" indent="-514350">
              <a:buFontTx/>
              <a:buAutoNum type="alphaLcParenR"/>
            </a:pP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Adenine deaminates to hypoxanthine: bonds C!</a:t>
            </a:r>
          </a:p>
          <a:p>
            <a:pPr marL="971550" lvl="1" indent="-514350">
              <a:buFontTx/>
              <a:buAutoNum type="alphaLcParenR"/>
            </a:pPr>
            <a:endParaRPr lang="en-US" sz="240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832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25650"/>
            <a:ext cx="83820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73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u="sng" dirty="0">
                <a:latin typeface="+mn-lt"/>
              </a:rPr>
              <a:t>	 /</a:t>
            </a:r>
            <a:r>
              <a:rPr lang="en-US" sz="2400" dirty="0">
                <a:latin typeface="+mn-lt"/>
              </a:rPr>
              <a:t> 18</a:t>
            </a:r>
            <a:r>
              <a:rPr lang="en-US" sz="2400" u="sng" dirty="0">
                <a:latin typeface="+mn-lt"/>
              </a:rPr>
              <a:t>  Content</a:t>
            </a:r>
            <a:r>
              <a:rPr lang="en-US" sz="2400" dirty="0">
                <a:latin typeface="+mn-lt"/>
              </a:rPr>
              <a:t> </a:t>
            </a:r>
          </a:p>
          <a:p>
            <a:r>
              <a:rPr lang="en-US" sz="2400" dirty="0">
                <a:latin typeface="+mn-lt"/>
              </a:rPr>
              <a:t>	</a:t>
            </a:r>
            <a:r>
              <a:rPr lang="en-US" sz="2400" u="sng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/ 2 Organization? </a:t>
            </a:r>
          </a:p>
          <a:p>
            <a:r>
              <a:rPr lang="en-US" sz="2400" dirty="0">
                <a:latin typeface="+mn-lt"/>
              </a:rPr>
              <a:t>	</a:t>
            </a:r>
            <a:r>
              <a:rPr lang="en-US" sz="2400" u="sng" dirty="0">
                <a:latin typeface="+mn-lt"/>
              </a:rPr>
              <a:t>	 </a:t>
            </a:r>
            <a:r>
              <a:rPr lang="en-US" sz="2400" dirty="0">
                <a:latin typeface="+mn-lt"/>
              </a:rPr>
              <a:t>/ 1 Introduction?		 		</a:t>
            </a:r>
          </a:p>
          <a:p>
            <a:r>
              <a:rPr lang="en-US" sz="2400" dirty="0">
                <a:latin typeface="+mn-lt"/>
              </a:rPr>
              <a:t>	</a:t>
            </a:r>
            <a:r>
              <a:rPr lang="en-US" sz="2400" u="sng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/ 5 Quantity of material presented? </a:t>
            </a:r>
          </a:p>
          <a:p>
            <a:r>
              <a:rPr lang="en-US" sz="2400" dirty="0">
                <a:latin typeface="+mn-lt"/>
              </a:rPr>
              <a:t>	</a:t>
            </a:r>
            <a:r>
              <a:rPr lang="en-US" sz="2400" u="sng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/ 5 Quality of material presented? </a:t>
            </a:r>
          </a:p>
          <a:p>
            <a:r>
              <a:rPr lang="en-US" sz="2400" dirty="0">
                <a:latin typeface="+mn-lt"/>
              </a:rPr>
              <a:t>	</a:t>
            </a:r>
            <a:r>
              <a:rPr lang="en-US" sz="2400" u="sng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/ 2 Clarity?				</a:t>
            </a:r>
          </a:p>
          <a:p>
            <a:r>
              <a:rPr lang="en-US" sz="2400" dirty="0">
                <a:latin typeface="+mn-lt"/>
              </a:rPr>
              <a:t>	</a:t>
            </a:r>
            <a:r>
              <a:rPr lang="en-US" sz="2400" u="sng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/ 1 Understanding? </a:t>
            </a:r>
          </a:p>
          <a:p>
            <a:r>
              <a:rPr lang="en-US" sz="2400" dirty="0">
                <a:latin typeface="+mn-lt"/>
              </a:rPr>
              <a:t>	</a:t>
            </a:r>
            <a:r>
              <a:rPr lang="en-US" sz="2400" u="sng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/ 2 use of images </a:t>
            </a:r>
          </a:p>
          <a:p>
            <a:r>
              <a:rPr lang="en-US" sz="2400" u="sng" dirty="0">
                <a:latin typeface="+mn-lt"/>
              </a:rPr>
              <a:t>	/ </a:t>
            </a:r>
            <a:r>
              <a:rPr lang="en-US" sz="2400" dirty="0">
                <a:latin typeface="+mn-lt"/>
              </a:rPr>
              <a:t>7 Mechanics </a:t>
            </a:r>
          </a:p>
          <a:p>
            <a:r>
              <a:rPr lang="en-US" sz="2400" dirty="0">
                <a:latin typeface="+mn-lt"/>
              </a:rPr>
              <a:t>	</a:t>
            </a:r>
            <a:r>
              <a:rPr lang="en-US" sz="2400" u="sng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/ 1 Confidence </a:t>
            </a:r>
          </a:p>
          <a:p>
            <a:r>
              <a:rPr lang="en-US" sz="2400" dirty="0">
                <a:latin typeface="+mn-lt"/>
              </a:rPr>
              <a:t>	</a:t>
            </a:r>
            <a:r>
              <a:rPr lang="en-US" sz="2400" u="sng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/1 Diction &amp; volume  </a:t>
            </a:r>
          </a:p>
          <a:p>
            <a:r>
              <a:rPr lang="en-US" sz="2400" dirty="0">
                <a:latin typeface="+mn-lt"/>
              </a:rPr>
              <a:t>	</a:t>
            </a:r>
            <a:r>
              <a:rPr lang="en-US" sz="2400" u="sng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/ 1 Interaction with audience </a:t>
            </a:r>
          </a:p>
          <a:p>
            <a:r>
              <a:rPr lang="en-US" sz="2400" dirty="0">
                <a:latin typeface="+mn-lt"/>
              </a:rPr>
              <a:t>	</a:t>
            </a:r>
            <a:r>
              <a:rPr lang="en-US" sz="2400" u="sng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/ 1 Pace </a:t>
            </a:r>
          </a:p>
          <a:p>
            <a:r>
              <a:rPr lang="en-US" sz="2400" dirty="0">
                <a:latin typeface="+mn-lt"/>
              </a:rPr>
              <a:t>	</a:t>
            </a:r>
            <a:r>
              <a:rPr lang="en-US" sz="2400" u="sng" dirty="0">
                <a:latin typeface="+mn-lt"/>
              </a:rPr>
              <a:t>	 </a:t>
            </a:r>
            <a:r>
              <a:rPr lang="en-US" sz="2400" dirty="0">
                <a:latin typeface="+mn-lt"/>
              </a:rPr>
              <a:t>/ 1  poise, mannerisms </a:t>
            </a:r>
          </a:p>
          <a:p>
            <a:r>
              <a:rPr lang="en-US" sz="2400" dirty="0">
                <a:latin typeface="+mn-lt"/>
              </a:rPr>
              <a:t>	</a:t>
            </a:r>
            <a:r>
              <a:rPr lang="en-US" sz="2400" u="sng" dirty="0">
                <a:latin typeface="+mn-lt"/>
              </a:rPr>
              <a:t>	 </a:t>
            </a:r>
            <a:r>
              <a:rPr lang="en-US" sz="2400" dirty="0">
                <a:latin typeface="+mn-lt"/>
              </a:rPr>
              <a:t>/ 1 Time? </a:t>
            </a:r>
          </a:p>
          <a:p>
            <a:r>
              <a:rPr lang="en-US" sz="2400" dirty="0">
                <a:latin typeface="+mn-lt"/>
              </a:rPr>
              <a:t>	</a:t>
            </a:r>
            <a:r>
              <a:rPr lang="en-US" sz="2400" u="sng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/ 1  Quality of answers </a:t>
            </a:r>
          </a:p>
          <a:p>
            <a:r>
              <a:rPr lang="en-US" sz="2400" dirty="0">
                <a:latin typeface="+mn-lt"/>
              </a:rPr>
              <a:t> </a:t>
            </a:r>
          </a:p>
          <a:p>
            <a:r>
              <a:rPr lang="en-US" sz="2400" dirty="0">
                <a:latin typeface="+mn-lt"/>
              </a:rPr>
              <a:t>Total: /25 =  pts</a:t>
            </a:r>
            <a:endParaRPr lang="en-US" sz="2400" dirty="0">
              <a:solidFill>
                <a:srgbClr val="008000"/>
              </a:solidFill>
              <a:latin typeface="+mn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88569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3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Spontaneous mutations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2) Hydrolysis				</a:t>
            </a:r>
          </a:p>
          <a:p>
            <a:pPr lvl="1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a) C deaminates to U</a:t>
            </a:r>
          </a:p>
          <a:p>
            <a:pPr lvl="1"/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100-500/cell/day</a:t>
            </a:r>
            <a:endParaRPr lang="en-US" sz="2400">
              <a:solidFill>
                <a:srgbClr val="FC0128"/>
              </a:solidFill>
              <a:latin typeface="Times New Roman" charset="0"/>
              <a:cs typeface="Times New Roman" charset="0"/>
            </a:endParaRPr>
          </a:p>
          <a:p>
            <a:pPr lvl="1"/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b) Depurination (lose A or G) (also depyrimidation, but 20 x less)</a:t>
            </a:r>
            <a:endParaRPr lang="en-US" sz="2400">
              <a:latin typeface="Times New Roman" charset="0"/>
              <a:cs typeface="Times New Roman" charset="0"/>
            </a:endParaRPr>
          </a:p>
        </p:txBody>
      </p:sp>
      <p:pic>
        <p:nvPicPr>
          <p:cNvPr id="1843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5963"/>
            <a:ext cx="7404100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3"/>
          <p:cNvSpPr>
            <a:spLocks noChangeArrowheads="1"/>
          </p:cNvSpPr>
          <p:nvPr/>
        </p:nvSpPr>
        <p:spPr bwMode="auto">
          <a:xfrm>
            <a:off x="0" y="0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Spontaneous mutations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2) decomposition			</a:t>
            </a:r>
          </a:p>
          <a:p>
            <a:pPr lvl="1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a) C deaminates to U</a:t>
            </a:r>
          </a:p>
          <a:p>
            <a:pPr lvl="1"/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100-500/cell/day</a:t>
            </a:r>
            <a:endParaRPr lang="en-US" sz="2400">
              <a:solidFill>
                <a:srgbClr val="FC0128"/>
              </a:solidFill>
              <a:latin typeface="Times New Roman" charset="0"/>
              <a:cs typeface="Times New Roman" charset="0"/>
            </a:endParaRPr>
          </a:p>
          <a:p>
            <a:pPr lvl="1"/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b) Depurination (lose A or G) (also depyrimidation, but 20 x less)</a:t>
            </a:r>
          </a:p>
          <a:p>
            <a:pPr lvl="1"/>
            <a:r>
              <a:rPr lang="en-US" sz="2400">
                <a:latin typeface="Times New Roman" charset="0"/>
                <a:cs typeface="Times New Roman" charset="0"/>
              </a:rPr>
              <a:t>Replace missing base randomly</a:t>
            </a:r>
          </a:p>
        </p:txBody>
      </p:sp>
      <p:pic>
        <p:nvPicPr>
          <p:cNvPr id="1853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95525"/>
            <a:ext cx="69342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3"/>
          <p:cNvSpPr>
            <a:spLocks noChangeArrowheads="1"/>
          </p:cNvSpPr>
          <p:nvPr/>
        </p:nvSpPr>
        <p:spPr bwMode="auto">
          <a:xfrm>
            <a:off x="0" y="0"/>
            <a:ext cx="9144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decomposition			</a:t>
            </a:r>
          </a:p>
          <a:p>
            <a:pPr lvl="1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a) C deaminates to U </a:t>
            </a: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100-500/cell/day</a:t>
            </a:r>
            <a:endParaRPr lang="en-US" sz="2400">
              <a:solidFill>
                <a:srgbClr val="FC0128"/>
              </a:solidFill>
              <a:latin typeface="Times New Roman" charset="0"/>
              <a:cs typeface="Times New Roman" charset="0"/>
            </a:endParaRPr>
          </a:p>
          <a:p>
            <a:pPr lvl="1"/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b) Depurination (lose A or G) (also depyrimidation, but 20 x less)</a:t>
            </a:r>
          </a:p>
          <a:p>
            <a:pPr lvl="1"/>
            <a:r>
              <a:rPr lang="en-US" sz="2400">
                <a:latin typeface="Times New Roman" charset="0"/>
                <a:cs typeface="Times New Roman" charset="0"/>
              </a:rPr>
              <a:t>Replace missing base randomly </a:t>
            </a:r>
          </a:p>
          <a:p>
            <a:pPr lvl="1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10,000 – 50,000 depurinations /cell / day</a:t>
            </a:r>
          </a:p>
          <a:p>
            <a:pPr lvl="1"/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1,000 – 3,000 depyrimidations /cell / day</a:t>
            </a:r>
          </a:p>
          <a:p>
            <a:pPr lvl="1"/>
            <a:endParaRPr lang="en-US" sz="2400">
              <a:solidFill>
                <a:srgbClr val="FC0128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863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33625"/>
            <a:ext cx="68580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3"/>
          <p:cNvSpPr>
            <a:spLocks noChangeArrowheads="1"/>
          </p:cNvSpPr>
          <p:nvPr/>
        </p:nvSpPr>
        <p:spPr bwMode="auto">
          <a:xfrm>
            <a:off x="0" y="0"/>
            <a:ext cx="9144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Spontaneous mutations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2) decomposition			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3) Oxidation:  &gt; 20 base lesions due to oxidation have been identified</a:t>
            </a:r>
          </a:p>
          <a:p>
            <a:pPr marL="914400" lvl="1" indent="-457200">
              <a:buFont typeface="Times" charset="0"/>
              <a:buAutoNum type="alphaLcParenR"/>
            </a:pPr>
            <a:endParaRPr lang="en-US"/>
          </a:p>
        </p:txBody>
      </p:sp>
      <p:pic>
        <p:nvPicPr>
          <p:cNvPr id="1873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1143000"/>
            <a:ext cx="80311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0" y="0"/>
            <a:ext cx="9144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Spontaneous mutations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2) decomposition			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3) Oxidation:  &gt; 20 base lesions due to oxidation have been identified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G is most reactive: most frequent lesion is 8-hydroxy G</a:t>
            </a:r>
          </a:p>
          <a:p>
            <a:pPr marL="914400" lvl="1" indent="-457200">
              <a:buFont typeface="+mj-lt"/>
              <a:buAutoNum type="alphaLcParenR"/>
              <a:defRPr/>
            </a:pPr>
            <a:endParaRPr lang="en-US" dirty="0"/>
          </a:p>
        </p:txBody>
      </p:sp>
      <p:pic>
        <p:nvPicPr>
          <p:cNvPr id="188418" name="Picture 1" descr="8-ohd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0" y="0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Spontaneous mutations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2) decomposition			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3) Oxidation:  &gt; 20 base lesions due to oxidation have been identified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G is most reactive: most frequent lesion is 8-hydroxy G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8oxoG (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syn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) bonds A well enough to evade proofreading! 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914400" lvl="1" indent="-457200">
              <a:buFont typeface="+mj-lt"/>
              <a:buAutoNum type="alphaLcParenR"/>
              <a:defRPr/>
            </a:pP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1894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5"/>
          <a:stretch>
            <a:fillRect/>
          </a:stretch>
        </p:blipFill>
        <p:spPr bwMode="auto">
          <a:xfrm>
            <a:off x="762000" y="1884363"/>
            <a:ext cx="84074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0" y="0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Spontaneous mutations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			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3) Oxidation:  &gt; 20 base lesions due to oxidation have been identified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G is most reactive: most frequent lesion is 8-hydroxy G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8oxoG (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syn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) bonds A well enough to evade proofreading!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(8oxoG (anti) bonded to C gets removed!) </a:t>
            </a:r>
          </a:p>
          <a:p>
            <a:pPr marL="914400" lvl="1" indent="-457200">
              <a:buFont typeface="+mj-lt"/>
              <a:buAutoNum type="alphaLcParenR"/>
              <a:defRPr/>
            </a:pP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1904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5"/>
          <a:stretch>
            <a:fillRect/>
          </a:stretch>
        </p:blipFill>
        <p:spPr bwMode="auto">
          <a:xfrm>
            <a:off x="609600" y="1933575"/>
            <a:ext cx="84074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3"/>
          <p:cNvSpPr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2 classes </a:t>
            </a:r>
          </a:p>
          <a:p>
            <a:pPr lvl="1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1) Radiation</a:t>
            </a:r>
          </a:p>
          <a:p>
            <a:pPr lvl="1"/>
            <a:endParaRPr lang="en-US" sz="2400">
              <a:solidFill>
                <a:srgbClr val="FC0128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914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219200"/>
            <a:ext cx="75057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ChangeArrowheads="1"/>
          </p:cNvSpPr>
          <p:nvPr/>
        </p:nvSpPr>
        <p:spPr bwMode="auto">
          <a:xfrm>
            <a:off x="0" y="0"/>
            <a:ext cx="9144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2 classes </a:t>
            </a:r>
          </a:p>
          <a:p>
            <a:pPr lvl="1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1) Radiation</a:t>
            </a:r>
          </a:p>
          <a:p>
            <a:pPr lvl="1"/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2) chemicals 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lvl="1"/>
            <a:endParaRPr lang="en-US">
              <a:solidFill>
                <a:srgbClr val="FC0128"/>
              </a:solidFill>
            </a:endParaRPr>
          </a:p>
        </p:txBody>
      </p:sp>
      <p:pic>
        <p:nvPicPr>
          <p:cNvPr id="1925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514600"/>
            <a:ext cx="27606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0013"/>
            <a:ext cx="6477000" cy="421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6400"/>
            <a:ext cx="6477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cs typeface="Times New Roman" charset="0"/>
              </a:rPr>
              <a:t>1) X-rays break DNA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1">
            <a:extLst>
              <a:ext uri="{FF2B5EF4-FFF2-40B4-BE49-F238E27FC236}">
                <a16:creationId xmlns:a16="http://schemas.microsoft.com/office/drawing/2014/main" id="{D204C698-5971-564C-A389-C40C8EA83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"/>
            <a:ext cx="9144000" cy="120032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en-US" sz="2400" i="1" dirty="0">
                <a:latin typeface="Times New Roman" charset="0"/>
                <a:cs typeface="Times New Roman" charset="0"/>
              </a:rPr>
              <a:t>Why bioengineer a gene to function in a new host?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1. Produce a useful chemical in a more tractable host</a:t>
            </a:r>
          </a:p>
          <a:p>
            <a:pPr marL="749300" lvl="1" indent="-342900">
              <a:buFont typeface="Arial"/>
              <a:buChar char="•"/>
              <a:tabLst>
                <a:tab pos="1320800" algn="l"/>
                <a:tab pos="1778000" algn="l"/>
              </a:tabLst>
              <a:defRPr/>
            </a:pPr>
            <a:r>
              <a:rPr lang="en-US" sz="24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Often eukaryotic protein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eg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insulin in prokaryotes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2984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1) X-rays break DNA</a:t>
            </a:r>
          </a:p>
          <a:p>
            <a:pPr lvl="1">
              <a:buFontTx/>
              <a:buChar char="•"/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indels &amp; rearrangements</a:t>
            </a:r>
          </a:p>
        </p:txBody>
      </p:sp>
      <p:pic>
        <p:nvPicPr>
          <p:cNvPr id="1945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575"/>
            <a:ext cx="83820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25400"/>
            <a:ext cx="61468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0" y="0"/>
            <a:ext cx="9144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8901F3"/>
                </a:solidFill>
              </a:rPr>
              <a:t>	</a:t>
            </a:r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cs typeface="Times New Roman" charset="0"/>
              </a:rPr>
              <a:t>1) X-rays break DNA</a:t>
            </a:r>
          </a:p>
          <a:p>
            <a:pPr lvl="1">
              <a:buFontTx/>
              <a:buChar char="•"/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indels &amp; rearrangements</a:t>
            </a:r>
          </a:p>
          <a:p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2) UV forms T dimers</a:t>
            </a:r>
          </a:p>
          <a:p>
            <a:pPr lvl="1">
              <a:buFontTx/>
              <a:buChar char="•"/>
            </a:pP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point mutations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2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1) Radiation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2) chemicals</a:t>
            </a:r>
          </a:p>
        </p:txBody>
      </p:sp>
      <p:pic>
        <p:nvPicPr>
          <p:cNvPr id="1966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6934200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1) Radiation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2) chemicals</a:t>
            </a:r>
          </a:p>
        </p:txBody>
      </p:sp>
      <p:pic>
        <p:nvPicPr>
          <p:cNvPr id="1976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12900"/>
            <a:ext cx="64008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1) Radiation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2) chemicals</a:t>
            </a:r>
          </a:p>
        </p:txBody>
      </p:sp>
      <p:pic>
        <p:nvPicPr>
          <p:cNvPr id="1986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09600"/>
            <a:ext cx="55245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1) Radiation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2) chemicals</a:t>
            </a:r>
          </a:p>
        </p:txBody>
      </p:sp>
      <p:pic>
        <p:nvPicPr>
          <p:cNvPr id="1996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62000"/>
            <a:ext cx="55705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5" name="Picture 1" descr="HagarWhiske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6" name="Rectangle 2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1) Radiation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2) chemicals</a:t>
            </a:r>
          </a:p>
        </p:txBody>
      </p:sp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810000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1) Radiation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2) chemicals</a:t>
            </a:r>
          </a:p>
        </p:txBody>
      </p:sp>
      <p:pic>
        <p:nvPicPr>
          <p:cNvPr id="2017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400"/>
            <a:ext cx="52355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2275"/>
            <a:ext cx="9144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1) Radiation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2) chemicals</a:t>
            </a:r>
          </a:p>
        </p:txBody>
      </p:sp>
      <p:pic>
        <p:nvPicPr>
          <p:cNvPr id="2037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3400"/>
            <a:ext cx="6019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1">
            <a:extLst>
              <a:ext uri="{FF2B5EF4-FFF2-40B4-BE49-F238E27FC236}">
                <a16:creationId xmlns:a16="http://schemas.microsoft.com/office/drawing/2014/main" id="{D204C698-5971-564C-A389-C40C8EA83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"/>
            <a:ext cx="9144000" cy="156966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en-US" sz="2400" i="1" dirty="0">
                <a:latin typeface="Times New Roman" charset="0"/>
                <a:cs typeface="Times New Roman" charset="0"/>
              </a:rPr>
              <a:t>Why bioengineer a gene to function in a new host?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1. Produce a useful chemical in a more tractable host</a:t>
            </a:r>
          </a:p>
          <a:p>
            <a:pPr marL="749300" lvl="1" indent="-342900">
              <a:buFont typeface="Arial"/>
              <a:buChar char="•"/>
              <a:tabLst>
                <a:tab pos="1320800" algn="l"/>
                <a:tab pos="1778000" algn="l"/>
              </a:tabLst>
              <a:defRPr/>
            </a:pPr>
            <a:r>
              <a:rPr lang="en-US" sz="24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Often eukaryotic protein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eg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insulin in prokaryotes</a:t>
            </a:r>
          </a:p>
          <a:p>
            <a:pPr marL="749300" lvl="1" indent="-342900">
              <a:buFont typeface="Arial"/>
              <a:buChar char="•"/>
              <a:tabLst>
                <a:tab pos="1320800" algn="l"/>
                <a:tab pos="1778000" algn="l"/>
              </a:tabLst>
              <a:defRPr/>
            </a:pPr>
            <a:r>
              <a:rPr lang="en-US" alt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Sometimes </a:t>
            </a:r>
            <a:r>
              <a:rPr 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eukaryotic protein in another eukaryote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6872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2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1) Radiation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2) chemicals: most cause point mutations</a:t>
            </a:r>
          </a:p>
          <a:p>
            <a:pPr lvl="1"/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base analogs mispair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	</a:t>
            </a:r>
            <a:r>
              <a:rPr lang="en-US" sz="240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5BU bonds A &amp; G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2048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9144000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2) chemicals: most cause point mutations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base analogs mispair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	</a:t>
            </a:r>
            <a:r>
              <a:rPr lang="en-US" sz="240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5BU bonds A &amp; G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Some deaminate A or C -&gt; mispairs	</a:t>
            </a:r>
          </a:p>
        </p:txBody>
      </p:sp>
      <p:pic>
        <p:nvPicPr>
          <p:cNvPr id="2058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14600"/>
            <a:ext cx="685800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868863"/>
            <a:ext cx="4084638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2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 harm DNA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Some deaminate A or C  -&gt; mispairs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	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alkylators change bases </a:t>
            </a:r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-&gt; mispairs</a:t>
            </a:r>
          </a:p>
        </p:txBody>
      </p:sp>
      <p:pic>
        <p:nvPicPr>
          <p:cNvPr id="2068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1676400"/>
            <a:ext cx="791845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ChangeArrowheads="1"/>
          </p:cNvSpPr>
          <p:nvPr/>
        </p:nvSpPr>
        <p:spPr bwMode="auto">
          <a:xfrm>
            <a:off x="0" y="0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Mutagens  harm DNA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Some </a:t>
            </a:r>
            <a:r>
              <a:rPr lang="en-US" sz="2400" dirty="0" err="1">
                <a:solidFill>
                  <a:srgbClr val="0000FF"/>
                </a:solidFill>
                <a:latin typeface="Times New Roman"/>
                <a:cs typeface="Times New Roman"/>
              </a:rPr>
              <a:t>deaminate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 A or C  -&gt; </a:t>
            </a:r>
            <a:r>
              <a:rPr lang="en-US" sz="2400" dirty="0" err="1">
                <a:solidFill>
                  <a:srgbClr val="0000FF"/>
                </a:solidFill>
                <a:latin typeface="Times New Roman"/>
                <a:cs typeface="Times New Roman"/>
              </a:rPr>
              <a:t>mispairs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</a:p>
          <a:p>
            <a:pPr>
              <a:defRPr/>
            </a:pPr>
            <a:r>
              <a:rPr lang="en-US" sz="2400" dirty="0" err="1">
                <a:solidFill>
                  <a:srgbClr val="037C03"/>
                </a:solidFill>
                <a:latin typeface="Times New Roman"/>
                <a:cs typeface="Times New Roman"/>
              </a:rPr>
              <a:t>alkylators</a:t>
            </a: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 change bases </a:t>
            </a:r>
            <a:r>
              <a:rPr lang="en-US" sz="2400" dirty="0">
                <a:solidFill>
                  <a:srgbClr val="FC0128"/>
                </a:solidFill>
                <a:latin typeface="Times New Roman"/>
                <a:cs typeface="Times New Roman"/>
              </a:rPr>
              <a:t>-&gt; </a:t>
            </a:r>
            <a:r>
              <a:rPr lang="en-US" sz="2400" dirty="0" err="1">
                <a:solidFill>
                  <a:srgbClr val="FC0128"/>
                </a:solidFill>
                <a:latin typeface="Times New Roman"/>
                <a:cs typeface="Times New Roman"/>
              </a:rPr>
              <a:t>mispairs</a:t>
            </a:r>
            <a:endParaRPr lang="en-US" sz="2400" dirty="0">
              <a:solidFill>
                <a:srgbClr val="FC0128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dirty="0">
                <a:solidFill>
                  <a:srgbClr val="FC0128"/>
                </a:solidFill>
                <a:latin typeface="Times New Roman"/>
                <a:cs typeface="Times New Roman"/>
              </a:rPr>
              <a:t>Most common alkylation is 7-methyl-guanine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latin typeface="Times New Roman"/>
                <a:cs typeface="Times New Roman"/>
              </a:rPr>
              <a:t>~100,000/cell/day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 doesn’t </a:t>
            </a:r>
            <a:r>
              <a:rPr lang="en-US" sz="2400" dirty="0" err="1">
                <a:solidFill>
                  <a:srgbClr val="0000FF"/>
                </a:solidFill>
                <a:latin typeface="Times New Roman"/>
                <a:cs typeface="Times New Roman"/>
              </a:rPr>
              <a:t>mispair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078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45"/>
          <a:stretch>
            <a:fillRect/>
          </a:stretch>
        </p:blipFill>
        <p:spPr bwMode="auto">
          <a:xfrm>
            <a:off x="0" y="2960688"/>
            <a:ext cx="9144000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 harm DNA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Some deaminate A or C  -&gt; mispairs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	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alkylators change bases </a:t>
            </a:r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-&gt; mispairs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Most common is 7-methyl-guanine, doesn’t mispair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6-methyl-guanine does!  3,000/human cell/day</a:t>
            </a:r>
          </a:p>
        </p:txBody>
      </p:sp>
      <p:pic>
        <p:nvPicPr>
          <p:cNvPr id="2088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4"/>
          <a:stretch>
            <a:fillRect/>
          </a:stretch>
        </p:blipFill>
        <p:spPr bwMode="auto">
          <a:xfrm>
            <a:off x="2743200" y="1843088"/>
            <a:ext cx="6172200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ChangeArrowheads="1"/>
          </p:cNvSpPr>
          <p:nvPr/>
        </p:nvSpPr>
        <p:spPr bwMode="auto">
          <a:xfrm>
            <a:off x="0" y="0"/>
            <a:ext cx="9144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cs typeface="Times New Roman" charset="0"/>
              </a:rPr>
              <a:t>alkylators change bases -&gt; </a:t>
            </a: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mispairs</a:t>
            </a:r>
          </a:p>
          <a:p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Intercalators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cause </a:t>
            </a:r>
          </a:p>
          <a:p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frameshifts</a:t>
            </a:r>
            <a:r>
              <a:rPr lang="en-US">
                <a:solidFill>
                  <a:srgbClr val="FC0128"/>
                </a:solidFill>
              </a:rPr>
              <a:t>	</a:t>
            </a:r>
          </a:p>
        </p:txBody>
      </p:sp>
      <p:pic>
        <p:nvPicPr>
          <p:cNvPr id="2099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990600"/>
            <a:ext cx="401002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76388"/>
            <a:ext cx="7696200" cy="528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6" name="Rectangle 3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  <a:endParaRPr lang="en-US" sz="2400">
              <a:solidFill>
                <a:srgbClr val="FC0128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intercalators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cause </a:t>
            </a:r>
            <a:r>
              <a:rPr lang="en-US" sz="2400">
                <a:solidFill>
                  <a:srgbClr val="FF0101"/>
                </a:solidFill>
                <a:latin typeface="Times New Roman" charset="0"/>
                <a:cs typeface="Times New Roman" charset="0"/>
              </a:rPr>
              <a:t>frameshifts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In S add a base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3"/>
          <p:cNvSpPr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  <a:endParaRPr lang="en-US" sz="2400">
              <a:solidFill>
                <a:srgbClr val="FC0128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intercalators 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cause </a:t>
            </a:r>
            <a:r>
              <a:rPr lang="en-US" sz="2400">
                <a:solidFill>
                  <a:srgbClr val="FF0101"/>
                </a:solidFill>
                <a:latin typeface="Times New Roman" charset="0"/>
                <a:cs typeface="Times New Roman" charset="0"/>
              </a:rPr>
              <a:t>frameshifts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In S add a base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Can also stabilize loopouts resulting in deletions</a:t>
            </a:r>
          </a:p>
        </p:txBody>
      </p:sp>
      <p:pic>
        <p:nvPicPr>
          <p:cNvPr id="2119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9388"/>
            <a:ext cx="9144000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62075"/>
            <a:ext cx="60960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4" name="Rectangle 3"/>
          <p:cNvSpPr>
            <a:spLocks noChangeArrowheads="1"/>
          </p:cNvSpPr>
          <p:nvPr/>
        </p:nvSpPr>
        <p:spPr bwMode="auto">
          <a:xfrm>
            <a:off x="0" y="0"/>
            <a:ext cx="9144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  <a:endParaRPr lang="en-US" sz="2400">
              <a:solidFill>
                <a:srgbClr val="FC0128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cs typeface="Times New Roman" charset="0"/>
              </a:rPr>
              <a:t>3) Biological</a:t>
            </a:r>
          </a:p>
          <a:p>
            <a:pPr lvl="1">
              <a:buFontTx/>
              <a:buChar char="•"/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Viruses: some accidentally insert DNA or cDNA copies of their genome into host</a:t>
            </a:r>
          </a:p>
          <a:p>
            <a:pPr lvl="1">
              <a:buFontTx/>
              <a:buChar char="•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Retroviruses (HIV) </a:t>
            </a:r>
          </a:p>
          <a:p>
            <a:pPr lvl="1"/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put their genes in host </a:t>
            </a:r>
          </a:p>
          <a:p>
            <a:pPr lvl="1"/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DNA on purpose</a:t>
            </a:r>
            <a:endParaRPr lang="en-US" sz="2400">
              <a:solidFill>
                <a:schemeClr val="accent2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Mutagens harm DNA</a:t>
            </a:r>
            <a:endParaRPr lang="en-US" sz="2400" dirty="0">
              <a:solidFill>
                <a:srgbClr val="FC0128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dirty="0">
                <a:latin typeface="Times New Roman"/>
                <a:cs typeface="Times New Roman"/>
              </a:rPr>
              <a:t>Retroviruses (HIV) put their genes in host DNA on purpose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Reverse transcriptase makes </a:t>
            </a:r>
            <a:r>
              <a:rPr lang="en-US" sz="2400" dirty="0" err="1">
                <a:solidFill>
                  <a:srgbClr val="0002C8"/>
                </a:solidFill>
                <a:latin typeface="Times New Roman"/>
                <a:cs typeface="Times New Roman"/>
              </a:rPr>
              <a:t>cDNA</a:t>
            </a: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 copy of RNA genome</a:t>
            </a:r>
          </a:p>
        </p:txBody>
      </p:sp>
      <p:pic>
        <p:nvPicPr>
          <p:cNvPr id="21401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8" r="6776" b="2164"/>
          <a:stretch>
            <a:fillRect/>
          </a:stretch>
        </p:blipFill>
        <p:spPr bwMode="auto">
          <a:xfrm>
            <a:off x="3276600" y="1152525"/>
            <a:ext cx="58674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1">
            <a:extLst>
              <a:ext uri="{FF2B5EF4-FFF2-40B4-BE49-F238E27FC236}">
                <a16:creationId xmlns:a16="http://schemas.microsoft.com/office/drawing/2014/main" id="{D204C698-5971-564C-A389-C40C8EA83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"/>
            <a:ext cx="9144000" cy="230832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en-US" sz="2400" i="1" dirty="0">
                <a:latin typeface="Times New Roman" charset="0"/>
                <a:cs typeface="Times New Roman" charset="0"/>
              </a:rPr>
              <a:t>Why bioengineer a gene to function in a new host?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1. Produce a useful chemical in a more tractable host</a:t>
            </a:r>
          </a:p>
          <a:p>
            <a:pPr marL="457200" lvl="1" indent="-228600">
              <a:buFont typeface="Arial"/>
              <a:buChar char="•"/>
              <a:tabLst>
                <a:tab pos="1320800" algn="l"/>
                <a:tab pos="1778000" algn="l"/>
              </a:tabLst>
              <a:defRPr/>
            </a:pPr>
            <a:r>
              <a:rPr lang="en-US" sz="24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Often eukaryotic protein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eg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insulin in prokaryotes</a:t>
            </a:r>
          </a:p>
          <a:p>
            <a:pPr marL="457200" lvl="1" indent="-228600">
              <a:buFont typeface="Arial"/>
              <a:buChar char="•"/>
              <a:tabLst>
                <a:tab pos="1320800" algn="l"/>
                <a:tab pos="1778000" algn="l"/>
              </a:tabLst>
              <a:defRPr/>
            </a:pPr>
            <a:r>
              <a:rPr lang="en-US" alt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Sometimes </a:t>
            </a:r>
            <a:r>
              <a:rPr 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eukaryotic protein in another eukaryote</a:t>
            </a:r>
          </a:p>
          <a:p>
            <a:pPr>
              <a:tabLst>
                <a:tab pos="1320800" algn="l"/>
                <a:tab pos="1778000" algn="l"/>
              </a:tabLst>
              <a:defRPr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Add a useful attribute to a commercially important organism</a:t>
            </a:r>
          </a:p>
          <a:p>
            <a:pPr marL="457200" lvl="1" indent="-228600">
              <a:buFont typeface="Arial"/>
              <a:buChar char="•"/>
              <a:tabLst>
                <a:tab pos="1320800" algn="l"/>
                <a:tab pos="1778000" algn="l"/>
              </a:tabLst>
              <a:defRPr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Herbicide resistance to crops</a:t>
            </a:r>
          </a:p>
        </p:txBody>
      </p:sp>
    </p:spTree>
    <p:extLst>
      <p:ext uri="{BB962C8B-B14F-4D97-AF65-F5344CB8AC3E}">
        <p14:creationId xmlns:p14="http://schemas.microsoft.com/office/powerpoint/2010/main" val="18833478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Mutagens harm DNA</a:t>
            </a:r>
            <a:endParaRPr lang="en-US" sz="2400" dirty="0">
              <a:solidFill>
                <a:srgbClr val="FC0128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dirty="0">
                <a:latin typeface="Times New Roman"/>
                <a:cs typeface="Times New Roman"/>
              </a:rPr>
              <a:t>Retroviruses (HIV) put their genes in host DNA on purpose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Reverse transcriptase makes </a:t>
            </a:r>
            <a:r>
              <a:rPr lang="en-US" sz="2400" dirty="0" err="1">
                <a:solidFill>
                  <a:srgbClr val="0002C8"/>
                </a:solidFill>
                <a:latin typeface="Times New Roman"/>
                <a:cs typeface="Times New Roman"/>
              </a:rPr>
              <a:t>cDNA</a:t>
            </a: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 copy of RNA genome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 err="1">
                <a:solidFill>
                  <a:srgbClr val="037C03"/>
                </a:solidFill>
                <a:latin typeface="Times New Roman"/>
                <a:cs typeface="Times New Roman"/>
              </a:rPr>
              <a:t>Integrase</a:t>
            </a: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 inserts copy at new site</a:t>
            </a:r>
          </a:p>
          <a:p>
            <a:pPr marL="914400" lvl="1" indent="-457200"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Processes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cDNA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to produce 3’ A</a:t>
            </a:r>
          </a:p>
        </p:txBody>
      </p:sp>
      <p:pic>
        <p:nvPicPr>
          <p:cNvPr id="2150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4" b="32658"/>
          <a:stretch>
            <a:fillRect/>
          </a:stretch>
        </p:blipFill>
        <p:spPr bwMode="auto">
          <a:xfrm>
            <a:off x="0" y="3048000"/>
            <a:ext cx="91440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0" y="0"/>
            <a:ext cx="91440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Mutagens harm DNA</a:t>
            </a:r>
            <a:endParaRPr lang="en-US" sz="2400" dirty="0">
              <a:solidFill>
                <a:srgbClr val="FC0128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dirty="0">
                <a:latin typeface="Times New Roman"/>
                <a:cs typeface="Times New Roman"/>
              </a:rPr>
              <a:t>Retroviruses (HIV) put their genes in host DNA on purpose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Reverse transcriptase makes </a:t>
            </a:r>
            <a:r>
              <a:rPr lang="en-US" sz="2400" dirty="0" err="1">
                <a:solidFill>
                  <a:srgbClr val="0002C8"/>
                </a:solidFill>
                <a:latin typeface="Times New Roman"/>
                <a:cs typeface="Times New Roman"/>
              </a:rPr>
              <a:t>cDNA</a:t>
            </a: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 copy of RNA genome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 err="1">
                <a:solidFill>
                  <a:srgbClr val="037C03"/>
                </a:solidFill>
                <a:latin typeface="Times New Roman"/>
                <a:cs typeface="Times New Roman"/>
              </a:rPr>
              <a:t>Integrase</a:t>
            </a: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 inserts copy at new site</a:t>
            </a:r>
          </a:p>
          <a:p>
            <a:pPr marL="914400" lvl="1" indent="-457200"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Processes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cDNA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to produce 3’ A</a:t>
            </a:r>
          </a:p>
          <a:p>
            <a:pPr marL="914400" lvl="1" indent="-457200"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Cuts host DNA and ligates to 3’ As</a:t>
            </a:r>
          </a:p>
        </p:txBody>
      </p:sp>
      <p:pic>
        <p:nvPicPr>
          <p:cNvPr id="2160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4" b="32658"/>
          <a:stretch>
            <a:fillRect/>
          </a:stretch>
        </p:blipFill>
        <p:spPr bwMode="auto">
          <a:xfrm>
            <a:off x="0" y="2819400"/>
            <a:ext cx="91440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Mutagens harm DNA</a:t>
            </a:r>
            <a:endParaRPr lang="en-US" sz="2400" dirty="0">
              <a:solidFill>
                <a:srgbClr val="FC0128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dirty="0" err="1">
                <a:solidFill>
                  <a:srgbClr val="037C03"/>
                </a:solidFill>
                <a:latin typeface="Times New Roman"/>
                <a:cs typeface="Times New Roman"/>
              </a:rPr>
              <a:t>Integrase</a:t>
            </a: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 inserts copy at new site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Processes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cDNA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to produce 3’ As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Cuts host DNA and ligates to 3’ As</a:t>
            </a:r>
          </a:p>
        </p:txBody>
      </p:sp>
      <p:pic>
        <p:nvPicPr>
          <p:cNvPr id="2170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4" b="32658"/>
          <a:stretch>
            <a:fillRect/>
          </a:stretch>
        </p:blipFill>
        <p:spPr bwMode="auto">
          <a:xfrm>
            <a:off x="0" y="2514600"/>
            <a:ext cx="91440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0" y="0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Mutagens harm DNA</a:t>
            </a:r>
            <a:endParaRPr lang="en-US" sz="2400" dirty="0">
              <a:solidFill>
                <a:srgbClr val="FC0128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dirty="0" err="1">
                <a:solidFill>
                  <a:srgbClr val="037C03"/>
                </a:solidFill>
                <a:latin typeface="Times New Roman"/>
                <a:cs typeface="Times New Roman"/>
              </a:rPr>
              <a:t>Integrase</a:t>
            </a: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 inserts copy at new site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Processes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cDNA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to produce 3’ As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Cuts host DNA and ligates to 3’ As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Host factors fill and </a:t>
            </a:r>
          </a:p>
          <a:p>
            <a:pPr>
              <a:defRPr/>
            </a:pP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repair the gaps</a:t>
            </a:r>
          </a:p>
        </p:txBody>
      </p:sp>
      <p:pic>
        <p:nvPicPr>
          <p:cNvPr id="2181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t="5000" r="3505" b="15739"/>
          <a:stretch>
            <a:fillRect/>
          </a:stretch>
        </p:blipFill>
        <p:spPr bwMode="auto">
          <a:xfrm>
            <a:off x="3886200" y="1600200"/>
            <a:ext cx="52451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8" r="6776" b="2164"/>
          <a:stretch>
            <a:fillRect/>
          </a:stretch>
        </p:blipFill>
        <p:spPr bwMode="auto">
          <a:xfrm>
            <a:off x="3276600" y="1152525"/>
            <a:ext cx="58674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0" y="0"/>
            <a:ext cx="91440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Mutagens harm DNA</a:t>
            </a:r>
            <a:endParaRPr lang="en-US" sz="2400" dirty="0">
              <a:solidFill>
                <a:srgbClr val="FC0128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dirty="0">
                <a:latin typeface="Times New Roman"/>
                <a:cs typeface="Times New Roman"/>
              </a:rPr>
              <a:t>Retroviruses (HIV) put their genes in host DNA on purpose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Reverse transcriptase makes </a:t>
            </a:r>
            <a:r>
              <a:rPr lang="en-US" sz="2400" dirty="0" err="1">
                <a:solidFill>
                  <a:srgbClr val="0002C8"/>
                </a:solidFill>
                <a:latin typeface="Times New Roman"/>
                <a:cs typeface="Times New Roman"/>
              </a:rPr>
              <a:t>cDNA</a:t>
            </a: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 copy of RNA genome</a:t>
            </a:r>
          </a:p>
          <a:p>
            <a:pPr marL="457200" indent="-457200">
              <a:buFontTx/>
              <a:buChar char="•"/>
              <a:defRPr/>
            </a:pPr>
            <a:r>
              <a:rPr lang="en-US" sz="2400" dirty="0" err="1">
                <a:solidFill>
                  <a:srgbClr val="037C03"/>
                </a:solidFill>
                <a:latin typeface="Times New Roman"/>
                <a:cs typeface="Times New Roman"/>
              </a:rPr>
              <a:t>Integrase</a:t>
            </a: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 inserts copy </a:t>
            </a:r>
          </a:p>
          <a:p>
            <a:pPr marL="457200" indent="-457200">
              <a:defRPr/>
            </a:pPr>
            <a:r>
              <a:rPr lang="en-US" sz="2400" dirty="0">
                <a:solidFill>
                  <a:srgbClr val="037C03"/>
                </a:solidFill>
                <a:latin typeface="Times New Roman"/>
                <a:cs typeface="Times New Roman"/>
              </a:rPr>
              <a:t>at new site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host makes viral 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mRNA, assembles into</a:t>
            </a:r>
          </a:p>
          <a:p>
            <a:pPr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virions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57200" indent="-457200">
              <a:defRPr/>
            </a:pPr>
            <a:endParaRPr lang="en-US" dirty="0">
              <a:solidFill>
                <a:srgbClr val="037C03"/>
              </a:solidFill>
              <a:cs typeface="Times New Roman" charset="0"/>
            </a:endParaRPr>
          </a:p>
          <a:p>
            <a:pPr marL="914400" lvl="1" indent="-457200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"/>
          <a:stretch>
            <a:fillRect/>
          </a:stretch>
        </p:blipFill>
        <p:spPr bwMode="auto">
          <a:xfrm>
            <a:off x="1828800" y="1522413"/>
            <a:ext cx="7315200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2" name="Rectangle 3"/>
          <p:cNvSpPr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cs typeface="Times New Roman" charset="0"/>
              </a:rPr>
              <a:t>Retroviruses ( HIV) put their genes in host DNA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host makes retroviral mRNA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Many retroviruses add oncogenes: give to next host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3"/>
          <p:cNvSpPr>
            <a:spLocks noChangeArrowheads="1"/>
          </p:cNvSpPr>
          <p:nvPr/>
        </p:nvSpPr>
        <p:spPr bwMode="auto">
          <a:xfrm>
            <a:off x="0" y="0"/>
            <a:ext cx="9144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Mutagens harm DNA</a:t>
            </a:r>
            <a:endParaRPr lang="en-US" sz="2400">
              <a:solidFill>
                <a:srgbClr val="FC0128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cs typeface="Times New Roman" charset="0"/>
              </a:rPr>
              <a:t>Retroviruses ( HIV) put their genes in host DNA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host makes retroviral mRNA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Many retroviruses add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oncogenes: give to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next host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Also mutate host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DNA</a:t>
            </a:r>
          </a:p>
        </p:txBody>
      </p:sp>
      <p:pic>
        <p:nvPicPr>
          <p:cNvPr id="2211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8" r="6776" b="2164"/>
          <a:stretch>
            <a:fillRect/>
          </a:stretch>
        </p:blipFill>
        <p:spPr bwMode="auto">
          <a:xfrm>
            <a:off x="3276600" y="1152525"/>
            <a:ext cx="58674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1"/>
          <p:cNvSpPr>
            <a:spLocks noChangeArrowheads="1"/>
          </p:cNvSpPr>
          <p:nvPr/>
        </p:nvSpPr>
        <p:spPr bwMode="auto">
          <a:xfrm>
            <a:off x="0" y="0"/>
            <a:ext cx="9144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Viruses cause &gt;15% of cancers </a:t>
            </a:r>
          </a:p>
          <a:p>
            <a:r>
              <a:rPr lang="en-US" sz="2400">
                <a:solidFill>
                  <a:schemeClr val="tx2"/>
                </a:solidFill>
                <a:latin typeface="Times New Roman" charset="0"/>
                <a:cs typeface="Times New Roman" charset="0"/>
              </a:rPr>
              <a:t>many retroviruses add oncogenes</a:t>
            </a:r>
          </a:p>
          <a:p>
            <a:pPr lvl="1">
              <a:buFontTx/>
              <a:buChar char="•"/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give to next host</a:t>
            </a:r>
          </a:p>
          <a:p>
            <a:pPr lvl="1">
              <a:buFontTx/>
              <a:buChar char="•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also mutate host DNA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 many DNA viruses also cause cancer</a:t>
            </a:r>
            <a:endParaRPr lang="en-US" sz="2400">
              <a:solidFill>
                <a:srgbClr val="063DE8"/>
              </a:solidFill>
              <a:latin typeface="Times New Roman" charset="0"/>
              <a:cs typeface="Times New Roman" charset="0"/>
            </a:endParaRPr>
          </a:p>
          <a:p>
            <a:pPr lvl="1">
              <a:buFontTx/>
              <a:buChar char="•"/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hepatitis B virus : liver cancer</a:t>
            </a:r>
          </a:p>
          <a:p>
            <a:pPr lvl="1">
              <a:buFontTx/>
              <a:buChar char="•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papilloma virus : cervical &amp; penile cancer</a:t>
            </a:r>
            <a:endParaRPr lang="en-US" sz="2400">
              <a:solidFill>
                <a:schemeClr val="hlink"/>
              </a:solidFill>
              <a:latin typeface="Times New Roman" charset="0"/>
              <a:cs typeface="Times New Roman" charset="0"/>
            </a:endParaRPr>
          </a:p>
          <a:p>
            <a:pPr lvl="1">
              <a:buFontTx/>
              <a:buChar char="•"/>
            </a:pPr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 Epstein-Barr virus : Burkitt's lymphoma</a:t>
            </a:r>
            <a:endParaRPr lang="en-US" sz="2400">
              <a:solidFill>
                <a:srgbClr val="037C03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0"/>
            <a:ext cx="3673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2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Transposition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cs typeface="Times New Roman" charset="0"/>
              </a:rPr>
              <a:t>Transposons : DNA that moves</a:t>
            </a:r>
            <a:endParaRPr lang="en-US" sz="2400">
              <a:solidFill>
                <a:srgbClr val="037C03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Discovered by Barbara McClintock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0"/>
            <a:ext cx="3673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58" name="Rectangle 2"/>
          <p:cNvSpPr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2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Transposition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cs typeface="Times New Roman" charset="0"/>
              </a:rPr>
              <a:t>Transposons : DNA that moves</a:t>
            </a:r>
            <a:endParaRPr lang="en-US" sz="2400">
              <a:solidFill>
                <a:srgbClr val="037C03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Discovered by Barbara McClintock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~ 50% of human genome!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1">
            <a:extLst>
              <a:ext uri="{FF2B5EF4-FFF2-40B4-BE49-F238E27FC236}">
                <a16:creationId xmlns:a16="http://schemas.microsoft.com/office/drawing/2014/main" id="{D204C698-5971-564C-A389-C40C8EA83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"/>
            <a:ext cx="9144000" cy="267765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en-US" sz="2400" i="1" dirty="0">
                <a:latin typeface="Times New Roman" charset="0"/>
                <a:cs typeface="Times New Roman" charset="0"/>
              </a:rPr>
              <a:t>Why bioengineer a gene to function in a new host?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1. Produce a useful chemical in a more tractable host</a:t>
            </a:r>
          </a:p>
          <a:p>
            <a:pPr marL="457200" lvl="1" indent="-228600">
              <a:buFont typeface="Arial"/>
              <a:buChar char="•"/>
              <a:tabLst>
                <a:tab pos="1320800" algn="l"/>
                <a:tab pos="1778000" algn="l"/>
              </a:tabLst>
              <a:defRPr/>
            </a:pPr>
            <a:r>
              <a:rPr lang="en-US" sz="24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Often eukaryotic protein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eg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insulin in prokaryotes</a:t>
            </a:r>
          </a:p>
          <a:p>
            <a:pPr marL="457200" lvl="1" indent="-228600">
              <a:buFont typeface="Arial"/>
              <a:buChar char="•"/>
              <a:tabLst>
                <a:tab pos="1320800" algn="l"/>
                <a:tab pos="1778000" algn="l"/>
              </a:tabLst>
              <a:defRPr/>
            </a:pPr>
            <a:r>
              <a:rPr lang="en-US" alt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Sometimes </a:t>
            </a:r>
            <a:r>
              <a:rPr 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eukaryotic protein in another eukaryote</a:t>
            </a:r>
          </a:p>
          <a:p>
            <a:pPr>
              <a:tabLst>
                <a:tab pos="1320800" algn="l"/>
                <a:tab pos="1778000" algn="l"/>
              </a:tabLst>
              <a:defRPr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Add a useful attribute to a commercially important organism</a:t>
            </a:r>
          </a:p>
          <a:p>
            <a:pPr marL="457200" lvl="1" indent="-228600">
              <a:buFont typeface="Arial"/>
              <a:buChar char="•"/>
              <a:tabLst>
                <a:tab pos="1320800" algn="l"/>
                <a:tab pos="1778000" algn="l"/>
              </a:tabLst>
              <a:defRPr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Herbicide resistance to crops</a:t>
            </a:r>
          </a:p>
          <a:p>
            <a:pPr marL="457200" lvl="1" indent="-228600">
              <a:buFont typeface="Arial"/>
              <a:buChar char="•"/>
              <a:tabLst>
                <a:tab pos="1320800" algn="l"/>
                <a:tab pos="1778000" algn="l"/>
              </a:tabLst>
              <a:defRPr/>
            </a:pPr>
            <a:r>
              <a:rPr lang="en-US" altLang="en-US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Insect resistance to crops</a:t>
            </a:r>
          </a:p>
        </p:txBody>
      </p:sp>
    </p:spTree>
    <p:extLst>
      <p:ext uri="{BB962C8B-B14F-4D97-AF65-F5344CB8AC3E}">
        <p14:creationId xmlns:p14="http://schemas.microsoft.com/office/powerpoint/2010/main" val="36944528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5105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2" name="Rectangle 3"/>
          <p:cNvSpPr>
            <a:spLocks noChangeArrowheads="1"/>
          </p:cNvSpPr>
          <p:nvPr/>
        </p:nvSpPr>
        <p:spPr bwMode="auto">
          <a:xfrm>
            <a:off x="0" y="0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Transposons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Discovered by Barbara McClintock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~ 50% of human genome!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2 types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1)Transposable elements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use DNA intermediates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Transposons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dirty="0">
                <a:latin typeface="Times New Roman"/>
                <a:cs typeface="Times New Roman"/>
              </a:rPr>
              <a:t>1)Transposable elements use DNA intermediates: “cut and paste”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err="1">
                <a:solidFill>
                  <a:srgbClr val="0002C8"/>
                </a:solidFill>
                <a:latin typeface="Times New Roman"/>
                <a:cs typeface="Times New Roman"/>
              </a:rPr>
              <a:t>Transposase</a:t>
            </a: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 cuts host DNA target site to make staggered ends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Cuts out transposon leaving blunt ends </a:t>
            </a:r>
          </a:p>
          <a:p>
            <a:pPr>
              <a:defRPr/>
            </a:pP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2263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6"/>
          <a:stretch>
            <a:fillRect/>
          </a:stretch>
        </p:blipFill>
        <p:spPr bwMode="auto">
          <a:xfrm>
            <a:off x="1828800" y="1601788"/>
            <a:ext cx="7277100" cy="52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6"/>
          <a:stretch>
            <a:fillRect/>
          </a:stretch>
        </p:blipFill>
        <p:spPr bwMode="auto">
          <a:xfrm>
            <a:off x="2355850" y="1981200"/>
            <a:ext cx="67500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Rectangle 3"/>
          <p:cNvSpPr>
            <a:spLocks noChangeArrowheads="1"/>
          </p:cNvSpPr>
          <p:nvPr/>
        </p:nvSpPr>
        <p:spPr bwMode="auto">
          <a:xfrm>
            <a:off x="0" y="0"/>
            <a:ext cx="91440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8901F3"/>
                </a:solidFill>
                <a:latin typeface="Times New Roman"/>
                <a:cs typeface="Times New Roman"/>
              </a:rPr>
              <a:t>Transposons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dirty="0">
                <a:latin typeface="Times New Roman"/>
                <a:cs typeface="Times New Roman"/>
              </a:rPr>
              <a:t>1)Transposable elements use DNA intermediates: “cut and paste”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err="1">
                <a:solidFill>
                  <a:srgbClr val="0002C8"/>
                </a:solidFill>
                <a:latin typeface="Times New Roman"/>
                <a:cs typeface="Times New Roman"/>
              </a:rPr>
              <a:t>Transposase</a:t>
            </a:r>
            <a:r>
              <a:rPr lang="en-US" sz="2400" dirty="0">
                <a:solidFill>
                  <a:srgbClr val="0002C8"/>
                </a:solidFill>
                <a:latin typeface="Times New Roman"/>
                <a:cs typeface="Times New Roman"/>
              </a:rPr>
              <a:t> cuts host DNA target site to make staggered ends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Cuts out transposon leaving blunt ends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Ligates in blunt transposon, then host fixes gaps</a:t>
            </a:r>
          </a:p>
          <a:p>
            <a:pPr marL="571500" lvl="1" indent="-22860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Duplicates target site!</a:t>
            </a:r>
          </a:p>
          <a:p>
            <a:pPr>
              <a:defRPr/>
            </a:pPr>
            <a:endParaRPr lang="en-US" sz="1800" dirty="0">
              <a:solidFill>
                <a:srgbClr val="000000"/>
              </a:solidFill>
              <a:cs typeface="Times New Roman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2"/>
          <p:cNvSpPr>
            <a:spLocks noChangeArrowheads="1"/>
          </p:cNvSpPr>
          <p:nvPr/>
        </p:nvSpPr>
        <p:spPr bwMode="auto">
          <a:xfrm>
            <a:off x="0" y="0"/>
            <a:ext cx="9144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Retrotransposons</a:t>
            </a:r>
            <a:r>
              <a:rPr lang="en-US" sz="2400">
                <a:latin typeface="Times New Roman" charset="0"/>
                <a:cs typeface="Times New Roman" charset="0"/>
              </a:rPr>
              <a:t> </a:t>
            </a:r>
          </a:p>
          <a:p>
            <a:pPr>
              <a:buFontTx/>
              <a:buChar char="•"/>
            </a:pPr>
            <a:r>
              <a:rPr lang="en-US" sz="2400">
                <a:latin typeface="Times New Roman" charset="0"/>
                <a:cs typeface="Times New Roman" charset="0"/>
              </a:rPr>
              <a:t> transcribe RNA copy </a:t>
            </a:r>
          </a:p>
          <a:p>
            <a:pPr>
              <a:buFontTx/>
              <a:buChar char="•"/>
            </a:pPr>
            <a:endParaRPr lang="en-US">
              <a:solidFill>
                <a:srgbClr val="114FFB"/>
              </a:solidFill>
            </a:endParaRPr>
          </a:p>
        </p:txBody>
      </p:sp>
      <p:pic>
        <p:nvPicPr>
          <p:cNvPr id="2283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44638"/>
            <a:ext cx="8458200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2"/>
          <p:cNvSpPr>
            <a:spLocks noChangeArrowheads="1"/>
          </p:cNvSpPr>
          <p:nvPr/>
        </p:nvSpPr>
        <p:spPr bwMode="auto">
          <a:xfrm>
            <a:off x="0" y="0"/>
            <a:ext cx="9144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Retrotransposons</a:t>
            </a:r>
            <a:r>
              <a:rPr lang="en-US" sz="2400">
                <a:latin typeface="Times New Roman" charset="0"/>
                <a:cs typeface="Times New Roman" charset="0"/>
              </a:rPr>
              <a:t> </a:t>
            </a:r>
          </a:p>
          <a:p>
            <a:pPr>
              <a:buFontTx/>
              <a:buChar char="•"/>
            </a:pPr>
            <a:r>
              <a:rPr lang="en-US" sz="2400">
                <a:latin typeface="Times New Roman" charset="0"/>
                <a:cs typeface="Times New Roman" charset="0"/>
              </a:rPr>
              <a:t> transcribe RNA copy 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 reverse transcriptase</a:t>
            </a:r>
            <a:r>
              <a:rPr lang="en-US" sz="24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makes DNA copy of RNA</a:t>
            </a:r>
          </a:p>
          <a:p>
            <a:pPr>
              <a:buFontTx/>
              <a:buChar char="•"/>
            </a:pPr>
            <a:endParaRPr lang="en-US">
              <a:solidFill>
                <a:srgbClr val="114FFB"/>
              </a:solidFill>
            </a:endParaRPr>
          </a:p>
        </p:txBody>
      </p:sp>
      <p:pic>
        <p:nvPicPr>
          <p:cNvPr id="2293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44638"/>
            <a:ext cx="8458200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22475"/>
            <a:ext cx="76962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2" name="Rectangle 3"/>
          <p:cNvSpPr>
            <a:spLocks noChangeArrowheads="1"/>
          </p:cNvSpPr>
          <p:nvPr/>
        </p:nvSpPr>
        <p:spPr bwMode="auto">
          <a:xfrm>
            <a:off x="0" y="0"/>
            <a:ext cx="9144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Retrotransposons</a:t>
            </a:r>
            <a:r>
              <a:rPr lang="en-US" sz="2400">
                <a:latin typeface="Times New Roman" charset="0"/>
                <a:cs typeface="Times New Roman" charset="0"/>
              </a:rPr>
              <a:t> </a:t>
            </a:r>
          </a:p>
          <a:p>
            <a:pPr>
              <a:buFontTx/>
              <a:buChar char="•"/>
            </a:pPr>
            <a:r>
              <a:rPr lang="en-US" sz="2400">
                <a:latin typeface="Times New Roman" charset="0"/>
                <a:cs typeface="Times New Roman" charset="0"/>
              </a:rPr>
              <a:t> transcribe RNA copy 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 reverse transcriptase</a:t>
            </a:r>
            <a:r>
              <a:rPr lang="en-US" sz="24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makes DNA copy of RNA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integrase inserts copy at new site</a:t>
            </a:r>
            <a:endParaRPr lang="en-US" sz="2400">
              <a:latin typeface="Times New Roman" charset="0"/>
              <a:cs typeface="Times New Roman" charset="0"/>
            </a:endParaRPr>
          </a:p>
          <a:p>
            <a:pPr>
              <a:buFontTx/>
              <a:buChar char="•"/>
            </a:pPr>
            <a:endParaRPr lang="en-US">
              <a:solidFill>
                <a:srgbClr val="114FFB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81400"/>
            <a:ext cx="5181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6" name="Rectangle 3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Retrotransposons</a:t>
            </a:r>
            <a:r>
              <a:rPr lang="en-US" sz="2400">
                <a:latin typeface="Times New Roman" charset="0"/>
                <a:cs typeface="Times New Roman" charset="0"/>
              </a:rPr>
              <a:t> </a:t>
            </a:r>
          </a:p>
          <a:p>
            <a:pPr>
              <a:buFontTx/>
              <a:buChar char="•"/>
            </a:pPr>
            <a:r>
              <a:rPr lang="en-US" sz="2400">
                <a:latin typeface="Times New Roman" charset="0"/>
                <a:cs typeface="Times New Roman" charset="0"/>
              </a:rPr>
              <a:t> transcribe RNA copy 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reverse transcriptase makes DNA copy of RNA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integrase inserts copy at new site</a:t>
            </a:r>
            <a:r>
              <a:rPr lang="en-US" sz="2400">
                <a:solidFill>
                  <a:srgbClr val="114FFB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Like retroviruses: same genes &amp; life</a:t>
            </a:r>
          </a:p>
        </p:txBody>
      </p:sp>
      <p:pic>
        <p:nvPicPr>
          <p:cNvPr id="2314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5975"/>
            <a:ext cx="38862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20875"/>
            <a:ext cx="6629400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0" name="Rectangle 3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Retrotransposons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Like retroviruses: same genes &amp; life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Transposons mutate genes they enter  </a:t>
            </a:r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 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7162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4" name="Rectangle 3"/>
          <p:cNvSpPr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Retrotransposons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Like retroviruses: same genes &amp; life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Transposons mutate genes they enter </a:t>
            </a:r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 </a:t>
            </a:r>
            <a:endParaRPr lang="en-US" sz="2400"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Also break &amp; rearrange DNA  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2"/>
          <p:cNvSpPr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Transposons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cs typeface="Times New Roman" charset="0"/>
              </a:rPr>
              <a:t>Transposons mutate genes they enter </a:t>
            </a:r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 </a:t>
            </a:r>
            <a:endParaRPr lang="en-US" sz="2400"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Also break &amp; rearrange DNA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most mutations in corn</a:t>
            </a:r>
            <a:r>
              <a:rPr lang="en-US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 </a:t>
            </a:r>
          </a:p>
        </p:txBody>
      </p:sp>
      <p:pic>
        <p:nvPicPr>
          <p:cNvPr id="2344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32000"/>
            <a:ext cx="6477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1">
            <a:extLst>
              <a:ext uri="{FF2B5EF4-FFF2-40B4-BE49-F238E27FC236}">
                <a16:creationId xmlns:a16="http://schemas.microsoft.com/office/drawing/2014/main" id="{D204C698-5971-564C-A389-C40C8EA83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"/>
            <a:ext cx="9144000" cy="30469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en-US" sz="2400" i="1" dirty="0">
                <a:latin typeface="Times New Roman" charset="0"/>
                <a:cs typeface="Times New Roman" charset="0"/>
              </a:rPr>
              <a:t>Why bioengineer a gene to function in a new host?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1. Produce a useful chemical in a more tractable host</a:t>
            </a:r>
          </a:p>
          <a:p>
            <a:pPr marL="457200" lvl="1" indent="-228600">
              <a:buFont typeface="Arial"/>
              <a:buChar char="•"/>
              <a:tabLst>
                <a:tab pos="1320800" algn="l"/>
                <a:tab pos="1778000" algn="l"/>
              </a:tabLst>
              <a:defRPr/>
            </a:pPr>
            <a:r>
              <a:rPr lang="en-US" sz="24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Often eukaryotic protein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eg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insulin in prokaryotes</a:t>
            </a:r>
          </a:p>
          <a:p>
            <a:pPr marL="457200" lvl="1" indent="-228600">
              <a:buFont typeface="Arial"/>
              <a:buChar char="•"/>
              <a:tabLst>
                <a:tab pos="1320800" algn="l"/>
                <a:tab pos="1778000" algn="l"/>
              </a:tabLst>
              <a:defRPr/>
            </a:pPr>
            <a:r>
              <a:rPr lang="en-US" alt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Sometimes </a:t>
            </a:r>
            <a:r>
              <a:rPr 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eukaryotic protein in another eukaryote</a:t>
            </a:r>
          </a:p>
          <a:p>
            <a:pPr>
              <a:tabLst>
                <a:tab pos="1320800" algn="l"/>
                <a:tab pos="1778000" algn="l"/>
              </a:tabLst>
              <a:defRPr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Add a useful attribute to a commercially important organism</a:t>
            </a:r>
          </a:p>
          <a:p>
            <a:pPr marL="457200" lvl="1" indent="-228600">
              <a:buFont typeface="Arial"/>
              <a:buChar char="•"/>
              <a:tabLst>
                <a:tab pos="1320800" algn="l"/>
                <a:tab pos="1778000" algn="l"/>
              </a:tabLst>
              <a:defRPr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Herbicide resistance to crops</a:t>
            </a:r>
          </a:p>
          <a:p>
            <a:pPr marL="457200" lvl="1" indent="-228600">
              <a:buFont typeface="Arial"/>
              <a:buChar char="•"/>
              <a:tabLst>
                <a:tab pos="1320800" algn="l"/>
                <a:tab pos="1778000" algn="l"/>
              </a:tabLst>
              <a:defRPr/>
            </a:pPr>
            <a:r>
              <a:rPr lang="en-US" altLang="en-US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Insect resistance to crops</a:t>
            </a:r>
          </a:p>
          <a:p>
            <a:pPr marL="457200" lvl="1" indent="-228600">
              <a:buFont typeface="Arial"/>
              <a:buChar char="•"/>
              <a:tabLst>
                <a:tab pos="1320800" algn="l"/>
                <a:tab pos="1778000" algn="l"/>
              </a:tabLst>
              <a:defRPr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of other possibilities</a:t>
            </a:r>
          </a:p>
        </p:txBody>
      </p:sp>
    </p:spTree>
    <p:extLst>
      <p:ext uri="{BB962C8B-B14F-4D97-AF65-F5344CB8AC3E}">
        <p14:creationId xmlns:p14="http://schemas.microsoft.com/office/powerpoint/2010/main" val="27370784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89075"/>
            <a:ext cx="6934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2" name="Rectangle 3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Transposons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most mutation</a:t>
            </a:r>
            <a:r>
              <a:rPr lang="en-US" sz="2400">
                <a:latin typeface="Times New Roman" charset="0"/>
                <a:cs typeface="Times New Roman" charset="0"/>
              </a:rPr>
              <a:t>s in corn 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some human disorders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89075"/>
            <a:ext cx="6934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6" name="Rectangle 3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Transposons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most mutation</a:t>
            </a:r>
            <a:r>
              <a:rPr lang="en-US" sz="2400">
                <a:latin typeface="Times New Roman" charset="0"/>
                <a:cs typeface="Times New Roman" charset="0"/>
              </a:rPr>
              <a:t>s in corn 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some human disorders: another cause of aging?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2"/>
          <p:cNvSpPr>
            <a:spLocks noChangeArrowheads="1"/>
          </p:cNvSpPr>
          <p:nvPr/>
        </p:nvSpPr>
        <p:spPr bwMode="auto">
          <a:xfrm>
            <a:off x="1588" y="0"/>
            <a:ext cx="9064625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repair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2 problems:</a:t>
            </a:r>
          </a:p>
          <a:p>
            <a:pPr>
              <a:spcBef>
                <a:spcPct val="50000"/>
              </a:spcBef>
            </a:pPr>
            <a:endParaRPr lang="en-US">
              <a:solidFill>
                <a:schemeClr val="tx2"/>
              </a:solidFill>
            </a:endParaRPr>
          </a:p>
        </p:txBody>
      </p:sp>
      <p:pic>
        <p:nvPicPr>
          <p:cNvPr id="2375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0"/>
          <a:stretch>
            <a:fillRect/>
          </a:stretch>
        </p:blipFill>
        <p:spPr bwMode="auto">
          <a:xfrm>
            <a:off x="49213" y="1524000"/>
            <a:ext cx="9094787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2"/>
          <p:cNvSpPr>
            <a:spLocks noChangeArrowheads="1"/>
          </p:cNvSpPr>
          <p:nvPr/>
        </p:nvSpPr>
        <p:spPr bwMode="auto">
          <a:xfrm>
            <a:off x="1588" y="0"/>
            <a:ext cx="9064625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repair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2 problems:</a:t>
            </a:r>
          </a:p>
          <a:p>
            <a:pPr marL="914400" lvl="1" indent="-457200">
              <a:buFont typeface="Times" charset="0"/>
              <a:buAutoNum type="arabicPeriod"/>
            </a:pPr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Finding a problem</a:t>
            </a:r>
          </a:p>
          <a:p>
            <a:pPr marL="914400" lvl="1" indent="-457200"/>
            <a:endParaRPr lang="en-US">
              <a:solidFill>
                <a:srgbClr val="0002C8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chemeClr val="tx2"/>
              </a:solidFill>
            </a:endParaRPr>
          </a:p>
        </p:txBody>
      </p:sp>
      <p:pic>
        <p:nvPicPr>
          <p:cNvPr id="2385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0"/>
          <a:stretch>
            <a:fillRect/>
          </a:stretch>
        </p:blipFill>
        <p:spPr bwMode="auto">
          <a:xfrm>
            <a:off x="49213" y="1524000"/>
            <a:ext cx="9094787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2"/>
          <p:cNvSpPr>
            <a:spLocks noChangeArrowheads="1"/>
          </p:cNvSpPr>
          <p:nvPr/>
        </p:nvSpPr>
        <p:spPr bwMode="auto">
          <a:xfrm>
            <a:off x="1588" y="0"/>
            <a:ext cx="90646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repair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2 problems:</a:t>
            </a:r>
          </a:p>
          <a:p>
            <a:pPr marL="914400" lvl="1" indent="-457200">
              <a:buFont typeface="Times" charset="0"/>
              <a:buAutoNum type="arabicPeriod"/>
            </a:pPr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Finding a problem</a:t>
            </a:r>
          </a:p>
          <a:p>
            <a:pPr marL="914400" lvl="1" indent="-457200">
              <a:buFont typeface="Times" charset="0"/>
              <a:buAutoNum type="arabicPeriod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Fixing it</a:t>
            </a:r>
          </a:p>
          <a:p>
            <a:pPr marL="914400" lvl="1" indent="-457200"/>
            <a:endParaRPr lang="en-US">
              <a:solidFill>
                <a:srgbClr val="0002C8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chemeClr val="tx2"/>
              </a:solidFill>
            </a:endParaRPr>
          </a:p>
        </p:txBody>
      </p:sp>
      <p:pic>
        <p:nvPicPr>
          <p:cNvPr id="239618" name="Picture 1" descr="nature10760-f1.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9" r="4686" b="48148"/>
          <a:stretch>
            <a:fillRect/>
          </a:stretch>
        </p:blipFill>
        <p:spPr bwMode="auto">
          <a:xfrm>
            <a:off x="0" y="1905000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2"/>
          <p:cNvSpPr>
            <a:spLocks noChangeArrowheads="1"/>
          </p:cNvSpPr>
          <p:nvPr/>
        </p:nvSpPr>
        <p:spPr bwMode="auto">
          <a:xfrm>
            <a:off x="1588" y="0"/>
            <a:ext cx="9064625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repair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3 Ways to fix it </a:t>
            </a:r>
          </a:p>
          <a:p>
            <a:pPr marL="914400" lvl="1" indent="-457200">
              <a:buFont typeface="Times" charset="0"/>
              <a:buAutoNum type="arabicPeriod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Direct reversal</a:t>
            </a:r>
          </a:p>
          <a:p>
            <a:pPr marL="914400" lvl="1" indent="-457200">
              <a:buFont typeface="Times" charset="0"/>
              <a:buAutoNum type="arabicPeriod"/>
            </a:pP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Removal and resynthesis</a:t>
            </a:r>
          </a:p>
          <a:p>
            <a:pPr marL="914400" lvl="1" indent="-457200">
              <a:buFont typeface="Times" charset="0"/>
              <a:buAutoNum type="arabicPeriod"/>
            </a:pPr>
            <a:r>
              <a:rPr lang="en-US" sz="2400">
                <a:latin typeface="Times New Roman" charset="0"/>
                <a:cs typeface="Times New Roman" charset="0"/>
              </a:rPr>
              <a:t>Recombination</a:t>
            </a:r>
          </a:p>
          <a:p>
            <a:pPr>
              <a:spcBef>
                <a:spcPct val="50000"/>
              </a:spcBef>
            </a:pPr>
            <a:endParaRPr lang="en-US" sz="240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240642" name="Picture 1" descr="nature10760-f1.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9" r="4686" b="48148"/>
          <a:stretch>
            <a:fillRect/>
          </a:stretch>
        </p:blipFill>
        <p:spPr bwMode="auto">
          <a:xfrm>
            <a:off x="0" y="1905000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2"/>
          <p:cNvSpPr>
            <a:spLocks noChangeArrowheads="1"/>
          </p:cNvSpPr>
          <p:nvPr/>
        </p:nvSpPr>
        <p:spPr bwMode="auto">
          <a:xfrm>
            <a:off x="1588" y="0"/>
            <a:ext cx="90646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repair</a:t>
            </a: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Direct Reversal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UV makes pyrimidine dimers</a:t>
            </a:r>
          </a:p>
          <a:p>
            <a:pPr>
              <a:buFont typeface="Times" charset="0"/>
              <a:buChar char="•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 Photolyase finds &amp; uses light energy</a:t>
            </a:r>
          </a:p>
          <a:p>
            <a:pPr>
              <a:buFont typeface="Times" charset="0"/>
              <a:buNone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to cleave dimers</a:t>
            </a:r>
            <a:endParaRPr lang="en-US" sz="240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2416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0"/>
            <a:ext cx="3562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30413"/>
            <a:ext cx="4343400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2"/>
          <p:cNvSpPr>
            <a:spLocks noChangeArrowheads="1"/>
          </p:cNvSpPr>
          <p:nvPr/>
        </p:nvSpPr>
        <p:spPr bwMode="auto">
          <a:xfrm>
            <a:off x="1588" y="0"/>
            <a:ext cx="90646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repair</a:t>
            </a: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Direct Reversal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UV makes pyrimidine dimers</a:t>
            </a:r>
          </a:p>
          <a:p>
            <a:pPr>
              <a:buFont typeface="Times" charset="0"/>
              <a:buChar char="•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 Photolyase finds &amp; uses light energy to cleave dimers</a:t>
            </a:r>
          </a:p>
          <a:p>
            <a:pPr>
              <a:buFont typeface="Times" charset="0"/>
              <a:buChar char="•"/>
            </a:pPr>
            <a:r>
              <a:rPr lang="en-US" sz="2400">
                <a:solidFill>
                  <a:schemeClr val="tx2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methyl guanine methyl transferase demethylates O</a:t>
            </a:r>
            <a:r>
              <a:rPr lang="en-US" sz="2400" baseline="30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6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-meG</a:t>
            </a:r>
          </a:p>
          <a:p>
            <a:pPr lvl="1">
              <a:buFont typeface="Times" charset="0"/>
              <a:buChar char="•"/>
            </a:pP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ja-JP" alt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“</a:t>
            </a:r>
            <a:r>
              <a:rPr lang="en-US" altLang="ja-JP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suicide reaction</a:t>
            </a:r>
            <a:r>
              <a:rPr lang="ja-JP" alt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”</a:t>
            </a:r>
            <a:r>
              <a:rPr lang="en-US" altLang="ja-JP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: inactivates the </a:t>
            </a:r>
            <a:r>
              <a:rPr lang="ja-JP" alt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“</a:t>
            </a:r>
            <a:r>
              <a:rPr lang="en-US" altLang="ja-JP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enzyme</a:t>
            </a:r>
            <a:r>
              <a:rPr lang="ja-JP" alt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”</a:t>
            </a:r>
            <a:r>
              <a:rPr lang="en-US" altLang="ja-JP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!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2426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41600"/>
            <a:ext cx="81280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2"/>
          <p:cNvSpPr>
            <a:spLocks noChangeArrowheads="1"/>
          </p:cNvSpPr>
          <p:nvPr/>
        </p:nvSpPr>
        <p:spPr bwMode="auto">
          <a:xfrm>
            <a:off x="0" y="0"/>
            <a:ext cx="90646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DNA repair</a:t>
            </a:r>
          </a:p>
          <a:p>
            <a:pPr marL="0" lvl="1" indent="-457200">
              <a:buFont typeface="Times" charset="0"/>
              <a:buAutoNum type="arabicPeriod"/>
            </a:pP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Direct reversal</a:t>
            </a:r>
          </a:p>
          <a:p>
            <a:pPr marL="0" lvl="1" indent="-457200">
              <a:buFont typeface="Times" charset="0"/>
              <a:buAutoNum type="arabicPeriod"/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Removal and resynthesis</a:t>
            </a:r>
          </a:p>
          <a:p>
            <a:pPr>
              <a:buFont typeface="Times" charset="0"/>
              <a:buChar char="•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 Thymine dimers are also fixed by Nucleotide Excision Repair</a:t>
            </a:r>
          </a:p>
          <a:p>
            <a:pPr>
              <a:buFont typeface="Times" charset="0"/>
              <a:buChar char="•"/>
            </a:pPr>
            <a:r>
              <a:rPr lang="en-US" sz="2400">
                <a:latin typeface="Times New Roman" charset="0"/>
                <a:cs typeface="Times New Roman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NER also fixes chemical damage that creates</a:t>
            </a:r>
          </a:p>
          <a:p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bulky adducts that distort DNA</a:t>
            </a:r>
            <a:endParaRPr lang="en-US" sz="240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 marL="0" lvl="1" indent="-457200">
              <a:spcBef>
                <a:spcPct val="50000"/>
              </a:spcBef>
            </a:pPr>
            <a:endParaRPr lang="en-US" sz="240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243714" name="Picture 3" descr="alkylation.JPG                                                 00000C81Zip 100                        AB89E6C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6100"/>
            <a:ext cx="5791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5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2971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2"/>
          <p:cNvSpPr>
            <a:spLocks noChangeArrowheads="1"/>
          </p:cNvSpPr>
          <p:nvPr/>
        </p:nvSpPr>
        <p:spPr bwMode="auto">
          <a:xfrm>
            <a:off x="0" y="0"/>
            <a:ext cx="9064625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NER</a:t>
            </a:r>
            <a:endParaRPr lang="en-US" sz="240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cs typeface="Times New Roman" charset="0"/>
              </a:rPr>
              <a:t>NER also fixes chemical damage that creates bulky adducts that distort DNA</a:t>
            </a:r>
          </a:p>
          <a:p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Two classes</a:t>
            </a:r>
          </a:p>
          <a:p>
            <a:pPr>
              <a:buFont typeface="Times" charset="0"/>
              <a:buAutoNum type="arabicPeriod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global genomic NER (GG-NER)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Repairs distorted DNA t/o genome</a:t>
            </a:r>
          </a:p>
          <a:p>
            <a:pPr marL="1371600" lvl="2" indent="-457200">
              <a:buFont typeface="Arial" charset="0"/>
              <a:buChar char="•"/>
            </a:pPr>
            <a:r>
              <a:rPr lang="en-US" sz="2400">
                <a:latin typeface="Times New Roman" charset="0"/>
                <a:cs typeface="Times New Roman" charset="0"/>
              </a:rPr>
              <a:t>Uses XPC-Rad23B to identify distortion</a:t>
            </a:r>
          </a:p>
          <a:p>
            <a:pPr marL="1371600" lvl="2" indent="-457200">
              <a:buFont typeface="Arial" charset="0"/>
              <a:buChar char="•"/>
            </a:pPr>
            <a:r>
              <a:rPr lang="en-US" sz="2400">
                <a:solidFill>
                  <a:srgbClr val="0002C8"/>
                </a:solidFill>
                <a:latin typeface="Times New Roman" charset="0"/>
                <a:cs typeface="Times New Roman" charset="0"/>
              </a:rPr>
              <a:t>DDB1 &amp; DDB2 recognize UV dimers</a:t>
            </a:r>
          </a:p>
          <a:p>
            <a:pPr marL="1371600" lvl="2" indent="-457200">
              <a:buFont typeface="Arial" charset="0"/>
              <a:buChar char="•"/>
            </a:pPr>
            <a:r>
              <a:rPr lang="en-US" sz="240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XPA recognizes other, poorly defined DNA damage</a:t>
            </a:r>
          </a:p>
          <a:p>
            <a:pPr marL="914400" lvl="1" indent="-457200">
              <a:buFont typeface="Times" charset="0"/>
              <a:buAutoNum type="arabicPeriod"/>
            </a:pPr>
            <a:endParaRPr lang="en-US">
              <a:solidFill>
                <a:srgbClr val="037C03"/>
              </a:solidFill>
            </a:endParaRPr>
          </a:p>
        </p:txBody>
      </p:sp>
      <p:pic>
        <p:nvPicPr>
          <p:cNvPr id="2447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0" b="71732"/>
          <a:stretch>
            <a:fillRect/>
          </a:stretch>
        </p:blipFill>
        <p:spPr bwMode="auto">
          <a:xfrm>
            <a:off x="3657600" y="3381375"/>
            <a:ext cx="54864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lcPersonal:Microsoft Office 98:Templates:Blank Presentation</Template>
  <TotalTime>9120</TotalTime>
  <Words>2972</Words>
  <Application>Microsoft Macintosh PowerPoint</Application>
  <PresentationFormat>On-screen Show (4:3)</PresentationFormat>
  <Paragraphs>627</Paragraphs>
  <Slides>121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9" baseType="lpstr">
      <vt:lpstr>ヒラギノ角ゴ Pro W3</vt:lpstr>
      <vt:lpstr>Arial</vt:lpstr>
      <vt:lpstr>Calibri</vt:lpstr>
      <vt:lpstr>Helvetica</vt:lpstr>
      <vt:lpstr>Symbol</vt:lpstr>
      <vt:lpstr>Times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Wilkes University</dc:creator>
  <cp:lastModifiedBy>Microsoft Office User</cp:lastModifiedBy>
  <cp:revision>290</cp:revision>
  <dcterms:created xsi:type="dcterms:W3CDTF">2015-03-11T22:09:18Z</dcterms:created>
  <dcterms:modified xsi:type="dcterms:W3CDTF">2019-03-21T17:01:27Z</dcterms:modified>
</cp:coreProperties>
</file>