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6"/>
  </p:notesMasterIdLst>
  <p:sldIdLst>
    <p:sldId id="1773" r:id="rId2"/>
    <p:sldId id="1774" r:id="rId3"/>
    <p:sldId id="1775" r:id="rId4"/>
    <p:sldId id="1776" r:id="rId5"/>
    <p:sldId id="1777" r:id="rId6"/>
    <p:sldId id="1778" r:id="rId7"/>
    <p:sldId id="1779" r:id="rId8"/>
    <p:sldId id="1780" r:id="rId9"/>
    <p:sldId id="1781" r:id="rId10"/>
    <p:sldId id="1782" r:id="rId11"/>
    <p:sldId id="1783" r:id="rId12"/>
    <p:sldId id="1784" r:id="rId13"/>
    <p:sldId id="1785" r:id="rId14"/>
    <p:sldId id="1357" r:id="rId15"/>
    <p:sldId id="1358" r:id="rId16"/>
    <p:sldId id="1359" r:id="rId17"/>
    <p:sldId id="1360" r:id="rId18"/>
    <p:sldId id="1361" r:id="rId19"/>
    <p:sldId id="1366" r:id="rId20"/>
    <p:sldId id="1362" r:id="rId21"/>
    <p:sldId id="1367" r:id="rId22"/>
    <p:sldId id="1368" r:id="rId23"/>
    <p:sldId id="1373" r:id="rId24"/>
    <p:sldId id="1372" r:id="rId25"/>
    <p:sldId id="1369" r:id="rId26"/>
    <p:sldId id="1370" r:id="rId27"/>
    <p:sldId id="1371" r:id="rId28"/>
    <p:sldId id="1374" r:id="rId29"/>
    <p:sldId id="1375" r:id="rId30"/>
    <p:sldId id="1376" r:id="rId31"/>
    <p:sldId id="1377" r:id="rId32"/>
    <p:sldId id="1378" r:id="rId33"/>
    <p:sldId id="1435" r:id="rId34"/>
    <p:sldId id="1408" r:id="rId35"/>
    <p:sldId id="1439" r:id="rId36"/>
    <p:sldId id="1441" r:id="rId37"/>
    <p:sldId id="1791" r:id="rId38"/>
    <p:sldId id="1443" r:id="rId39"/>
    <p:sldId id="1410" r:id="rId40"/>
    <p:sldId id="1411" r:id="rId41"/>
    <p:sldId id="1412" r:id="rId42"/>
    <p:sldId id="1413" r:id="rId43"/>
    <p:sldId id="1414" r:id="rId44"/>
    <p:sldId id="1415" r:id="rId45"/>
    <p:sldId id="1416" r:id="rId46"/>
    <p:sldId id="1786" r:id="rId47"/>
    <p:sldId id="1787" r:id="rId48"/>
    <p:sldId id="1788" r:id="rId49"/>
    <p:sldId id="1789" r:id="rId50"/>
    <p:sldId id="1421" r:id="rId51"/>
    <p:sldId id="1790" r:id="rId52"/>
    <p:sldId id="1590" r:id="rId53"/>
    <p:sldId id="1591" r:id="rId54"/>
    <p:sldId id="1592" r:id="rId55"/>
    <p:sldId id="1593" r:id="rId56"/>
    <p:sldId id="1594" r:id="rId57"/>
    <p:sldId id="1595" r:id="rId58"/>
    <p:sldId id="1596" r:id="rId59"/>
    <p:sldId id="1597" r:id="rId60"/>
    <p:sldId id="1598" r:id="rId61"/>
    <p:sldId id="1599" r:id="rId62"/>
    <p:sldId id="1600" r:id="rId63"/>
    <p:sldId id="1601" r:id="rId64"/>
    <p:sldId id="1602" r:id="rId65"/>
    <p:sldId id="1603" r:id="rId66"/>
    <p:sldId id="1604" r:id="rId67"/>
    <p:sldId id="1605" r:id="rId68"/>
    <p:sldId id="1606" r:id="rId69"/>
    <p:sldId id="1607" r:id="rId70"/>
    <p:sldId id="1608" r:id="rId71"/>
    <p:sldId id="1609" r:id="rId72"/>
    <p:sldId id="1610" r:id="rId73"/>
    <p:sldId id="1611" r:id="rId74"/>
    <p:sldId id="1612" r:id="rId75"/>
    <p:sldId id="1613" r:id="rId76"/>
    <p:sldId id="1614" r:id="rId77"/>
    <p:sldId id="1771" r:id="rId78"/>
    <p:sldId id="1770" r:id="rId79"/>
    <p:sldId id="1617" r:id="rId80"/>
    <p:sldId id="1618" r:id="rId81"/>
    <p:sldId id="1619" r:id="rId82"/>
    <p:sldId id="1620" r:id="rId83"/>
    <p:sldId id="1621" r:id="rId84"/>
    <p:sldId id="1622" r:id="rId85"/>
    <p:sldId id="1623" r:id="rId86"/>
    <p:sldId id="1624" r:id="rId87"/>
    <p:sldId id="1625" r:id="rId88"/>
    <p:sldId id="1626" r:id="rId89"/>
    <p:sldId id="1627" r:id="rId90"/>
    <p:sldId id="1628" r:id="rId91"/>
    <p:sldId id="1629" r:id="rId92"/>
    <p:sldId id="1630" r:id="rId93"/>
    <p:sldId id="1631" r:id="rId94"/>
    <p:sldId id="1632" r:id="rId95"/>
    <p:sldId id="1633" r:id="rId96"/>
    <p:sldId id="1634" r:id="rId97"/>
    <p:sldId id="1635" r:id="rId98"/>
    <p:sldId id="1636" r:id="rId99"/>
    <p:sldId id="1637" r:id="rId100"/>
    <p:sldId id="1638" r:id="rId101"/>
    <p:sldId id="1639" r:id="rId102"/>
    <p:sldId id="1640" r:id="rId103"/>
    <p:sldId id="1641" r:id="rId104"/>
    <p:sldId id="1642" r:id="rId105"/>
    <p:sldId id="1643" r:id="rId106"/>
    <p:sldId id="1644" r:id="rId107"/>
    <p:sldId id="1645" r:id="rId108"/>
    <p:sldId id="1646" r:id="rId109"/>
    <p:sldId id="1647" r:id="rId110"/>
    <p:sldId id="1648" r:id="rId111"/>
    <p:sldId id="1649" r:id="rId112"/>
    <p:sldId id="1650" r:id="rId113"/>
    <p:sldId id="1651" r:id="rId114"/>
    <p:sldId id="1652" r:id="rId115"/>
    <p:sldId id="1653" r:id="rId116"/>
    <p:sldId id="1654" r:id="rId117"/>
    <p:sldId id="1655" r:id="rId118"/>
    <p:sldId id="1656" r:id="rId119"/>
    <p:sldId id="1657" r:id="rId120"/>
    <p:sldId id="1658" r:id="rId121"/>
    <p:sldId id="1659" r:id="rId122"/>
    <p:sldId id="1660" r:id="rId123"/>
    <p:sldId id="1661" r:id="rId124"/>
    <p:sldId id="1662" r:id="rId125"/>
    <p:sldId id="1663" r:id="rId126"/>
    <p:sldId id="1664" r:id="rId127"/>
    <p:sldId id="1665" r:id="rId128"/>
    <p:sldId id="1666" r:id="rId129"/>
    <p:sldId id="1667" r:id="rId130"/>
    <p:sldId id="1668" r:id="rId131"/>
    <p:sldId id="1669" r:id="rId132"/>
    <p:sldId id="1670" r:id="rId133"/>
    <p:sldId id="1671" r:id="rId134"/>
    <p:sldId id="1672" r:id="rId1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660066"/>
    <a:srgbClr val="3366FF"/>
    <a:srgbClr val="CC00FF"/>
    <a:srgbClr val="00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484"/>
    <p:restoredTop sz="94678"/>
  </p:normalViewPr>
  <p:slideViewPr>
    <p:cSldViewPr>
      <p:cViewPr>
        <p:scale>
          <a:sx n="100" d="100"/>
          <a:sy n="100" d="100"/>
        </p:scale>
        <p:origin x="1240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7F99195-CFF5-3F41-93C0-31E5E1F6C513}" type="datetime1">
              <a:rPr lang="en-US"/>
              <a:pPr>
                <a:defRPr/>
              </a:pPr>
              <a:t>3/20/19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2EE691A-BFDD-B348-A145-A525B5191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11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A467-0EEB-4C4D-A1EA-BA38723A0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8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4AD4-53EC-4B4B-8BD2-1B76DC671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BDD9D-4488-854B-88AC-618492E32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BA23-41DC-0647-A52C-FA949AA04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6677D-547D-D747-8FDB-EB2CC1742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BF1D1-4C6E-FF4C-9CA0-5B6EE4917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662E-FBE7-5E46-B5E9-0CB81E8A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4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F26F-08AF-3C4E-AB45-A20F367C7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2210F-9764-7242-A2E9-0D225652A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8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B1D0F-4AA1-C043-A27C-026D3EF6D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9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C6F2-BEC4-FB4D-91D1-0C5B4028E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0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B337453-B387-1A49-A367-96370A18E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11" charset="-128"/>
          <a:cs typeface="ヒラギノ角ゴ Pro W3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xen.12019" TargetMode="External"/><Relationship Id="rId7" Type="http://schemas.openxmlformats.org/officeDocument/2006/relationships/hyperlink" Target="https://doi.org/10.1051/rnd:2006029" TargetMode="External"/><Relationship Id="rId2" Type="http://schemas.openxmlformats.org/officeDocument/2006/relationships/hyperlink" Target="https://link.springer.com/article/10.1007/s11248-018-0059-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Digital_object_identifier" TargetMode="External"/><Relationship Id="rId5" Type="http://schemas.openxmlformats.org/officeDocument/2006/relationships/hyperlink" Target="https://link.springer.com/article/10.1007/s11248-016-9985-x" TargetMode="External"/><Relationship Id="rId4" Type="http://schemas.openxmlformats.org/officeDocument/2006/relationships/hyperlink" Target="https://link.springer.com/article/10.1007/s11248-014-9832-x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96/fj.14-259531" TargetMode="Externa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96/fj.14-259531" TargetMode="Externa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497800/" TargetMode="External"/><Relationship Id="rId7" Type="http://schemas.openxmlformats.org/officeDocument/2006/relationships/hyperlink" Target="http://www.isaaa.org/kc/cropbiotechupdate/article/default.asp?ID=15295" TargetMode="External"/><Relationship Id="rId2" Type="http://schemas.openxmlformats.org/officeDocument/2006/relationships/hyperlink" Target="file:////doi/10.1111:tpj.1350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nlinelibrary.wiley.com/doi/10.1111/pbi.12672/full" TargetMode="External"/><Relationship Id="rId5" Type="http://schemas.openxmlformats.org/officeDocument/2006/relationships/hyperlink" Target="http://www.pnas.org/content/102/9/3378" TargetMode="External"/><Relationship Id="rId4" Type="http://schemas.openxmlformats.org/officeDocument/2006/relationships/hyperlink" Target="https://www.ncbi.nlm.nih.gov/pmc/articles/PMC2652073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1570023202010358" TargetMode="External"/><Relationship Id="rId3" Type="http://schemas.openxmlformats.org/officeDocument/2006/relationships/hyperlink" Target="file:////doi/10.1038:s41467-018-03293-x" TargetMode="External"/><Relationship Id="rId7" Type="http://schemas.openxmlformats.org/officeDocument/2006/relationships/hyperlink" Target="http://www.jbc.org/content/270/1/163.full" TargetMode="External"/><Relationship Id="rId2" Type="http://schemas.openxmlformats.org/officeDocument/2006/relationships/hyperlink" Target="https://doi.org/10.1038/s41586-019-0978-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/DOI/%2010.1126:science.6337396" TargetMode="External"/><Relationship Id="rId5" Type="http://schemas.openxmlformats.org/officeDocument/2006/relationships/hyperlink" Target="http://aem.asm.org/content/76/10/3361.full" TargetMode="External"/><Relationship Id="rId4" Type="http://schemas.openxmlformats.org/officeDocument/2006/relationships/hyperlink" Target="https://www.tandfonline.com/doi/abs/10.1080/10826060701774312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007/s00122-016-2808-x" TargetMode="External"/><Relationship Id="rId2" Type="http://schemas.openxmlformats.org/officeDocument/2006/relationships/hyperlink" Target="http://www.nature.com/nbt/journal/v23/n4/full/nbt1082.html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rcewatch.org/index.php?title=Papaya_Ring_Spot_Virus_Resistant_Papaya&amp;action=edit&amp;redlink=1" TargetMode="External"/><Relationship Id="rId2" Type="http://schemas.openxmlformats.org/officeDocument/2006/relationships/hyperlink" Target="https://doi.org/10.1603/0022-0493-96.1.7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onlinelibrary.wiley.com/doi/10.1111/j.1467-7652.2007.00279.x/full" TargetMode="External"/><Relationship Id="rId4" Type="http://schemas.openxmlformats.org/officeDocument/2006/relationships/hyperlink" Target="http://oregonstate.edu/instruct/bi430-fs430/Documents-2004/3B-BIOTECH%20METH/Gonsalves-papaya-story-AmPhytopSoc2004.pdf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111/pbi.12673/full" TargetMode="External"/><Relationship Id="rId2" Type="http://schemas.openxmlformats.org/officeDocument/2006/relationships/hyperlink" Target="http://bmcplantbiol.biomedcentral.com/articles/10.1186/s12870-016-0958-2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lavrSavr" TargetMode="External"/><Relationship Id="rId2" Type="http://schemas.openxmlformats.org/officeDocument/2006/relationships/hyperlink" Target="http://journal.frontiersin.org/article/10.3389/fpls.2017.00194/ful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271/bbb.65.383" TargetMode="External"/><Relationship Id="rId4" Type="http://schemas.openxmlformats.org/officeDocument/2006/relationships/hyperlink" Target="http://hortsci.ashspublications.org/content/43/3/962.full.pdf+html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599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algn="ctr"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Next Assignment: Wed March 27?</a:t>
            </a:r>
          </a:p>
          <a:p>
            <a:pPr marL="0" lvl="1"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GMO organisms for fun and profit</a:t>
            </a:r>
          </a:p>
          <a:p>
            <a:pPr lvl="0"/>
            <a:r>
              <a:rPr lang="en-US" sz="2400" dirty="0">
                <a:latin typeface="Times New Roman"/>
                <a:cs typeface="Times New Roman"/>
              </a:rPr>
              <a:t>Animals making useful </a:t>
            </a:r>
            <a:r>
              <a:rPr lang="en-US" sz="2400" dirty="0" err="1">
                <a:latin typeface="Times New Roman"/>
                <a:cs typeface="Times New Roman"/>
              </a:rPr>
              <a:t>biochemicals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b="0" dirty="0">
                <a:latin typeface="Times New Roman"/>
                <a:cs typeface="Times New Roman"/>
              </a:rPr>
              <a:t>Intrinsic antimicrobial properties of silk spun by genetically modified silkworm strains </a:t>
            </a:r>
            <a:r>
              <a:rPr lang="en-US" sz="2400" u="sng" dirty="0">
                <a:latin typeface="Times New Roman"/>
                <a:cs typeface="Times New Roman"/>
                <a:hlinkClick r:id="rId2"/>
              </a:rPr>
              <a:t>https://link.springer.com/article/10.1007/s11248-018-0059-0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b="0" dirty="0">
                <a:latin typeface="Times New Roman"/>
                <a:cs typeface="Times New Roman"/>
              </a:rPr>
              <a:t>Double knockout pigs deficient in N‐</a:t>
            </a:r>
            <a:r>
              <a:rPr lang="en-US" sz="2400" b="0" dirty="0" err="1">
                <a:latin typeface="Times New Roman"/>
                <a:cs typeface="Times New Roman"/>
              </a:rPr>
              <a:t>glycolylneuraminic</a:t>
            </a:r>
            <a:r>
              <a:rPr lang="en-US" sz="2400" b="0" dirty="0">
                <a:latin typeface="Times New Roman"/>
                <a:cs typeface="Times New Roman"/>
              </a:rPr>
              <a:t> acid and </a:t>
            </a:r>
            <a:r>
              <a:rPr lang="en-US" sz="2400" b="0" dirty="0" err="1">
                <a:latin typeface="Times New Roman"/>
                <a:cs typeface="Times New Roman"/>
              </a:rPr>
              <a:t>Galactose</a:t>
            </a:r>
            <a:r>
              <a:rPr lang="en-US" sz="2400" b="0" dirty="0">
                <a:latin typeface="Times New Roman"/>
                <a:cs typeface="Times New Roman"/>
              </a:rPr>
              <a:t> α‐1,3‐Galactose reduce the </a:t>
            </a:r>
            <a:r>
              <a:rPr lang="en-US" sz="2400" b="0" dirty="0" err="1">
                <a:latin typeface="Times New Roman"/>
                <a:cs typeface="Times New Roman"/>
              </a:rPr>
              <a:t>humoral</a:t>
            </a:r>
            <a:r>
              <a:rPr lang="en-US" sz="2400" b="0" dirty="0">
                <a:latin typeface="Times New Roman"/>
                <a:cs typeface="Times New Roman"/>
              </a:rPr>
              <a:t> barrier to xenotransplantation </a:t>
            </a:r>
            <a:r>
              <a:rPr lang="en-US" sz="2400" u="sng" dirty="0">
                <a:latin typeface="Times New Roman"/>
                <a:cs typeface="Times New Roman"/>
                <a:hlinkClick r:id="rId3"/>
              </a:rPr>
              <a:t>https://doi.org/10.1111/xen.12019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b="0" dirty="0">
                <a:latin typeface="Times New Roman"/>
                <a:cs typeface="Times New Roman"/>
              </a:rPr>
              <a:t>Super-muscly sheep and cattle by genome editing; </a:t>
            </a:r>
            <a:r>
              <a:rPr lang="en-US" sz="2400" u="sng" dirty="0">
                <a:latin typeface="Times New Roman"/>
                <a:cs typeface="Times New Roman"/>
                <a:hlinkClick r:id="rId4"/>
              </a:rPr>
              <a:t>https://link.springer.com/article/10.1007%2Fs11248-014-9832-x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b="0" dirty="0">
                <a:latin typeface="Times New Roman"/>
                <a:cs typeface="Times New Roman"/>
              </a:rPr>
              <a:t>The transgenic expression of human follistatin-344 increases skeletal muscle mass in pigs </a:t>
            </a:r>
            <a:r>
              <a:rPr lang="en-US" sz="2400" u="sng" dirty="0">
                <a:latin typeface="Times New Roman"/>
                <a:cs typeface="Times New Roman"/>
                <a:hlinkClick r:id="rId5"/>
              </a:rPr>
              <a:t>https://link.springer.com/article/10.1007/s11248-016-9985-x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b="0" dirty="0">
                <a:latin typeface="Times New Roman"/>
                <a:cs typeface="Times New Roman"/>
              </a:rPr>
              <a:t>Goats that make human </a:t>
            </a:r>
            <a:r>
              <a:rPr lang="en-US" sz="2400" b="0" dirty="0" err="1">
                <a:latin typeface="Times New Roman"/>
                <a:cs typeface="Times New Roman"/>
              </a:rPr>
              <a:t>antithrombin</a:t>
            </a:r>
            <a:r>
              <a:rPr lang="en-US" sz="2400" b="0" dirty="0">
                <a:latin typeface="Times New Roman"/>
                <a:cs typeface="Times New Roman"/>
              </a:rPr>
              <a:t> in their milk.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u="sng" dirty="0">
                <a:latin typeface="Times New Roman"/>
                <a:cs typeface="Times New Roman"/>
                <a:hlinkClick r:id="rId6" tooltip="Digital object identifier"/>
              </a:rPr>
              <a:t>doi</a:t>
            </a:r>
            <a:r>
              <a:rPr lang="en-US" sz="2400" b="0" i="1" dirty="0">
                <a:latin typeface="Times New Roman"/>
                <a:cs typeface="Times New Roman"/>
              </a:rPr>
              <a:t>:</a:t>
            </a:r>
            <a:r>
              <a:rPr lang="en-US" sz="2400" i="1" u="sng" dirty="0">
                <a:latin typeface="Times New Roman"/>
                <a:cs typeface="Times New Roman"/>
                <a:hlinkClick r:id="rId7"/>
              </a:rPr>
              <a:t>10.1051/rnd:2006029</a:t>
            </a:r>
            <a:r>
              <a:rPr lang="en-US" sz="2400" b="0" i="1" dirty="0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0" lvl="1" algn="ctr"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GMO organisms for fun and profit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First set the stage: what was previously known, and what did they set out to learn?</a:t>
            </a:r>
          </a:p>
          <a:p>
            <a:pPr marL="800100" lvl="2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Will probably need to read other papers or review articles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en-US" sz="2400" dirty="0">
                <a:latin typeface="Times New Roman"/>
                <a:cs typeface="Times New Roman"/>
              </a:rPr>
              <a:t>Next describe what they did and how the did it</a:t>
            </a:r>
          </a:p>
        </p:txBody>
      </p:sp>
    </p:spTree>
    <p:extLst>
      <p:ext uri="{BB962C8B-B14F-4D97-AF65-F5344CB8AC3E}">
        <p14:creationId xmlns:p14="http://schemas.microsoft.com/office/powerpoint/2010/main" val="280517669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2" descr="B_SUBU_1.JPG                                                   00000073 TERZAGHI1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"/>
          <a:stretch>
            <a:fillRect/>
          </a:stretch>
        </p:blipFill>
        <p:spPr bwMode="auto">
          <a:xfrm>
            <a:off x="574675" y="1524000"/>
            <a:ext cx="85693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4" name="Rectangle 3"/>
          <p:cNvSpPr>
            <a:spLocks noChangeArrowheads="1"/>
          </p:cNvSpPr>
          <p:nvPr/>
        </p:nvSpPr>
        <p:spPr bwMode="auto">
          <a:xfrm>
            <a:off x="71438" y="0"/>
            <a:ext cx="90011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Proteins replicating</a:t>
            </a:r>
            <a:r>
              <a:rPr lang="en-US" sz="2400">
                <a:solidFill>
                  <a:schemeClr val="folHlink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both</a:t>
            </a:r>
            <a:r>
              <a:rPr lang="en-US" sz="2400">
                <a:solidFill>
                  <a:schemeClr val="folHlink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strands are in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replisome: </a:t>
            </a:r>
            <a:r>
              <a:rPr lang="en-US" sz="2400">
                <a:latin typeface="Times New Roman" charset="0"/>
                <a:cs typeface="Times New Roman" charset="0"/>
              </a:rPr>
              <a:t>feed DNA through it</a:t>
            </a:r>
            <a:endParaRPr lang="en-US" sz="2400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lagging strand loops out so make both strands in same direction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5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71438" y="0"/>
            <a:ext cx="90011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lagging strand loops out so make both strands in same direction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DNA pol detaches when hits previous primer, reattaches at next primer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4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Bacterial DNA has one origin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Euk have ARS ~ every 100,000 bp </a:t>
            </a:r>
          </a:p>
          <a:p>
            <a:r>
              <a:rPr lang="en-US" sz="2400">
                <a:solidFill>
                  <a:srgbClr val="114FFB"/>
                </a:solidFill>
                <a:latin typeface="Times New Roman" charset="0"/>
                <a:cs typeface="Times New Roman" charset="0"/>
              </a:rPr>
              <a:t>	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- speed DNA replication</a:t>
            </a:r>
          </a:p>
        </p:txBody>
      </p:sp>
      <p:pic>
        <p:nvPicPr>
          <p:cNvPr id="133122" name="Picture 5" descr="eukaryotic replication.JPG                                     00040930&#10;Danaville III                  AF1D1BB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4"/>
          <p:cNvSpPr>
            <a:spLocks noChangeArrowheads="1"/>
          </p:cNvSpPr>
          <p:nvPr/>
        </p:nvSpPr>
        <p:spPr bwMode="auto">
          <a:xfrm>
            <a:off x="0" y="0"/>
            <a:ext cx="90773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Euk have ARS ~ every 100,000 bp </a:t>
            </a:r>
          </a:p>
          <a:p>
            <a:r>
              <a:rPr lang="en-US" sz="2400">
                <a:solidFill>
                  <a:srgbClr val="114FFB"/>
                </a:solidFill>
                <a:latin typeface="Times New Roman" charset="0"/>
                <a:cs typeface="Times New Roman" charset="0"/>
              </a:rPr>
              <a:t>	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- speed DNA replication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ORC (Origin Recognition Complex) binds ARS</a:t>
            </a:r>
          </a:p>
        </p:txBody>
      </p:sp>
      <p:pic>
        <p:nvPicPr>
          <p:cNvPr id="135170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13690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Line 6"/>
          <p:cNvSpPr>
            <a:spLocks noChangeShapeType="1"/>
          </p:cNvSpPr>
          <p:nvPr/>
        </p:nvSpPr>
        <p:spPr bwMode="auto">
          <a:xfrm>
            <a:off x="3505200" y="3721100"/>
            <a:ext cx="0" cy="101600"/>
          </a:xfrm>
          <a:prstGeom prst="line">
            <a:avLst/>
          </a:prstGeom>
          <a:noFill/>
          <a:ln w="127000">
            <a:solidFill>
              <a:srgbClr val="063DE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2" name="Line 7"/>
          <p:cNvSpPr>
            <a:spLocks noChangeShapeType="1"/>
          </p:cNvSpPr>
          <p:nvPr/>
        </p:nvSpPr>
        <p:spPr bwMode="auto">
          <a:xfrm>
            <a:off x="3581400" y="3721100"/>
            <a:ext cx="0" cy="101600"/>
          </a:xfrm>
          <a:prstGeom prst="line">
            <a:avLst/>
          </a:prstGeom>
          <a:noFill/>
          <a:ln w="127000">
            <a:solidFill>
              <a:srgbClr val="063DE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Line 8"/>
          <p:cNvSpPr>
            <a:spLocks noChangeShapeType="1"/>
          </p:cNvSpPr>
          <p:nvPr/>
        </p:nvSpPr>
        <p:spPr bwMode="auto">
          <a:xfrm>
            <a:off x="3657600" y="3721100"/>
            <a:ext cx="0" cy="101600"/>
          </a:xfrm>
          <a:prstGeom prst="line">
            <a:avLst/>
          </a:prstGeom>
          <a:noFill/>
          <a:ln w="127000">
            <a:solidFill>
              <a:srgbClr val="063DE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Line 9"/>
          <p:cNvSpPr>
            <a:spLocks noChangeShapeType="1"/>
          </p:cNvSpPr>
          <p:nvPr/>
        </p:nvSpPr>
        <p:spPr bwMode="auto">
          <a:xfrm>
            <a:off x="3733800" y="3721100"/>
            <a:ext cx="0" cy="101600"/>
          </a:xfrm>
          <a:prstGeom prst="line">
            <a:avLst/>
          </a:prstGeom>
          <a:noFill/>
          <a:ln w="127000">
            <a:solidFill>
              <a:srgbClr val="063DE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5" name="Rectangle 10"/>
          <p:cNvSpPr>
            <a:spLocks noChangeArrowheads="1"/>
          </p:cNvSpPr>
          <p:nvPr/>
        </p:nvSpPr>
        <p:spPr bwMode="auto">
          <a:xfrm>
            <a:off x="0" y="5334000"/>
            <a:ext cx="8597900" cy="444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Rectangle 11"/>
          <p:cNvSpPr>
            <a:spLocks noChangeArrowheads="1"/>
          </p:cNvSpPr>
          <p:nvPr/>
        </p:nvSpPr>
        <p:spPr bwMode="auto">
          <a:xfrm>
            <a:off x="762000" y="5334000"/>
            <a:ext cx="1130300" cy="444500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Rectangle 12"/>
          <p:cNvSpPr>
            <a:spLocks noChangeArrowheads="1"/>
          </p:cNvSpPr>
          <p:nvPr/>
        </p:nvSpPr>
        <p:spPr bwMode="auto">
          <a:xfrm>
            <a:off x="1192213" y="5307013"/>
            <a:ext cx="401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35178" name="Rectangle 13"/>
          <p:cNvSpPr>
            <a:spLocks noChangeArrowheads="1"/>
          </p:cNvSpPr>
          <p:nvPr/>
        </p:nvSpPr>
        <p:spPr bwMode="auto">
          <a:xfrm>
            <a:off x="3048000" y="5334000"/>
            <a:ext cx="596900" cy="444500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Rectangle 14"/>
          <p:cNvSpPr>
            <a:spLocks noChangeArrowheads="1"/>
          </p:cNvSpPr>
          <p:nvPr/>
        </p:nvSpPr>
        <p:spPr bwMode="auto">
          <a:xfrm>
            <a:off x="3036888" y="5322888"/>
            <a:ext cx="9239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B1</a:t>
            </a:r>
          </a:p>
        </p:txBody>
      </p:sp>
      <p:sp>
        <p:nvSpPr>
          <p:cNvPr id="135180" name="Rectangle 15"/>
          <p:cNvSpPr>
            <a:spLocks noChangeArrowheads="1"/>
          </p:cNvSpPr>
          <p:nvPr/>
        </p:nvSpPr>
        <p:spPr bwMode="auto">
          <a:xfrm>
            <a:off x="4114800" y="5334000"/>
            <a:ext cx="596900" cy="444500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1" name="Rectangle 16"/>
          <p:cNvSpPr>
            <a:spLocks noChangeArrowheads="1"/>
          </p:cNvSpPr>
          <p:nvPr/>
        </p:nvSpPr>
        <p:spPr bwMode="auto">
          <a:xfrm>
            <a:off x="4103688" y="5322888"/>
            <a:ext cx="9239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B2</a:t>
            </a:r>
          </a:p>
        </p:txBody>
      </p:sp>
      <p:sp>
        <p:nvSpPr>
          <p:cNvPr id="135182" name="Rectangle 17"/>
          <p:cNvSpPr>
            <a:spLocks noChangeArrowheads="1"/>
          </p:cNvSpPr>
          <p:nvPr/>
        </p:nvSpPr>
        <p:spPr bwMode="auto">
          <a:xfrm>
            <a:off x="5181600" y="5334000"/>
            <a:ext cx="596900" cy="444500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Rectangle 18"/>
          <p:cNvSpPr>
            <a:spLocks noChangeArrowheads="1"/>
          </p:cNvSpPr>
          <p:nvPr/>
        </p:nvSpPr>
        <p:spPr bwMode="auto">
          <a:xfrm>
            <a:off x="5170488" y="5322888"/>
            <a:ext cx="9239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B3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ChangeArrowheads="1"/>
          </p:cNvSpPr>
          <p:nvPr/>
        </p:nvSpPr>
        <p:spPr bwMode="auto">
          <a:xfrm>
            <a:off x="0" y="147638"/>
            <a:ext cx="9077325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ORC binds ARS</a:t>
            </a:r>
          </a:p>
          <a:p>
            <a:pPr>
              <a:spcBef>
                <a:spcPct val="10000"/>
              </a:spcBef>
            </a:pPr>
            <a:r>
              <a:rPr lang="en-US" sz="240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licensing factors ensure each ARS is only replicated once/S</a:t>
            </a:r>
          </a:p>
          <a:p>
            <a:pPr>
              <a:spcBef>
                <a:spcPct val="10000"/>
              </a:spcBef>
            </a:pP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fall off when ARS is replicated, don't reattach until G1</a:t>
            </a:r>
            <a:endParaRPr lang="en-US" sz="2400">
              <a:solidFill>
                <a:srgbClr val="063DE8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37218" name="Picture 3" descr="orc1.jpg                                                       00000002ZIP-100                        B8AD458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27238"/>
            <a:ext cx="853440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ChangeArrowheads="1"/>
          </p:cNvSpPr>
          <p:nvPr/>
        </p:nvSpPr>
        <p:spPr bwMode="auto">
          <a:xfrm>
            <a:off x="0" y="71438"/>
            <a:ext cx="90773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Telomeres</a:t>
            </a:r>
            <a:endParaRPr lang="en-US" sz="2400">
              <a:solidFill>
                <a:srgbClr val="500093"/>
              </a:solidFill>
              <a:latin typeface="Times New Roman" charset="0"/>
              <a:cs typeface="Times New Roman" charset="0"/>
            </a:endParaRPr>
          </a:p>
          <a:p>
            <a:pPr>
              <a:buFontTx/>
              <a:buChar char="•"/>
            </a:pPr>
            <a:r>
              <a:rPr lang="en-US" sz="24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sequences at chromosome ends 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 humans have 250-7,000 repeats of  CCCTAA</a:t>
            </a:r>
            <a:endParaRPr lang="en-US" sz="2400" baseline="-25000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  <a:p>
            <a:pPr>
              <a:buFontTx/>
              <a:buChar char="•"/>
            </a:pP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special proteins bind them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3824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438400"/>
            <a:ext cx="3886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438400"/>
            <a:ext cx="5486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ChangeArrowheads="1"/>
          </p:cNvSpPr>
          <p:nvPr/>
        </p:nvSpPr>
        <p:spPr bwMode="auto">
          <a:xfrm>
            <a:off x="0" y="71438"/>
            <a:ext cx="90773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Telomeres</a:t>
            </a:r>
            <a:endParaRPr lang="en-US" sz="2400">
              <a:solidFill>
                <a:srgbClr val="500093"/>
              </a:solidFill>
              <a:latin typeface="Times New Roman" charset="0"/>
              <a:cs typeface="Times New Roman" charset="0"/>
            </a:endParaRPr>
          </a:p>
          <a:p>
            <a:pPr>
              <a:buFontTx/>
              <a:buChar char="•"/>
            </a:pPr>
            <a:r>
              <a:rPr lang="en-US" sz="24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sequences at chromosome ends  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 humans have 250-7,000 repeats of  CCCTAA</a:t>
            </a:r>
            <a:endParaRPr lang="en-US" sz="2400" baseline="-25000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  <a:p>
            <a:pPr>
              <a:buFontTx/>
              <a:buChar char="•"/>
            </a:pP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special proteins bind them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can't replicate 5' end of  lagging strand since remove primer</a:t>
            </a:r>
          </a:p>
        </p:txBody>
      </p:sp>
      <p:pic>
        <p:nvPicPr>
          <p:cNvPr id="139266" name="Picture 3" descr="&#10;endrep.JPG                                                     00045E1A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7086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ChangeArrowheads="1"/>
          </p:cNvSpPr>
          <p:nvPr/>
        </p:nvSpPr>
        <p:spPr bwMode="auto">
          <a:xfrm>
            <a:off x="0" y="71438"/>
            <a:ext cx="90773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Telomeres</a:t>
            </a:r>
            <a:endParaRPr lang="en-US" sz="2400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  <a:p>
            <a:pPr>
              <a:buFontTx/>
              <a:buChar char="•"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can't replicate 5' end of  lagging strand since remove primer</a:t>
            </a:r>
          </a:p>
          <a:p>
            <a:pPr>
              <a:buFontTx/>
              <a:buChar char="•"/>
            </a:pPr>
            <a:r>
              <a:rPr lang="en-US" sz="2400">
                <a:latin typeface="Times New Roman" charset="0"/>
                <a:cs typeface="Times New Roman" charset="0"/>
              </a:rPr>
              <a:t> telomeres lose ~ 200 bp  each S</a:t>
            </a:r>
          </a:p>
        </p:txBody>
      </p:sp>
      <p:pic>
        <p:nvPicPr>
          <p:cNvPr id="140290" name="Picture 3" descr="&#10;endrep.JPG                                                     00045E1A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00163"/>
            <a:ext cx="80772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ChangeArrowheads="1"/>
          </p:cNvSpPr>
          <p:nvPr/>
        </p:nvSpPr>
        <p:spPr bwMode="auto">
          <a:xfrm>
            <a:off x="0" y="71438"/>
            <a:ext cx="90773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Telomeres</a:t>
            </a:r>
            <a:endParaRPr lang="en-US" sz="2400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  <a:p>
            <a:pPr>
              <a:buFontTx/>
              <a:buChar char="•"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can't replicate 5' end of  lagging strand since remove primer</a:t>
            </a:r>
          </a:p>
          <a:p>
            <a:pPr>
              <a:buFontTx/>
              <a:buChar char="•"/>
            </a:pPr>
            <a:r>
              <a:rPr lang="en-US" sz="2400">
                <a:latin typeface="Times New Roman" charset="0"/>
                <a:cs typeface="Times New Roman" charset="0"/>
              </a:rPr>
              <a:t> telomeres lose ~ 200 bp  each S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telomerase replaces missing bases</a:t>
            </a:r>
          </a:p>
        </p:txBody>
      </p:sp>
      <p:pic>
        <p:nvPicPr>
          <p:cNvPr id="141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625"/>
            <a:ext cx="91440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ChangeArrowheads="1"/>
          </p:cNvSpPr>
          <p:nvPr/>
        </p:nvSpPr>
        <p:spPr bwMode="auto">
          <a:xfrm>
            <a:off x="0" y="71438"/>
            <a:ext cx="90773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Telomerase</a:t>
            </a:r>
            <a:endParaRPr lang="en-US" sz="2400">
              <a:solidFill>
                <a:schemeClr val="accent1"/>
              </a:solidFill>
              <a:latin typeface="Times New Roman" charset="0"/>
              <a:cs typeface="Times New Roman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charset="0"/>
                <a:cs typeface="Times New Roman" charset="0"/>
              </a:rPr>
              <a:t> telomeres lose ~ 200 bp  each S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telomerase replaces missing bases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reverse transcriptase with attached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RNA</a:t>
            </a:r>
            <a:r>
              <a:rPr lang="en-US" sz="2400"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template</a:t>
            </a:r>
          </a:p>
        </p:txBody>
      </p:sp>
      <p:pic>
        <p:nvPicPr>
          <p:cNvPr id="142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587625"/>
            <a:ext cx="91440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0" lvl="1" algn="ctr"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GMO organisms for fun and profit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First set the stage: what was previously known, and what did they set out to learn?</a:t>
            </a:r>
          </a:p>
          <a:p>
            <a:pPr marL="800100" lvl="2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Will probably need to read other papers or review articles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en-US" sz="2400" dirty="0">
                <a:latin typeface="Times New Roman"/>
                <a:cs typeface="Times New Roman"/>
              </a:rPr>
              <a:t>Next describe what they did and how the did it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Next describe their results</a:t>
            </a:r>
          </a:p>
        </p:txBody>
      </p:sp>
    </p:spTree>
    <p:extLst>
      <p:ext uri="{BB962C8B-B14F-4D97-AF65-F5344CB8AC3E}">
        <p14:creationId xmlns:p14="http://schemas.microsoft.com/office/powerpoint/2010/main" val="272580494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ChangeArrowheads="1"/>
          </p:cNvSpPr>
          <p:nvPr/>
        </p:nvSpPr>
        <p:spPr bwMode="auto">
          <a:xfrm>
            <a:off x="0" y="71438"/>
            <a:ext cx="90773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Telomerase</a:t>
            </a:r>
            <a:endParaRPr lang="en-US" sz="2400">
              <a:solidFill>
                <a:schemeClr val="accent1"/>
              </a:solidFill>
              <a:latin typeface="Times New Roman" charset="0"/>
              <a:cs typeface="Times New Roman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charset="0"/>
                <a:cs typeface="Times New Roman" charset="0"/>
              </a:rPr>
              <a:t> telomeres lose ~ 200 bp  each S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telomerase replaces missing bases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reverse transcriptase with attached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RNA</a:t>
            </a:r>
            <a:r>
              <a:rPr lang="en-US" sz="2400"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template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1) RNA bonds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leading strand</a:t>
            </a:r>
          </a:p>
        </p:txBody>
      </p:sp>
      <p:pic>
        <p:nvPicPr>
          <p:cNvPr id="143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625"/>
            <a:ext cx="91440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68363"/>
            <a:ext cx="6858000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3"/>
          <p:cNvSpPr>
            <a:spLocks noChangeArrowheads="1"/>
          </p:cNvSpPr>
          <p:nvPr/>
        </p:nvSpPr>
        <p:spPr bwMode="auto">
          <a:xfrm>
            <a:off x="0" y="-76200"/>
            <a:ext cx="90773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Telomerase</a:t>
            </a:r>
            <a:endParaRPr lang="en-US" sz="240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marL="457200" indent="-457200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reverse transcriptase with attached </a:t>
            </a:r>
            <a:r>
              <a:rPr lang="en-US" sz="240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RNA</a:t>
            </a:r>
            <a:r>
              <a:rPr lang="en-US" sz="2400"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template</a:t>
            </a:r>
          </a:p>
          <a:p>
            <a:pPr marL="457200" indent="-457200">
              <a:buFont typeface="Times" charset="0"/>
              <a:buAutoNum type="arabicParenR"/>
            </a:pPr>
            <a:r>
              <a:rPr lang="en-US" sz="2400">
                <a:latin typeface="Times New Roman" charset="0"/>
                <a:cs typeface="Times New Roman" charset="0"/>
              </a:rPr>
              <a:t>RNA bonds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leading strand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2) Forms template to extend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leading strand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04875"/>
            <a:ext cx="54864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Rectangle 3"/>
          <p:cNvSpPr>
            <a:spLocks noChangeArrowheads="1"/>
          </p:cNvSpPr>
          <p:nvPr/>
        </p:nvSpPr>
        <p:spPr bwMode="auto">
          <a:xfrm>
            <a:off x="0" y="0"/>
            <a:ext cx="90773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Telomerase</a:t>
            </a:r>
            <a:endParaRPr lang="en-US" sz="240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marL="457200" indent="-457200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reverse transcriptase with attached </a:t>
            </a:r>
            <a:r>
              <a:rPr lang="en-US" sz="240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RNA</a:t>
            </a:r>
            <a:r>
              <a:rPr lang="en-US" sz="2400"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template</a:t>
            </a:r>
          </a:p>
          <a:p>
            <a:pPr marL="457200" indent="-457200">
              <a:buFont typeface="Times" charset="0"/>
              <a:buAutoNum type="arabicParenR"/>
            </a:pPr>
            <a:r>
              <a:rPr lang="en-US" sz="2400">
                <a:latin typeface="Times New Roman" charset="0"/>
                <a:cs typeface="Times New Roman" charset="0"/>
              </a:rPr>
              <a:t>RNA bonds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leading strand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2) Forms template to extend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leading strand</a:t>
            </a:r>
          </a:p>
          <a:p>
            <a:pPr marL="457200" indent="-457200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3) Translocates 6 bases &amp; repeats</a:t>
            </a:r>
            <a:endParaRPr lang="en-US" sz="2400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3"/>
          <p:cNvSpPr>
            <a:spLocks noChangeArrowheads="1"/>
          </p:cNvSpPr>
          <p:nvPr/>
        </p:nvSpPr>
        <p:spPr bwMode="auto">
          <a:xfrm>
            <a:off x="0" y="-76200"/>
            <a:ext cx="419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Telomerase</a:t>
            </a:r>
            <a:endParaRPr lang="en-US" sz="240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marL="457200" indent="-457200">
              <a:buFont typeface="Times" charset="0"/>
              <a:buAutoNum type="arabicParenR"/>
            </a:pPr>
            <a:r>
              <a:rPr lang="en-US" sz="2400">
                <a:latin typeface="Times New Roman" charset="0"/>
                <a:cs typeface="Times New Roman" charset="0"/>
              </a:rPr>
              <a:t>RNA bonds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leading strand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2) Forms template to 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extend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leading strand</a:t>
            </a:r>
          </a:p>
          <a:p>
            <a:pPr marL="457200" indent="-457200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3) Translocates</a:t>
            </a:r>
          </a:p>
          <a:p>
            <a:pPr marL="457200" indent="-457200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6 bases &amp; repeats</a:t>
            </a:r>
          </a:p>
          <a:p>
            <a:pPr marL="457200" indent="-457200"/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4) Extend lagging strand</a:t>
            </a:r>
          </a:p>
          <a:p>
            <a:pPr marL="457200" indent="-457200"/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with primer &amp; DNA pol</a:t>
            </a:r>
          </a:p>
        </p:txBody>
      </p:sp>
      <p:pic>
        <p:nvPicPr>
          <p:cNvPr id="146434" name="Picture 1" descr="400px-Working_principle_of_telomer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0"/>
            <a:ext cx="512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5" descr="nchembio.2007.38-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152400"/>
            <a:ext cx="75914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8" name="Rectangle 3"/>
          <p:cNvSpPr>
            <a:spLocks noChangeArrowheads="1"/>
          </p:cNvSpPr>
          <p:nvPr/>
        </p:nvSpPr>
        <p:spPr bwMode="auto">
          <a:xfrm>
            <a:off x="0" y="-76200"/>
            <a:ext cx="9077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Telomere structure</a:t>
            </a:r>
          </a:p>
          <a:p>
            <a:pPr marL="457200" indent="-457200"/>
            <a:r>
              <a:rPr lang="en-US" sz="2400">
                <a:latin typeface="Times New Roman" charset="0"/>
                <a:cs typeface="Times New Roman" charset="0"/>
              </a:rPr>
              <a:t>Bound by complex called the telosome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3"/>
          <p:cNvSpPr>
            <a:spLocks noChangeArrowheads="1"/>
          </p:cNvSpPr>
          <p:nvPr/>
        </p:nvSpPr>
        <p:spPr bwMode="auto">
          <a:xfrm>
            <a:off x="0" y="-76200"/>
            <a:ext cx="90773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Telomere structure</a:t>
            </a:r>
          </a:p>
          <a:p>
            <a:pPr marL="457200" indent="-457200"/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Bound by complex called the telosome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Proposed to form T-loop structure IF 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long enough</a:t>
            </a:r>
          </a:p>
          <a:p>
            <a:pPr marL="457200" indent="-457200"/>
            <a:endParaRPr lang="en-US">
              <a:solidFill>
                <a:srgbClr val="0000FF"/>
              </a:solidFill>
              <a:cs typeface="Times New Roman" charset="0"/>
            </a:endParaRPr>
          </a:p>
          <a:p>
            <a:pPr marL="457200" indent="-457200"/>
            <a:endParaRPr lang="en-US">
              <a:solidFill>
                <a:srgbClr val="0000CC"/>
              </a:solidFill>
              <a:cs typeface="Times New Roman" charset="0"/>
            </a:endParaRPr>
          </a:p>
        </p:txBody>
      </p:sp>
      <p:pic>
        <p:nvPicPr>
          <p:cNvPr id="148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t="10011" r="11111" b="8485"/>
          <a:stretch>
            <a:fillRect/>
          </a:stretch>
        </p:blipFill>
        <p:spPr bwMode="auto">
          <a:xfrm>
            <a:off x="5092700" y="0"/>
            <a:ext cx="40513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72818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3"/>
          <p:cNvSpPr>
            <a:spLocks noChangeArrowheads="1"/>
          </p:cNvSpPr>
          <p:nvPr/>
        </p:nvSpPr>
        <p:spPr bwMode="auto">
          <a:xfrm>
            <a:off x="0" y="-76200"/>
            <a:ext cx="907732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Telomere structure</a:t>
            </a:r>
          </a:p>
          <a:p>
            <a:pPr marL="457200" indent="-457200"/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Bound by complex called the telosome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Proposed to form T-loop structure IF 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long enough</a:t>
            </a:r>
          </a:p>
          <a:p>
            <a:pPr marL="457200" indent="-457200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G-rich SS-DNA invades and displaces</a:t>
            </a:r>
          </a:p>
          <a:p>
            <a:pPr marL="457200" indent="-457200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C-rich strand </a:t>
            </a:r>
          </a:p>
          <a:p>
            <a:pPr marL="457200" indent="-457200"/>
            <a:endParaRPr lang="en-US">
              <a:solidFill>
                <a:srgbClr val="0000FF"/>
              </a:solidFill>
              <a:cs typeface="Times New Roman" charset="0"/>
            </a:endParaRPr>
          </a:p>
          <a:p>
            <a:pPr marL="457200" indent="-457200"/>
            <a:endParaRPr lang="en-US">
              <a:solidFill>
                <a:srgbClr val="0000CC"/>
              </a:solidFill>
              <a:cs typeface="Times New Roman" charset="0"/>
            </a:endParaRPr>
          </a:p>
        </p:txBody>
      </p:sp>
      <p:pic>
        <p:nvPicPr>
          <p:cNvPr id="149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t="10011" r="11111" b="8485"/>
          <a:stretch>
            <a:fillRect/>
          </a:stretch>
        </p:blipFill>
        <p:spPr bwMode="auto">
          <a:xfrm>
            <a:off x="5092700" y="0"/>
            <a:ext cx="40513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72818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3"/>
          <p:cNvSpPr>
            <a:spLocks noChangeArrowheads="1"/>
          </p:cNvSpPr>
          <p:nvPr/>
        </p:nvSpPr>
        <p:spPr bwMode="auto">
          <a:xfrm>
            <a:off x="0" y="-76200"/>
            <a:ext cx="907732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Telomere structure</a:t>
            </a:r>
          </a:p>
          <a:p>
            <a:pPr marL="457200" indent="-457200"/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Bound by complex called the telosome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Proposed to form T-loop structure IF 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long enough</a:t>
            </a:r>
          </a:p>
          <a:p>
            <a:pPr marL="457200" indent="-457200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G-rich SS-DNA invades and displaces</a:t>
            </a:r>
          </a:p>
          <a:p>
            <a:pPr marL="457200" indent="-457200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C-rich strand</a:t>
            </a:r>
          </a:p>
          <a:p>
            <a:pPr marL="457200" indent="-457200"/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POT1 binds &amp; protects D-loop </a:t>
            </a:r>
          </a:p>
          <a:p>
            <a:pPr marL="457200" indent="-457200"/>
            <a:endParaRPr lang="en-US">
              <a:solidFill>
                <a:srgbClr val="0000FF"/>
              </a:solidFill>
              <a:cs typeface="Times New Roman" charset="0"/>
            </a:endParaRPr>
          </a:p>
          <a:p>
            <a:pPr marL="457200" indent="-457200"/>
            <a:endParaRPr lang="en-US">
              <a:solidFill>
                <a:srgbClr val="0000CC"/>
              </a:solidFill>
              <a:cs typeface="Times New Roman" charset="0"/>
            </a:endParaRPr>
          </a:p>
        </p:txBody>
      </p:sp>
      <p:pic>
        <p:nvPicPr>
          <p:cNvPr id="150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t="10011" r="11111" b="8485"/>
          <a:stretch>
            <a:fillRect/>
          </a:stretch>
        </p:blipFill>
        <p:spPr bwMode="auto">
          <a:xfrm>
            <a:off x="5092700" y="0"/>
            <a:ext cx="40513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72818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3"/>
          <p:cNvSpPr>
            <a:spLocks noChangeArrowheads="1"/>
          </p:cNvSpPr>
          <p:nvPr/>
        </p:nvSpPr>
        <p:spPr bwMode="auto">
          <a:xfrm>
            <a:off x="0" y="-76200"/>
            <a:ext cx="907732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Telomere structure</a:t>
            </a:r>
          </a:p>
          <a:p>
            <a:pPr marL="457200" indent="-457200"/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Bound by complex called the telosome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Proposed to form T-loop structure IF 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long enough</a:t>
            </a:r>
          </a:p>
          <a:p>
            <a:pPr marL="457200" indent="-457200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G-rich SS-DNA invades and displaces</a:t>
            </a:r>
          </a:p>
          <a:p>
            <a:pPr marL="457200" indent="-457200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C-rich strand</a:t>
            </a:r>
          </a:p>
          <a:p>
            <a:pPr marL="457200" indent="-457200"/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POT1 binds &amp; protects D-loop </a:t>
            </a:r>
          </a:p>
          <a:p>
            <a:pPr marL="457200" indent="-457200"/>
            <a:r>
              <a:rPr lang="en-US" sz="2400">
                <a:latin typeface="Times New Roman" charset="0"/>
                <a:cs typeface="Times New Roman" charset="0"/>
              </a:rPr>
              <a:t>If can’t form T-loop trigger apoptosis</a:t>
            </a:r>
          </a:p>
        </p:txBody>
      </p:sp>
      <p:pic>
        <p:nvPicPr>
          <p:cNvPr id="151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t="10011" r="11111" b="8485"/>
          <a:stretch>
            <a:fillRect/>
          </a:stretch>
        </p:blipFill>
        <p:spPr bwMode="auto">
          <a:xfrm>
            <a:off x="5092700" y="0"/>
            <a:ext cx="40513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72818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1" descr="3248153_oncotarget-02-810-g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1143000"/>
            <a:ext cx="55308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8" name="Rectangle 3"/>
          <p:cNvSpPr>
            <a:spLocks noChangeArrowheads="1"/>
          </p:cNvSpPr>
          <p:nvPr/>
        </p:nvSpPr>
        <p:spPr bwMode="auto">
          <a:xfrm>
            <a:off x="0" y="-76200"/>
            <a:ext cx="9077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Telomere Length Maintenance</a:t>
            </a:r>
          </a:p>
          <a:p>
            <a:pPr marL="457200" indent="-457200"/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Bound by complex called the telosome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Proposed to form T-loop structure IF long enough</a:t>
            </a:r>
          </a:p>
          <a:p>
            <a:pPr marL="457200" indent="-457200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If can’t form T-loop trigger apoptosis</a:t>
            </a:r>
          </a:p>
          <a:p>
            <a:pPr marL="457200" indent="-457200"/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Telomere length proposed to be regulated </a:t>
            </a:r>
          </a:p>
          <a:p>
            <a:pPr marL="457200" indent="-457200"/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by TRF1 &amp; PINX1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0" lvl="1" algn="ctr"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GMO organisms for fun and profit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First set the stage: what was previously known, and what did they set out to learn?</a:t>
            </a:r>
          </a:p>
          <a:p>
            <a:pPr marL="800100" lvl="2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Will probably need to read other papers or review articles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en-US" sz="2400" dirty="0">
                <a:latin typeface="Times New Roman"/>
                <a:cs typeface="Times New Roman"/>
              </a:rPr>
              <a:t>Next describe what they did and how the did it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Next describe their results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Finish by discussing their results: what does this mean?  What should they do next?</a:t>
            </a:r>
          </a:p>
        </p:txBody>
      </p:sp>
    </p:spTree>
    <p:extLst>
      <p:ext uri="{BB962C8B-B14F-4D97-AF65-F5344CB8AC3E}">
        <p14:creationId xmlns:p14="http://schemas.microsoft.com/office/powerpoint/2010/main" val="17408257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1" descr="3248153_oncotarget-02-810-g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42950"/>
            <a:ext cx="59182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2" name="Rectangle 3"/>
          <p:cNvSpPr>
            <a:spLocks noChangeArrowheads="1"/>
          </p:cNvSpPr>
          <p:nvPr/>
        </p:nvSpPr>
        <p:spPr bwMode="auto">
          <a:xfrm>
            <a:off x="0" y="-76200"/>
            <a:ext cx="90773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 sz="240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Telomere Length Maintenance</a:t>
            </a:r>
          </a:p>
          <a:p>
            <a:pPr marL="457200" indent="-457200"/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Telomere length proposed to be regulated by TRF1 &amp; PINX1 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If too short, not enough TRF1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bind so telomerase is active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1" descr="3248153_oncotarget-02-810-g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42950"/>
            <a:ext cx="59182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6" name="Rectangle 3"/>
          <p:cNvSpPr>
            <a:spLocks noChangeArrowheads="1"/>
          </p:cNvSpPr>
          <p:nvPr/>
        </p:nvSpPr>
        <p:spPr bwMode="auto">
          <a:xfrm>
            <a:off x="0" y="-76200"/>
            <a:ext cx="9077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 sz="240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Telomere Length Maintenance</a:t>
            </a:r>
          </a:p>
          <a:p>
            <a:pPr marL="457200" indent="-457200"/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Telomere length proposed to be regulated by TRF1 &amp; PINX1 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If too short, not enough TRF1</a:t>
            </a:r>
          </a:p>
          <a:p>
            <a:pPr marL="457200" indent="-45720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bind so telomerase is active</a:t>
            </a:r>
          </a:p>
          <a:p>
            <a:pPr marL="457200" indent="-457200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Once long enough TRF1 binds</a:t>
            </a:r>
          </a:p>
          <a:p>
            <a:pPr marL="457200" indent="-457200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telomere</a:t>
            </a:r>
            <a:endParaRPr lang="en-US" sz="240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1" descr="3248153_oncotarget-02-810-g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42950"/>
            <a:ext cx="59182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3"/>
          <p:cNvSpPr>
            <a:spLocks noChangeArrowheads="1"/>
          </p:cNvSpPr>
          <p:nvPr/>
        </p:nvSpPr>
        <p:spPr bwMode="auto">
          <a:xfrm>
            <a:off x="0" y="-76200"/>
            <a:ext cx="907732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 sz="2400">
                <a:solidFill>
                  <a:srgbClr val="6600FF"/>
                </a:solidFill>
                <a:latin typeface="Times New Roman" charset="0"/>
                <a:cs typeface="Times New Roman" charset="0"/>
              </a:rPr>
              <a:t>Telomere Length Maintenance</a:t>
            </a:r>
          </a:p>
          <a:p>
            <a:pPr marL="457200" indent="-457200"/>
            <a:r>
              <a:rPr lang="en-US" sz="2400">
                <a:latin typeface="Times New Roman" charset="0"/>
                <a:cs typeface="Times New Roman" charset="0"/>
              </a:rPr>
              <a:t>Telomere length proposed to be regulated by TRF1 &amp; PINX1 </a:t>
            </a:r>
          </a:p>
          <a:p>
            <a:pPr marL="457200" indent="-457200"/>
            <a:r>
              <a:rPr lang="en-US" sz="24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If too short, not enough TRF1</a:t>
            </a:r>
          </a:p>
          <a:p>
            <a:pPr marL="457200" indent="-457200"/>
            <a:r>
              <a:rPr lang="en-US" sz="24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bind so telomerase is active</a:t>
            </a:r>
          </a:p>
          <a:p>
            <a:pPr marL="457200" indent="-457200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Once long enough TRF1 binds</a:t>
            </a:r>
          </a:p>
          <a:p>
            <a:pPr marL="457200" indent="-457200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telomere </a:t>
            </a:r>
          </a:p>
          <a:p>
            <a:pPr marL="457200" indent="-457200"/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PINX1 then binds TRF1 &amp; </a:t>
            </a:r>
          </a:p>
          <a:p>
            <a:pPr marL="457200" indent="-457200"/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stops telomerase</a:t>
            </a:r>
          </a:p>
          <a:p>
            <a:pPr marL="457200" indent="-457200"/>
            <a:endParaRPr lang="en-US">
              <a:solidFill>
                <a:srgbClr val="0000FF"/>
              </a:solidFill>
              <a:cs typeface="Times New Roman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0" y="0"/>
            <a:ext cx="90773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Telomeres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Aging theory:</a:t>
            </a:r>
            <a:r>
              <a:rPr lang="ja-JP" altLang="en-US" sz="2400">
                <a:latin typeface="Times New Roman" charset="0"/>
                <a:cs typeface="Times New Roman" charset="0"/>
              </a:rPr>
              <a:t>”</a:t>
            </a:r>
            <a:r>
              <a:rPr lang="en-US" altLang="ja-JP" sz="2400">
                <a:latin typeface="Times New Roman" charset="0"/>
                <a:cs typeface="Times New Roman" charset="0"/>
              </a:rPr>
              <a:t> mature</a:t>
            </a:r>
            <a:r>
              <a:rPr lang="ja-JP" altLang="en-US" sz="2400">
                <a:latin typeface="Times New Roman" charset="0"/>
                <a:cs typeface="Times New Roman" charset="0"/>
              </a:rPr>
              <a:t>”</a:t>
            </a:r>
            <a:r>
              <a:rPr lang="en-US" altLang="ja-JP" sz="2400">
                <a:latin typeface="Times New Roman" charset="0"/>
                <a:cs typeface="Times New Roman" charset="0"/>
              </a:rPr>
              <a:t> cells lose telomerase</a:t>
            </a:r>
          </a:p>
          <a:p>
            <a:pPr lvl="1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lose DNA each S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ChangeArrowheads="1"/>
          </p:cNvSpPr>
          <p:nvPr/>
        </p:nvSpPr>
        <p:spPr bwMode="auto">
          <a:xfrm>
            <a:off x="0" y="0"/>
            <a:ext cx="907732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Telomeres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Aging theory:</a:t>
            </a:r>
            <a:r>
              <a:rPr lang="ja-JP" altLang="en-US" sz="2400">
                <a:latin typeface="Times New Roman" charset="0"/>
                <a:cs typeface="Times New Roman" charset="0"/>
              </a:rPr>
              <a:t>”</a:t>
            </a:r>
            <a:r>
              <a:rPr lang="en-US" altLang="ja-JP" sz="2400">
                <a:latin typeface="Times New Roman" charset="0"/>
                <a:cs typeface="Times New Roman" charset="0"/>
              </a:rPr>
              <a:t> mature</a:t>
            </a:r>
            <a:r>
              <a:rPr lang="ja-JP" altLang="en-US" sz="2400">
                <a:latin typeface="Times New Roman" charset="0"/>
                <a:cs typeface="Times New Roman" charset="0"/>
              </a:rPr>
              <a:t>”</a:t>
            </a:r>
            <a:r>
              <a:rPr lang="en-US" altLang="ja-JP" sz="2400">
                <a:latin typeface="Times New Roman" charset="0"/>
                <a:cs typeface="Times New Roman" charset="0"/>
              </a:rPr>
              <a:t> cells lose telomerase</a:t>
            </a:r>
          </a:p>
          <a:p>
            <a:pPr lvl="1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lose DNA each S</a:t>
            </a:r>
          </a:p>
          <a:p>
            <a:pPr lvl="1">
              <a:spcBef>
                <a:spcPct val="50000"/>
              </a:spcBef>
            </a:pP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Die when lose too much: Hayflick limit ~50 divisions for 1˚ cultures</a:t>
            </a:r>
            <a:endParaRPr lang="en-US" sz="2400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ChangeArrowheads="1"/>
          </p:cNvSpPr>
          <p:nvPr/>
        </p:nvSpPr>
        <p:spPr bwMode="auto">
          <a:xfrm>
            <a:off x="0" y="0"/>
            <a:ext cx="9077325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Telomeres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Aging theory:</a:t>
            </a:r>
            <a:r>
              <a:rPr lang="ja-JP" altLang="en-US" sz="2400">
                <a:latin typeface="Times New Roman" charset="0"/>
                <a:cs typeface="Times New Roman" charset="0"/>
              </a:rPr>
              <a:t>”</a:t>
            </a:r>
            <a:r>
              <a:rPr lang="en-US" altLang="ja-JP" sz="2400">
                <a:latin typeface="Times New Roman" charset="0"/>
                <a:cs typeface="Times New Roman" charset="0"/>
              </a:rPr>
              <a:t> mature</a:t>
            </a:r>
            <a:r>
              <a:rPr lang="ja-JP" altLang="en-US" sz="2400">
                <a:latin typeface="Times New Roman" charset="0"/>
                <a:cs typeface="Times New Roman" charset="0"/>
              </a:rPr>
              <a:t>”</a:t>
            </a:r>
            <a:r>
              <a:rPr lang="en-US" altLang="ja-JP" sz="2400">
                <a:latin typeface="Times New Roman" charset="0"/>
                <a:cs typeface="Times New Roman" charset="0"/>
              </a:rPr>
              <a:t> cells lose telomerase</a:t>
            </a:r>
          </a:p>
          <a:p>
            <a:pPr lvl="1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lose DNA each S</a:t>
            </a:r>
          </a:p>
          <a:p>
            <a:pPr lvl="1">
              <a:spcBef>
                <a:spcPct val="50000"/>
              </a:spcBef>
            </a:pP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Die when lose too much: Hayflick limit ~50 divisions for 1˚ cultures</a:t>
            </a:r>
          </a:p>
          <a:p>
            <a:pPr lvl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Ramunas et al (2015) </a:t>
            </a:r>
            <a:r>
              <a:rPr lang="da-DK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DOI: </a:t>
            </a:r>
            <a:r>
              <a:rPr lang="da-DK" sz="2400">
                <a:solidFill>
                  <a:srgbClr val="FF0000"/>
                </a:solidFill>
                <a:latin typeface="Times New Roman" charset="0"/>
                <a:cs typeface="Times New Roman" charset="0"/>
                <a:hlinkClick r:id="rId2"/>
              </a:rPr>
              <a:t>10.1096/fj.14-259531</a:t>
            </a:r>
            <a:r>
              <a:rPr lang="da-DK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found that transient expression of TERT in cultured cells added 1000 bp to telomeres and allowed 28 x more divisions in fibroblasts</a:t>
            </a:r>
            <a:endParaRPr lang="en-US" sz="240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0" y="0"/>
            <a:ext cx="907732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Telomeres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imes New Roman"/>
                <a:cs typeface="Times New Roman"/>
              </a:rPr>
              <a:t>Aging theory:</a:t>
            </a:r>
            <a:r>
              <a:rPr lang="ja-JP" altLang="en-US" sz="2400" dirty="0">
                <a:latin typeface="Times New Roman"/>
                <a:cs typeface="Times New Roman"/>
              </a:rPr>
              <a:t>”</a:t>
            </a:r>
            <a:r>
              <a:rPr lang="en-US" altLang="ja-JP" sz="2400" dirty="0">
                <a:latin typeface="Times New Roman"/>
                <a:cs typeface="Times New Roman"/>
              </a:rPr>
              <a:t> mature</a:t>
            </a:r>
            <a:r>
              <a:rPr lang="ja-JP" altLang="en-US" sz="2400" dirty="0">
                <a:latin typeface="Times New Roman"/>
                <a:cs typeface="Times New Roman"/>
              </a:rPr>
              <a:t>”</a:t>
            </a:r>
            <a:r>
              <a:rPr lang="en-US" altLang="ja-JP" sz="2400" dirty="0">
                <a:latin typeface="Times New Roman"/>
                <a:cs typeface="Times New Roman"/>
              </a:rPr>
              <a:t> cells lose telomerase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lose DNA each S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Die when lose too much: </a:t>
            </a:r>
            <a:r>
              <a:rPr lang="en-US" sz="2400" dirty="0" err="1">
                <a:solidFill>
                  <a:srgbClr val="037C03"/>
                </a:solidFill>
                <a:latin typeface="Times New Roman"/>
                <a:cs typeface="Times New Roman"/>
              </a:rPr>
              <a:t>Hayflick</a:t>
            </a: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 limit ~50 divisions for 1˚ cultures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Ramunas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et al (2015) </a:t>
            </a:r>
            <a:r>
              <a:rPr lang="da-DK" sz="2400" dirty="0">
                <a:solidFill>
                  <a:srgbClr val="FF0000"/>
                </a:solidFill>
                <a:latin typeface="Times New Roman"/>
                <a:cs typeface="Times New Roman"/>
              </a:rPr>
              <a:t>DOI: </a:t>
            </a:r>
            <a:r>
              <a:rPr lang="da-DK" sz="2400" dirty="0">
                <a:solidFill>
                  <a:srgbClr val="FF0000"/>
                </a:solidFill>
                <a:latin typeface="Times New Roman"/>
                <a:cs typeface="Times New Roman"/>
                <a:hlinkClick r:id="rId2"/>
              </a:rPr>
              <a:t>10.1096/fj.14-259531</a:t>
            </a:r>
            <a:r>
              <a:rPr lang="da-DK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da-DK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found</a:t>
            </a:r>
            <a:r>
              <a:rPr lang="da-DK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da-DK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that</a:t>
            </a:r>
            <a:r>
              <a:rPr lang="da-DK" sz="2400" dirty="0">
                <a:solidFill>
                  <a:srgbClr val="FF0000"/>
                </a:solidFill>
                <a:latin typeface="Times New Roman"/>
                <a:cs typeface="Times New Roman"/>
              </a:rPr>
              <a:t> transient </a:t>
            </a:r>
            <a:r>
              <a:rPr lang="da-DK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expression</a:t>
            </a:r>
            <a:r>
              <a:rPr lang="da-DK" sz="2400" dirty="0">
                <a:solidFill>
                  <a:srgbClr val="FF0000"/>
                </a:solidFill>
                <a:latin typeface="Times New Roman"/>
                <a:cs typeface="Times New Roman"/>
              </a:rPr>
              <a:t> of TERT in </a:t>
            </a:r>
            <a:r>
              <a:rPr lang="da-DK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cultured</a:t>
            </a:r>
            <a:r>
              <a:rPr lang="da-DK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da-DK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cells</a:t>
            </a:r>
            <a:r>
              <a:rPr lang="da-DK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da-DK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added</a:t>
            </a:r>
            <a:r>
              <a:rPr lang="da-DK" sz="2400" dirty="0">
                <a:solidFill>
                  <a:srgbClr val="FF0000"/>
                </a:solidFill>
                <a:latin typeface="Times New Roman"/>
                <a:cs typeface="Times New Roman"/>
              </a:rPr>
              <a:t> 1000 </a:t>
            </a:r>
            <a:r>
              <a:rPr lang="da-DK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bp</a:t>
            </a:r>
            <a:r>
              <a:rPr lang="da-DK" sz="2400" dirty="0">
                <a:solidFill>
                  <a:srgbClr val="FF0000"/>
                </a:solidFill>
                <a:latin typeface="Times New Roman"/>
                <a:cs typeface="Times New Roman"/>
              </a:rPr>
              <a:t> to </a:t>
            </a:r>
            <a:r>
              <a:rPr lang="da-DK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telomeres</a:t>
            </a:r>
            <a:r>
              <a:rPr lang="da-DK" sz="2400" dirty="0">
                <a:solidFill>
                  <a:srgbClr val="FF0000"/>
                </a:solidFill>
                <a:latin typeface="Times New Roman"/>
                <a:cs typeface="Times New Roman"/>
              </a:rPr>
              <a:t> and </a:t>
            </a:r>
            <a:r>
              <a:rPr lang="da-DK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allowed</a:t>
            </a:r>
            <a:r>
              <a:rPr lang="da-DK" sz="2400" dirty="0">
                <a:solidFill>
                  <a:srgbClr val="FF0000"/>
                </a:solidFill>
                <a:latin typeface="Times New Roman"/>
                <a:cs typeface="Times New Roman"/>
              </a:rPr>
              <a:t> 28 x more divisions in </a:t>
            </a:r>
            <a:r>
              <a:rPr lang="da-DK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fibroblasts</a:t>
            </a:r>
            <a:endParaRPr lang="da-DK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imes New Roman"/>
                <a:cs typeface="Times New Roman"/>
              </a:rPr>
              <a:t>Cancer cells must maintain telomere length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90% reactivate telomerase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FF0000"/>
              </a:solidFill>
              <a:cs typeface="Times New Roman" charset="0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0" y="0"/>
            <a:ext cx="90773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Telomeres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imes New Roman"/>
                <a:cs typeface="Times New Roman"/>
              </a:rPr>
              <a:t>Cancer cells must maintain telomere length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90% reactivate telomerase</a:t>
            </a:r>
          </a:p>
          <a:p>
            <a:pPr marL="342900" lvl="1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[serum telomerase] can diagnose cancer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endParaRPr lang="en-US" dirty="0">
              <a:solidFill>
                <a:srgbClr val="0000FF"/>
              </a:solidFill>
              <a:cs typeface="Times New Roman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FF0000"/>
              </a:solidFill>
              <a:cs typeface="Times New Roman" charset="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0" y="0"/>
            <a:ext cx="90773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Telomeres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imes New Roman"/>
                <a:cs typeface="Times New Roman"/>
              </a:rPr>
              <a:t>Cancer cells must maintain telomere length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90% reactivate telomerase</a:t>
            </a:r>
          </a:p>
          <a:p>
            <a:pPr marL="342900" lvl="1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[serum telomerase] can diagnose cancer</a:t>
            </a:r>
          </a:p>
          <a:p>
            <a:pPr marL="342900" lvl="1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Inhibiting telomerase kills most cancer cells; shows promise for treating melanomas that don’t respond to other treatments</a:t>
            </a:r>
            <a:endParaRPr lang="en-US" sz="2400" dirty="0">
              <a:solidFill>
                <a:srgbClr val="037C03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0" y="0"/>
            <a:ext cx="9077325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Telomeres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imes New Roman"/>
                <a:cs typeface="Times New Roman"/>
              </a:rPr>
              <a:t>Cancer cells must maintain telomere length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90% reactivate telomerase</a:t>
            </a:r>
          </a:p>
          <a:p>
            <a:pPr marL="342900" lvl="1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[serum telomerase] can diagnose cancer</a:t>
            </a:r>
          </a:p>
          <a:p>
            <a:pPr marL="342900" lvl="1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Inhibiting telomerase kills most cancer cells</a:t>
            </a:r>
          </a:p>
          <a:p>
            <a:pPr marL="342900" lvl="1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dirty="0">
                <a:latin typeface="Times New Roman"/>
                <a:cs typeface="Times New Roman"/>
              </a:rPr>
              <a:t>Telomerase is symptom </a:t>
            </a:r>
            <a:r>
              <a:rPr lang="en-US" sz="2400" i="1" dirty="0" err="1">
                <a:latin typeface="Times New Roman"/>
                <a:cs typeface="Times New Roman"/>
              </a:rPr>
              <a:t>cf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cause of cancer</a:t>
            </a:r>
          </a:p>
          <a:p>
            <a:pPr marL="800100" lvl="2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2C8"/>
                </a:solidFill>
                <a:latin typeface="Times New Roman"/>
                <a:cs typeface="Times New Roman"/>
              </a:rPr>
              <a:t>not viewed as good target for cancer therapy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7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 u="sng" dirty="0">
                <a:latin typeface="+mn-lt"/>
              </a:rPr>
              <a:t>	 /</a:t>
            </a:r>
            <a:r>
              <a:rPr lang="en-US" sz="2400" dirty="0">
                <a:latin typeface="+mn-lt"/>
              </a:rPr>
              <a:t> 18</a:t>
            </a:r>
            <a:r>
              <a:rPr lang="en-US" sz="2400" u="sng" dirty="0">
                <a:latin typeface="+mn-lt"/>
              </a:rPr>
              <a:t>  Content</a:t>
            </a:r>
            <a:r>
              <a:rPr lang="en-US" sz="2400" dirty="0">
                <a:latin typeface="+mn-lt"/>
              </a:rPr>
              <a:t> </a:t>
            </a:r>
          </a:p>
          <a:p>
            <a:r>
              <a:rPr lang="en-US" sz="2400" dirty="0">
                <a:latin typeface="+mn-lt"/>
              </a:rPr>
              <a:t>	</a:t>
            </a:r>
            <a:r>
              <a:rPr lang="en-US" sz="2400" u="sng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/ 2 Organization? </a:t>
            </a:r>
          </a:p>
          <a:p>
            <a:r>
              <a:rPr lang="en-US" sz="2400" dirty="0">
                <a:latin typeface="+mn-lt"/>
              </a:rPr>
              <a:t>	</a:t>
            </a:r>
            <a:r>
              <a:rPr lang="en-US" sz="2400" u="sng" dirty="0">
                <a:latin typeface="+mn-lt"/>
              </a:rPr>
              <a:t>	 </a:t>
            </a:r>
            <a:r>
              <a:rPr lang="en-US" sz="2400" dirty="0">
                <a:latin typeface="+mn-lt"/>
              </a:rPr>
              <a:t>/ 1 Introduction?		 		</a:t>
            </a:r>
          </a:p>
          <a:p>
            <a:r>
              <a:rPr lang="en-US" sz="2400" dirty="0">
                <a:latin typeface="+mn-lt"/>
              </a:rPr>
              <a:t>	</a:t>
            </a:r>
            <a:r>
              <a:rPr lang="en-US" sz="2400" u="sng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/ 5 Quantity of material presented? </a:t>
            </a:r>
          </a:p>
          <a:p>
            <a:r>
              <a:rPr lang="en-US" sz="2400" dirty="0">
                <a:latin typeface="+mn-lt"/>
              </a:rPr>
              <a:t>	</a:t>
            </a:r>
            <a:r>
              <a:rPr lang="en-US" sz="2400" u="sng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/ 5 Quality of material presented? </a:t>
            </a:r>
          </a:p>
          <a:p>
            <a:r>
              <a:rPr lang="en-US" sz="2400" dirty="0">
                <a:latin typeface="+mn-lt"/>
              </a:rPr>
              <a:t>	</a:t>
            </a:r>
            <a:r>
              <a:rPr lang="en-US" sz="2400" u="sng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/ 2 Clarity?				</a:t>
            </a:r>
          </a:p>
          <a:p>
            <a:r>
              <a:rPr lang="en-US" sz="2400" dirty="0">
                <a:latin typeface="+mn-lt"/>
              </a:rPr>
              <a:t>	</a:t>
            </a:r>
            <a:r>
              <a:rPr lang="en-US" sz="2400" u="sng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/ 1 Understanding? </a:t>
            </a:r>
          </a:p>
          <a:p>
            <a:r>
              <a:rPr lang="en-US" sz="2400" dirty="0">
                <a:latin typeface="+mn-lt"/>
              </a:rPr>
              <a:t>	</a:t>
            </a:r>
            <a:r>
              <a:rPr lang="en-US" sz="2400" u="sng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/ 2 use of images </a:t>
            </a:r>
          </a:p>
          <a:p>
            <a:r>
              <a:rPr lang="en-US" sz="2400" u="sng" dirty="0">
                <a:latin typeface="+mn-lt"/>
              </a:rPr>
              <a:t>	/ </a:t>
            </a:r>
            <a:r>
              <a:rPr lang="en-US" sz="2400" dirty="0">
                <a:latin typeface="+mn-lt"/>
              </a:rPr>
              <a:t>7 Mechanics </a:t>
            </a:r>
          </a:p>
          <a:p>
            <a:r>
              <a:rPr lang="en-US" sz="2400" dirty="0">
                <a:latin typeface="+mn-lt"/>
              </a:rPr>
              <a:t>	</a:t>
            </a:r>
            <a:r>
              <a:rPr lang="en-US" sz="2400" u="sng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/ 1 Confidence </a:t>
            </a:r>
          </a:p>
          <a:p>
            <a:r>
              <a:rPr lang="en-US" sz="2400" dirty="0">
                <a:latin typeface="+mn-lt"/>
              </a:rPr>
              <a:t>	</a:t>
            </a:r>
            <a:r>
              <a:rPr lang="en-US" sz="2400" u="sng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/1 Diction &amp; volume  </a:t>
            </a:r>
          </a:p>
          <a:p>
            <a:r>
              <a:rPr lang="en-US" sz="2400" dirty="0">
                <a:latin typeface="+mn-lt"/>
              </a:rPr>
              <a:t>	</a:t>
            </a:r>
            <a:r>
              <a:rPr lang="en-US" sz="2400" u="sng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/ 1 Interaction with audience </a:t>
            </a:r>
          </a:p>
          <a:p>
            <a:r>
              <a:rPr lang="en-US" sz="2400" dirty="0">
                <a:latin typeface="+mn-lt"/>
              </a:rPr>
              <a:t>	</a:t>
            </a:r>
            <a:r>
              <a:rPr lang="en-US" sz="2400" u="sng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/ 1 Pace </a:t>
            </a:r>
          </a:p>
          <a:p>
            <a:r>
              <a:rPr lang="en-US" sz="2400" dirty="0">
                <a:latin typeface="+mn-lt"/>
              </a:rPr>
              <a:t>	</a:t>
            </a:r>
            <a:r>
              <a:rPr lang="en-US" sz="2400" u="sng" dirty="0">
                <a:latin typeface="+mn-lt"/>
              </a:rPr>
              <a:t>	 </a:t>
            </a:r>
            <a:r>
              <a:rPr lang="en-US" sz="2400" dirty="0">
                <a:latin typeface="+mn-lt"/>
              </a:rPr>
              <a:t>/ 1  poise, mannerisms </a:t>
            </a:r>
          </a:p>
          <a:p>
            <a:r>
              <a:rPr lang="en-US" sz="2400" dirty="0">
                <a:latin typeface="+mn-lt"/>
              </a:rPr>
              <a:t>	</a:t>
            </a:r>
            <a:r>
              <a:rPr lang="en-US" sz="2400" u="sng" dirty="0">
                <a:latin typeface="+mn-lt"/>
              </a:rPr>
              <a:t>	 </a:t>
            </a:r>
            <a:r>
              <a:rPr lang="en-US" sz="2400" dirty="0">
                <a:latin typeface="+mn-lt"/>
              </a:rPr>
              <a:t>/ 1 Time? </a:t>
            </a:r>
          </a:p>
          <a:p>
            <a:r>
              <a:rPr lang="en-US" sz="2400" dirty="0">
                <a:latin typeface="+mn-lt"/>
              </a:rPr>
              <a:t>	</a:t>
            </a:r>
            <a:r>
              <a:rPr lang="en-US" sz="2400" u="sng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/ 1  Quality of answers </a:t>
            </a:r>
          </a:p>
          <a:p>
            <a:r>
              <a:rPr lang="en-US" sz="2400" dirty="0">
                <a:latin typeface="+mn-lt"/>
              </a:rPr>
              <a:t> </a:t>
            </a:r>
          </a:p>
          <a:p>
            <a:r>
              <a:rPr lang="en-US" sz="2400" dirty="0">
                <a:latin typeface="+mn-lt"/>
              </a:rPr>
              <a:t>Total: /25 =  pts</a:t>
            </a:r>
            <a:endParaRPr lang="en-US" sz="2400" dirty="0">
              <a:solidFill>
                <a:srgbClr val="008000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885694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ChangeArrowheads="1"/>
          </p:cNvSpPr>
          <p:nvPr/>
        </p:nvSpPr>
        <p:spPr bwMode="auto">
          <a:xfrm>
            <a:off x="0" y="0"/>
            <a:ext cx="907732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Telomeres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90% of cancer cells reactivate telomerase</a:t>
            </a:r>
          </a:p>
          <a:p>
            <a:pPr lvl="1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[serum telomerase] can diagnose cancer</a:t>
            </a:r>
          </a:p>
          <a:p>
            <a:pPr lvl="1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Inhibiting telomerase kills most cancer cells</a:t>
            </a:r>
          </a:p>
          <a:p>
            <a:pPr lvl="1"/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Telomerase is symptom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cf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cause of cancer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10 % of cancer cells lengthen telomeres by alternative mechanism involving homologous recombination</a:t>
            </a:r>
            <a:endParaRPr lang="en-US" sz="240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63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51113"/>
            <a:ext cx="5334000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1371600"/>
            <a:ext cx="5999162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0773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Telomeres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latin typeface="Times New Roman"/>
                <a:cs typeface="Times New Roman"/>
              </a:rPr>
              <a:t>10 % of cancer cells lengthen telomeres by alternative mechanism involving homologous recombination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2C8"/>
                </a:solidFill>
                <a:latin typeface="Times New Roman"/>
                <a:cs typeface="Times New Roman"/>
              </a:rPr>
              <a:t>normally inactive: therefore good target for cancer therapy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1371600"/>
            <a:ext cx="5999162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07732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Telomeres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latin typeface="Times New Roman"/>
                <a:cs typeface="Times New Roman"/>
              </a:rPr>
              <a:t>10 % of cancer cells lengthen telomeres by alternative mechanism involving homologous recombination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2C8"/>
                </a:solidFill>
                <a:latin typeface="Times New Roman"/>
                <a:cs typeface="Times New Roman"/>
              </a:rPr>
              <a:t>normally inactive: therefore good target for cancer therapy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See high frequency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of SCE at telomeres 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in ALT cells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endParaRPr lang="en-US" dirty="0">
              <a:solidFill>
                <a:srgbClr val="0002C8"/>
              </a:solidFill>
              <a:cs typeface="Times New Roman" charset="0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07732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Telomeres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latin typeface="Times New Roman"/>
                <a:cs typeface="Times New Roman"/>
              </a:rPr>
              <a:t>10 % of cancer cells lengthen telomeres by alternative mechanism involving homologous recombination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2C8"/>
                </a:solidFill>
                <a:latin typeface="Times New Roman"/>
                <a:cs typeface="Times New Roman"/>
              </a:rPr>
              <a:t>normally inactive: therefore good target for cancer therapy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See high frequency of SCE at telomeres in ALT cells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Also see high frequency of telomere fragments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Substrates for HR and telomere elongation</a:t>
            </a:r>
          </a:p>
        </p:txBody>
      </p:sp>
      <p:pic>
        <p:nvPicPr>
          <p:cNvPr id="1669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 b="4259"/>
          <a:stretch>
            <a:fillRect/>
          </a:stretch>
        </p:blipFill>
        <p:spPr bwMode="auto">
          <a:xfrm>
            <a:off x="0" y="2724150"/>
            <a:ext cx="91440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13075"/>
            <a:ext cx="89916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0773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Telomeres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latin typeface="Times New Roman"/>
                <a:cs typeface="Times New Roman"/>
              </a:rPr>
              <a:t>10 % of cancer cells lengthen telomeres by alternative mechanism involving homologous recombination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See high frequency of SCE at telomeres in ALT cells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Also see high frequency of telomere fragments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Substrates for HR and telomere elongation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solidFill>
                  <a:srgbClr val="0002C8"/>
                </a:solidFill>
                <a:latin typeface="Times New Roman"/>
                <a:cs typeface="Times New Roman"/>
              </a:rPr>
              <a:t>Key common feature = chromatin remodeling allowing HR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Perhaps due to depletion of </a:t>
            </a:r>
            <a:r>
              <a:rPr lang="en-US" sz="2400" dirty="0" err="1">
                <a:solidFill>
                  <a:srgbClr val="008000"/>
                </a:solidFill>
                <a:latin typeface="Times New Roman"/>
                <a:cs typeface="Times New Roman"/>
              </a:rPr>
              <a:t>shelterin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, especially TRF2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Screen shot 2015-03-08 at 8.58.52 PM.png">
            <a:extLst>
              <a:ext uri="{FF2B5EF4-FFF2-40B4-BE49-F238E27FC236}">
                <a16:creationId xmlns:a16="http://schemas.microsoft.com/office/drawing/2014/main" id="{DFDD97E4-29C7-8646-AF0E-DD55DC35A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47"/>
          <a:stretch>
            <a:fillRect/>
          </a:stretch>
        </p:blipFill>
        <p:spPr bwMode="auto">
          <a:xfrm>
            <a:off x="0" y="381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>
            <a:extLst>
              <a:ext uri="{FF2B5EF4-FFF2-40B4-BE49-F238E27FC236}">
                <a16:creationId xmlns:a16="http://schemas.microsoft.com/office/drawing/2014/main" id="{8EB1E8D8-C1D7-094E-AD4D-C189B8A2E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PNAS 112: 1041-1046  (Jan 27, 2015)</a:t>
            </a:r>
          </a:p>
        </p:txBody>
      </p:sp>
    </p:spTree>
    <p:extLst>
      <p:ext uri="{BB962C8B-B14F-4D97-AF65-F5344CB8AC3E}">
        <p14:creationId xmlns:p14="http://schemas.microsoft.com/office/powerpoint/2010/main" val="392273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>
            <a:extLst>
              <a:ext uri="{FF2B5EF4-FFF2-40B4-BE49-F238E27FC236}">
                <a16:creationId xmlns:a16="http://schemas.microsoft.com/office/drawing/2014/main" id="{C69432E7-F74D-7442-A916-BC635146D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/>
              <a:t>Basic question: How do euk ribosomes find start codon?</a:t>
            </a:r>
          </a:p>
        </p:txBody>
      </p:sp>
    </p:spTree>
    <p:extLst>
      <p:ext uri="{BB962C8B-B14F-4D97-AF65-F5344CB8AC3E}">
        <p14:creationId xmlns:p14="http://schemas.microsoft.com/office/powerpoint/2010/main" val="363307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33214-1B39-354D-ACAB-BFBF69FDD058}"/>
              </a:ext>
            </a:extLst>
          </p:cNvPr>
          <p:cNvSpPr txBox="1"/>
          <p:nvPr/>
        </p:nvSpPr>
        <p:spPr>
          <a:xfrm>
            <a:off x="0" y="0"/>
            <a:ext cx="9144000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Basic question: How do euk ribosomes find start codon?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FF"/>
                </a:solidFill>
              </a:rPr>
              <a:t>Current model = ribosomal scanning: euk assemble 43S complex at 5’ cap and scan down to first AUG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BD07CEE2-71E2-0C4C-BD8D-2F203F2E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914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730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1A0C48-D73B-164E-8AD7-CB720F0B02C5}"/>
              </a:ext>
            </a:extLst>
          </p:cNvPr>
          <p:cNvSpPr txBox="1"/>
          <p:nvPr/>
        </p:nvSpPr>
        <p:spPr>
          <a:xfrm>
            <a:off x="0" y="0"/>
            <a:ext cx="9144000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Basic question: How do euk ribosomes find start codon?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model = ribosomal scanning: euk assemble 43S complex at 5’ cap and scan down to first AUG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don’t 40% of mRNA start at first AUG?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640FB77E-0C56-004A-A0C4-1CAEB94E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914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348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CEC65E-2EB5-7249-A93C-CD1653160CCF}"/>
              </a:ext>
            </a:extLst>
          </p:cNvPr>
          <p:cNvSpPr txBox="1"/>
          <p:nvPr/>
        </p:nvSpPr>
        <p:spPr>
          <a:xfrm>
            <a:off x="0" y="0"/>
            <a:ext cx="9144000" cy="2678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914400" indent="-457200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Basic question: How do euk ribosomes find start codon?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model = ribosomal scanning: euk assemble 43S complex at 5’ cap and scan down to first AUG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don’t 40% of mRNA start at first AUG?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IRES (internal ribosome entry sites) work?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Found in many viral mRNAs eg polio, picornavirus</a:t>
            </a:r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5ADA9E73-5DB1-0B43-BEDE-ACE52E24C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8"/>
          <a:stretch>
            <a:fillRect/>
          </a:stretch>
        </p:blipFill>
        <p:spPr bwMode="auto">
          <a:xfrm>
            <a:off x="95250" y="3962400"/>
            <a:ext cx="9048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989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782EFE-2DA1-4348-8C7B-0C79065F071D}"/>
              </a:ext>
            </a:extLst>
          </p:cNvPr>
          <p:cNvSpPr txBox="1"/>
          <p:nvPr/>
        </p:nvSpPr>
        <p:spPr>
          <a:xfrm>
            <a:off x="0" y="0"/>
            <a:ext cx="9144000" cy="3108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914400" indent="-457200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Basic question: How do euk ribosomes find start codon?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model = ribosomal scanning: euk assemble 43S complex at 5’ cap and scan down to first AUG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don’t 40% of mRNA start at first AUG?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IRES (internal ribosome entry sites) work?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Found in many viral mRNAs eg polio, picornavirus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 propose RNA-looping finds initiator AUG </a:t>
            </a:r>
          </a:p>
        </p:txBody>
      </p:sp>
      <p:pic>
        <p:nvPicPr>
          <p:cNvPr id="30723" name="Picture 1">
            <a:extLst>
              <a:ext uri="{FF2B5EF4-FFF2-40B4-BE49-F238E27FC236}">
                <a16:creationId xmlns:a16="http://schemas.microsoft.com/office/drawing/2014/main" id="{B6B09DE5-2353-E046-8427-E3E49EAB1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8"/>
          <a:stretch>
            <a:fillRect/>
          </a:stretch>
        </p:blipFill>
        <p:spPr bwMode="auto">
          <a:xfrm>
            <a:off x="95250" y="3962400"/>
            <a:ext cx="9048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18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73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0"/>
            <a:r>
              <a:rPr lang="en-US" sz="2400" dirty="0">
                <a:latin typeface="Times New Roman"/>
                <a:cs typeface="Times New Roman"/>
              </a:rPr>
              <a:t>Plants making useful </a:t>
            </a:r>
            <a:r>
              <a:rPr lang="en-US" sz="2400" dirty="0" err="1">
                <a:latin typeface="Times New Roman"/>
                <a:cs typeface="Times New Roman"/>
              </a:rPr>
              <a:t>biochemicals</a:t>
            </a:r>
            <a:endParaRPr lang="en-US" sz="2400" dirty="0">
              <a:latin typeface="Times New Roman"/>
              <a:cs typeface="Times New Roman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Transgenic plants against malaria </a:t>
            </a:r>
            <a:r>
              <a:rPr lang="en-US" sz="2400" u="sng" dirty="0">
                <a:latin typeface="Times New Roman"/>
                <a:cs typeface="Times New Roman"/>
                <a:hlinkClick r:id="rId2" action="ppaction://hlinkfile"/>
              </a:rPr>
              <a:t>doi:10.1111/tpj.13509</a:t>
            </a:r>
            <a:endParaRPr lang="en-US" sz="2400" dirty="0">
              <a:latin typeface="Times New Roman"/>
              <a:cs typeface="Times New Roman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Delayed treatment of Ebola virus infection with plant-derived monoclonal antibodies provides protection in rhesus macaques </a:t>
            </a:r>
            <a:r>
              <a:rPr lang="en-US" sz="2400" u="sng" dirty="0">
                <a:latin typeface="Times New Roman"/>
                <a:cs typeface="Times New Roman"/>
                <a:hlinkClick r:id="rId3"/>
              </a:rPr>
              <a:t>https://www.ncbi.nlm.nih.gov/pmc/articles/PMC3497800/</a:t>
            </a:r>
            <a:endParaRPr lang="en-US" sz="2400" dirty="0">
              <a:latin typeface="Times New Roman"/>
              <a:cs typeface="Times New Roman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A Plant-Derived Recombinant Human </a:t>
            </a:r>
            <a:r>
              <a:rPr lang="en-US" sz="2400" dirty="0" err="1">
                <a:latin typeface="Times New Roman"/>
                <a:cs typeface="Times New Roman"/>
              </a:rPr>
              <a:t>Glucocerebrosidase</a:t>
            </a:r>
            <a:r>
              <a:rPr lang="en-US" sz="2400" dirty="0">
                <a:latin typeface="Times New Roman"/>
                <a:cs typeface="Times New Roman"/>
              </a:rPr>
              <a:t> Enzyme </a:t>
            </a:r>
            <a:r>
              <a:rPr lang="en-US" sz="2400" u="sng" dirty="0">
                <a:latin typeface="Times New Roman"/>
                <a:cs typeface="Times New Roman"/>
                <a:hlinkClick r:id="rId4"/>
              </a:rPr>
              <a:t>https://www.ncbi.nlm.nih.gov/pmc/articles/PMC2652073/</a:t>
            </a:r>
            <a:endParaRPr lang="en-US" sz="2400" dirty="0">
              <a:latin typeface="Times New Roman"/>
              <a:cs typeface="Times New Roman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Recombinant Anthrax Toxin Receptor-Fc Fusion Proteins Produced in Plants http://</a:t>
            </a:r>
            <a:r>
              <a:rPr lang="en-US" sz="2400" dirty="0" err="1">
                <a:latin typeface="Times New Roman"/>
                <a:cs typeface="Times New Roman"/>
              </a:rPr>
              <a:t>aac.asm.org</a:t>
            </a:r>
            <a:r>
              <a:rPr lang="en-US" sz="2400" dirty="0">
                <a:latin typeface="Times New Roman"/>
                <a:cs typeface="Times New Roman"/>
              </a:rPr>
              <a:t>/content/55/1/132.full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Hepatitis C vaccine made in potatoes </a:t>
            </a:r>
            <a:r>
              <a:rPr lang="en-US" sz="2400" u="sng" dirty="0">
                <a:latin typeface="Times New Roman"/>
                <a:cs typeface="Times New Roman"/>
                <a:hlinkClick r:id="rId5"/>
              </a:rPr>
              <a:t>http://www.pnas.org/content/102/9/3378</a:t>
            </a:r>
            <a:endParaRPr lang="en-US" sz="2400" dirty="0">
              <a:latin typeface="Times New Roman"/>
              <a:cs typeface="Times New Roman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Development of rubber-enriched dandelion varieties by metabolic engineering of the inulin pathway </a:t>
            </a:r>
            <a:r>
              <a:rPr lang="en-US" sz="2400" u="sng" dirty="0">
                <a:latin typeface="Times New Roman"/>
                <a:cs typeface="Times New Roman"/>
                <a:hlinkClick r:id="rId6"/>
              </a:rPr>
              <a:t>http://onlinelibrary.wiley.com/doi/10.1111/pbi.12672/full</a:t>
            </a:r>
            <a:endParaRPr lang="en-US" sz="2400" dirty="0">
              <a:latin typeface="Times New Roman"/>
              <a:cs typeface="Times New Roman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Doubling </a:t>
            </a:r>
            <a:r>
              <a:rPr lang="en-US" sz="2400" dirty="0" err="1">
                <a:latin typeface="Times New Roman"/>
                <a:cs typeface="Times New Roman"/>
              </a:rPr>
              <a:t>artemisin</a:t>
            </a:r>
            <a:r>
              <a:rPr lang="en-US" sz="2400" dirty="0">
                <a:latin typeface="Times New Roman"/>
                <a:cs typeface="Times New Roman"/>
              </a:rPr>
              <a:t> production </a:t>
            </a:r>
            <a:r>
              <a:rPr lang="en-US" sz="2400" u="sng" dirty="0">
                <a:latin typeface="Times New Roman"/>
                <a:cs typeface="Times New Roman"/>
                <a:hlinkClick r:id="rId7"/>
              </a:rPr>
              <a:t>http://www.isaaa.org/kc/cropbiotechupdate/article/default.asp?ID=15295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5825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1BAC76-B66A-8048-9E14-DC67BB710D59}"/>
              </a:ext>
            </a:extLst>
          </p:cNvPr>
          <p:cNvSpPr txBox="1"/>
          <p:nvPr/>
        </p:nvSpPr>
        <p:spPr>
          <a:xfrm>
            <a:off x="0" y="0"/>
            <a:ext cx="91440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/>
                <a:ea typeface="ヒラギノ角ゴ Pro W3" charset="0"/>
                <a:cs typeface="Times New Roman"/>
              </a:rPr>
              <a:t>Basic question: How do </a:t>
            </a:r>
            <a:r>
              <a:rPr lang="en-US" dirty="0" err="1">
                <a:latin typeface="Times New Roman"/>
                <a:ea typeface="ヒラギノ角ゴ Pro W3" charset="0"/>
                <a:cs typeface="Times New Roman"/>
              </a:rPr>
              <a:t>euk</a:t>
            </a:r>
            <a:r>
              <a:rPr lang="en-US" dirty="0">
                <a:latin typeface="Times New Roman"/>
                <a:ea typeface="ヒラギノ角ゴ Pro W3" charset="0"/>
                <a:cs typeface="Times New Roman"/>
              </a:rPr>
              <a:t> ribosomes find start codon?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ea typeface="ヒラギノ角ゴ Pro W3" charset="0"/>
                <a:cs typeface="Times New Roman"/>
              </a:rPr>
              <a:t>Authors propose RNA-looping finds initiator AUG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proteins which bind near initiator AUG guide initiation complex</a:t>
            </a:r>
          </a:p>
        </p:txBody>
      </p:sp>
      <p:pic>
        <p:nvPicPr>
          <p:cNvPr id="31747" name="Picture 1" descr="RNA_Looping_2_249154a.jpg">
            <a:extLst>
              <a:ext uri="{FF2B5EF4-FFF2-40B4-BE49-F238E27FC236}">
                <a16:creationId xmlns:a16="http://schemas.microsoft.com/office/drawing/2014/main" id="{45112CAB-5A45-974B-A621-137D14090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85875"/>
            <a:ext cx="42672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026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19D438-47A2-2642-A170-91E11F2170C1}"/>
              </a:ext>
            </a:extLst>
          </p:cNvPr>
          <p:cNvSpPr txBox="1"/>
          <p:nvPr/>
        </p:nvSpPr>
        <p:spPr>
          <a:xfrm>
            <a:off x="0" y="0"/>
            <a:ext cx="91440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/>
                <a:ea typeface="ヒラギノ角ゴ Pro W3" charset="0"/>
                <a:cs typeface="Times New Roman"/>
              </a:rPr>
              <a:t>Basic question: How do </a:t>
            </a:r>
            <a:r>
              <a:rPr lang="en-US" dirty="0" err="1">
                <a:latin typeface="Times New Roman"/>
                <a:ea typeface="ヒラギノ角ゴ Pro W3" charset="0"/>
                <a:cs typeface="Times New Roman"/>
              </a:rPr>
              <a:t>euk</a:t>
            </a:r>
            <a:r>
              <a:rPr lang="en-US" dirty="0">
                <a:latin typeface="Times New Roman"/>
                <a:ea typeface="ヒラギノ角ゴ Pro W3" charset="0"/>
                <a:cs typeface="Times New Roman"/>
              </a:rPr>
              <a:t> ribosomes find start codon?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ea typeface="ヒラギノ角ゴ Pro W3" charset="0"/>
                <a:cs typeface="Times New Roman"/>
              </a:rPr>
              <a:t>Authors propose RNA-looping finds initiator AUG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proteins which bind near initiator AUG guide initiation complex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Tested by making constructs containing internal RNA-binding protein sites and measuring effect on translation</a:t>
            </a:r>
          </a:p>
        </p:txBody>
      </p:sp>
      <p:pic>
        <p:nvPicPr>
          <p:cNvPr id="32771" name="Picture 1" descr="RNA_Looping_1_249153a.jpg">
            <a:extLst>
              <a:ext uri="{FF2B5EF4-FFF2-40B4-BE49-F238E27FC236}">
                <a16:creationId xmlns:a16="http://schemas.microsoft.com/office/drawing/2014/main" id="{BA3DC8E2-B81A-8044-89F2-E31B1CB81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10"/>
          <a:stretch>
            <a:fillRect/>
          </a:stretch>
        </p:blipFill>
        <p:spPr bwMode="auto">
          <a:xfrm>
            <a:off x="38100" y="4484688"/>
            <a:ext cx="910590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568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07C298-A403-CE45-8E85-C65558B5EB13}"/>
              </a:ext>
            </a:extLst>
          </p:cNvPr>
          <p:cNvSpPr txBox="1"/>
          <p:nvPr/>
        </p:nvSpPr>
        <p:spPr>
          <a:xfrm>
            <a:off x="0" y="0"/>
            <a:ext cx="91440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ea typeface="ヒラギノ角ゴ Pro W3" charset="0"/>
                <a:cs typeface="Times New Roman"/>
              </a:rPr>
              <a:t>Authors propose RNA-looping finds initiator AUG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proteins which bind near initiator AUG guide initiation complex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Tested by making constructs containing internal RNA-binding protein sites and measuring effect on translation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ea typeface="ヒラギノ角ゴ Pro W3" charset="0"/>
                <a:cs typeface="Times New Roman"/>
              </a:rPr>
              <a:t>Made a fusion between eIF4G and the MS2-RNAbp, and then added MS2 binding sites at various places</a:t>
            </a:r>
          </a:p>
        </p:txBody>
      </p:sp>
      <p:pic>
        <p:nvPicPr>
          <p:cNvPr id="33795" name="Picture 4" descr="Screen shot 2015-03-09 at 9.52.42 AM.png">
            <a:extLst>
              <a:ext uri="{FF2B5EF4-FFF2-40B4-BE49-F238E27FC236}">
                <a16:creationId xmlns:a16="http://schemas.microsoft.com/office/drawing/2014/main" id="{768E62FA-9DEF-AB4B-BAA8-7B894DF01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2650"/>
            <a:ext cx="89916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100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>
            <a:extLst>
              <a:ext uri="{FF2B5EF4-FFF2-40B4-BE49-F238E27FC236}">
                <a16:creationId xmlns:a16="http://schemas.microsoft.com/office/drawing/2014/main" id="{03B0FFD1-C161-0343-8D56-2014085C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a fusion between eIF4G and the MS2-RNAbp, and then added MS2 binding sites at various places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eIF4G was mutated so it can’t bind eIF4E &amp; PABP, yet it still associated with eIF3 &amp; the 40S subunit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9" name="Picture 4" descr="Screen shot 2015-03-09 at 9.52.42 AM.png">
            <a:extLst>
              <a:ext uri="{FF2B5EF4-FFF2-40B4-BE49-F238E27FC236}">
                <a16:creationId xmlns:a16="http://schemas.microsoft.com/office/drawing/2014/main" id="{E61B1727-9AEC-E145-B6B9-E882B3768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63"/>
            <a:ext cx="60960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" descr="Screen shot 2015-03-09 at 10.07.51 AM.png">
            <a:extLst>
              <a:ext uri="{FF2B5EF4-FFF2-40B4-BE49-F238E27FC236}">
                <a16:creationId xmlns:a16="http://schemas.microsoft.com/office/drawing/2014/main" id="{65CA86A9-9B5E-AF40-87C5-A64B7C731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04975"/>
            <a:ext cx="29718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59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>
            <a:extLst>
              <a:ext uri="{FF2B5EF4-FFF2-40B4-BE49-F238E27FC236}">
                <a16:creationId xmlns:a16="http://schemas.microsoft.com/office/drawing/2014/main" id="{2540124A-A80E-F840-BF9E-F883B8201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a fusion between eIF4G and the MS2-RNAbp, and then added MS2 binding sites at various places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eIF4G was mutated so it can’t bind eIF4E &amp; PABP, yet it still associated with eIF3 &amp; the 40S subunit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Capped the mRNA with A to ensure </a:t>
            </a:r>
          </a:p>
          <a:p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eIF4E binding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4" descr="Screen shot 2015-03-09 at 9.52.42 AM.png">
            <a:extLst>
              <a:ext uri="{FF2B5EF4-FFF2-40B4-BE49-F238E27FC236}">
                <a16:creationId xmlns:a16="http://schemas.microsoft.com/office/drawing/2014/main" id="{9191076C-D91F-5E49-ADD8-73A70A374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63"/>
            <a:ext cx="60960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" descr="Screen shot 2015-03-09 at 10.07.51 AM.png">
            <a:extLst>
              <a:ext uri="{FF2B5EF4-FFF2-40B4-BE49-F238E27FC236}">
                <a16:creationId xmlns:a16="http://schemas.microsoft.com/office/drawing/2014/main" id="{AA53EF84-DDA6-E747-981C-221C24F0C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04975"/>
            <a:ext cx="29718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422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DFAF3D-E268-334D-B348-7F397B518A0F}"/>
              </a:ext>
            </a:extLst>
          </p:cNvPr>
          <p:cNvSpPr txBox="1"/>
          <p:nvPr/>
        </p:nvSpPr>
        <p:spPr>
          <a:xfrm>
            <a:off x="0" y="0"/>
            <a:ext cx="91440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/>
                <a:ea typeface="ヒラギノ角ゴ Pro W3" charset="0"/>
                <a:cs typeface="Times New Roman"/>
              </a:rPr>
              <a:t>Authors propose RNA-looping finds initiator AUG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Made a fusion between eIF4G and the MS2-RNAbp, and then added MS2 binding sites at various places w/in mRNA encoding luciferase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Assayed by transfection into HEK293 cells, then measuring firefly luciferase/</a:t>
            </a:r>
            <a:r>
              <a:rPr lang="en-US" dirty="0" err="1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Renilla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 luciferase activity 4 hours later</a:t>
            </a:r>
          </a:p>
        </p:txBody>
      </p:sp>
      <p:pic>
        <p:nvPicPr>
          <p:cNvPr id="36867" name="Picture 1" descr="Screen shot 2015-03-09 at 9.52.42 AM.png">
            <a:extLst>
              <a:ext uri="{FF2B5EF4-FFF2-40B4-BE49-F238E27FC236}">
                <a16:creationId xmlns:a16="http://schemas.microsoft.com/office/drawing/2014/main" id="{DD728231-B78A-9C41-A07E-B9D66B2D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2650"/>
            <a:ext cx="89916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221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506A77-5172-0145-BFCE-A3EBC1A2040E}"/>
              </a:ext>
            </a:extLst>
          </p:cNvPr>
          <p:cNvSpPr txBox="1"/>
          <p:nvPr/>
        </p:nvSpPr>
        <p:spPr>
          <a:xfrm>
            <a:off x="0" y="0"/>
            <a:ext cx="91440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Assayed by transfection into HEK293 cells, then measuring firefly luciferase/</a:t>
            </a:r>
            <a:r>
              <a:rPr lang="en-US" dirty="0" err="1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Renilla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 luciferase activity</a:t>
            </a:r>
          </a:p>
          <a:p>
            <a:pPr marL="457200" indent="-457200">
              <a:buFont typeface="Arial"/>
              <a:buChar char="•"/>
              <a:defRPr/>
            </a:pPr>
            <a:endParaRPr lang="en-US" dirty="0">
              <a:solidFill>
                <a:srgbClr val="008000"/>
              </a:solidFill>
              <a:latin typeface="Times New Roman"/>
              <a:ea typeface="ヒラギノ角ゴ Pro W3" charset="0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dirty="0">
              <a:solidFill>
                <a:srgbClr val="008000"/>
              </a:solidFill>
              <a:latin typeface="Times New Roman"/>
              <a:ea typeface="ヒラギノ角ゴ Pro W3" charset="0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dirty="0">
              <a:solidFill>
                <a:srgbClr val="008000"/>
              </a:solidFill>
              <a:latin typeface="Times New Roman"/>
              <a:ea typeface="ヒラギノ角ゴ Pro W3" charset="0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dirty="0">
              <a:solidFill>
                <a:srgbClr val="008000"/>
              </a:solidFill>
              <a:latin typeface="Times New Roman"/>
              <a:ea typeface="ヒラギノ角ゴ Pro W3" charset="0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dirty="0">
              <a:solidFill>
                <a:srgbClr val="008000"/>
              </a:solidFill>
              <a:latin typeface="Times New Roman"/>
              <a:ea typeface="ヒラギノ角ゴ Pro W3" charset="0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ea typeface="ヒラギノ角ゴ Pro W3" charset="0"/>
                <a:cs typeface="Times New Roman"/>
              </a:rPr>
              <a:t>No activity w/o eIF4G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ea typeface="ヒラギノ角ゴ Pro W3" charset="0"/>
                <a:cs typeface="Times New Roman"/>
              </a:rPr>
              <a:t>&amp; MS2 binding site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latin typeface="Times New Roman"/>
                <a:ea typeface="ヒラギノ角ゴ Pro W3" charset="0"/>
                <a:cs typeface="Times New Roman"/>
              </a:rPr>
              <a:t>Stem-loop (which</a:t>
            </a:r>
          </a:p>
          <a:p>
            <a:pPr>
              <a:defRPr/>
            </a:pPr>
            <a:r>
              <a:rPr lang="en-US" dirty="0">
                <a:latin typeface="Times New Roman"/>
                <a:ea typeface="ヒラギノ角ゴ Pro W3" charset="0"/>
                <a:cs typeface="Times New Roman"/>
              </a:rPr>
              <a:t>blocks back-tracking)</a:t>
            </a:r>
          </a:p>
          <a:p>
            <a:pPr>
              <a:defRPr/>
            </a:pPr>
            <a:r>
              <a:rPr lang="en-US" dirty="0">
                <a:latin typeface="Times New Roman"/>
                <a:ea typeface="ヒラギノ角ゴ Pro W3" charset="0"/>
                <a:cs typeface="Times New Roman"/>
              </a:rPr>
              <a:t>had no effect</a:t>
            </a:r>
          </a:p>
        </p:txBody>
      </p:sp>
      <p:pic>
        <p:nvPicPr>
          <p:cNvPr id="37891" name="Picture 1" descr="Screen shot 2015-03-09 at 9.52.42 AM.png">
            <a:extLst>
              <a:ext uri="{FF2B5EF4-FFF2-40B4-BE49-F238E27FC236}">
                <a16:creationId xmlns:a16="http://schemas.microsoft.com/office/drawing/2014/main" id="{661FCAC7-AAA3-064D-AA08-832A652E8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14400"/>
            <a:ext cx="89916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 descr="Screen shot 2015-03-09 at 9.57.58 AM.png">
            <a:extLst>
              <a:ext uri="{FF2B5EF4-FFF2-40B4-BE49-F238E27FC236}">
                <a16:creationId xmlns:a16="http://schemas.microsoft.com/office/drawing/2014/main" id="{0C9FD7F7-EC0E-144F-8149-C3DF35C71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43250"/>
            <a:ext cx="51943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30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AA485F-0F71-7344-BA76-58720C4CDFB2}"/>
              </a:ext>
            </a:extLst>
          </p:cNvPr>
          <p:cNvSpPr txBox="1"/>
          <p:nvPr/>
        </p:nvSpPr>
        <p:spPr>
          <a:xfrm>
            <a:off x="0" y="0"/>
            <a:ext cx="91440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Assayed by transfection into HEK293 cells, then measuring firefly luciferase/</a:t>
            </a:r>
            <a:r>
              <a:rPr lang="en-US" dirty="0" err="1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Renilla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 luciferase activity</a:t>
            </a:r>
          </a:p>
          <a:p>
            <a:pPr marL="457200" indent="-457200">
              <a:buFont typeface="Arial"/>
              <a:buChar char="•"/>
              <a:defRPr/>
            </a:pPr>
            <a:endParaRPr lang="en-US" dirty="0">
              <a:solidFill>
                <a:srgbClr val="008000"/>
              </a:solidFill>
              <a:latin typeface="Times New Roman"/>
              <a:ea typeface="ヒラギノ角ゴ Pro W3" charset="0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dirty="0">
              <a:solidFill>
                <a:srgbClr val="008000"/>
              </a:solidFill>
              <a:latin typeface="Times New Roman"/>
              <a:ea typeface="ヒラギノ角ゴ Pro W3" charset="0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dirty="0">
              <a:solidFill>
                <a:srgbClr val="008000"/>
              </a:solidFill>
              <a:latin typeface="Times New Roman"/>
              <a:ea typeface="ヒラギノ角ゴ Pro W3" charset="0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dirty="0">
              <a:solidFill>
                <a:srgbClr val="008000"/>
              </a:solidFill>
              <a:latin typeface="Times New Roman"/>
              <a:ea typeface="ヒラギノ角ゴ Pro W3" charset="0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dirty="0">
              <a:solidFill>
                <a:srgbClr val="008000"/>
              </a:solidFill>
              <a:latin typeface="Times New Roman"/>
              <a:ea typeface="ヒラギノ角ゴ Pro W3" charset="0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ea typeface="ヒラギノ角ゴ Pro W3" charset="0"/>
                <a:cs typeface="Times New Roman"/>
              </a:rPr>
              <a:t>No activity w/o eIF4G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ea typeface="ヒラギノ角ゴ Pro W3" charset="0"/>
                <a:cs typeface="Times New Roman"/>
              </a:rPr>
              <a:t>&amp; MS2 binding site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latin typeface="Times New Roman"/>
                <a:ea typeface="ヒラギノ角ゴ Pro W3" charset="0"/>
                <a:cs typeface="Times New Roman"/>
              </a:rPr>
              <a:t>Stem-loop (which</a:t>
            </a:r>
          </a:p>
          <a:p>
            <a:pPr>
              <a:defRPr/>
            </a:pPr>
            <a:r>
              <a:rPr lang="en-US" dirty="0">
                <a:latin typeface="Times New Roman"/>
                <a:ea typeface="ヒラギノ角ゴ Pro W3" charset="0"/>
                <a:cs typeface="Times New Roman"/>
              </a:rPr>
              <a:t>blocks back-tracking)</a:t>
            </a:r>
          </a:p>
          <a:p>
            <a:pPr>
              <a:defRPr/>
            </a:pPr>
            <a:r>
              <a:rPr lang="en-US" dirty="0">
                <a:latin typeface="Times New Roman"/>
                <a:ea typeface="ヒラギノ角ゴ Pro W3" charset="0"/>
                <a:cs typeface="Times New Roman"/>
              </a:rPr>
              <a:t>had no effect</a:t>
            </a:r>
          </a:p>
        </p:txBody>
      </p:sp>
      <p:pic>
        <p:nvPicPr>
          <p:cNvPr id="38915" name="Picture 1" descr="Screen shot 2015-03-09 at 9.52.42 AM.png">
            <a:extLst>
              <a:ext uri="{FF2B5EF4-FFF2-40B4-BE49-F238E27FC236}">
                <a16:creationId xmlns:a16="http://schemas.microsoft.com/office/drawing/2014/main" id="{C3F33777-053A-0340-8F6E-536073281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14400"/>
            <a:ext cx="89916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 descr="Screen shot 2015-03-09 at 9.57.58 AM.png">
            <a:extLst>
              <a:ext uri="{FF2B5EF4-FFF2-40B4-BE49-F238E27FC236}">
                <a16:creationId xmlns:a16="http://schemas.microsoft.com/office/drawing/2014/main" id="{A70406C3-2CF8-4A41-AAA7-12E39E203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43250"/>
            <a:ext cx="51943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434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7FEF6-8888-D349-B703-1423C7D82E4F}"/>
              </a:ext>
            </a:extLst>
          </p:cNvPr>
          <p:cNvSpPr txBox="1"/>
          <p:nvPr/>
        </p:nvSpPr>
        <p:spPr>
          <a:xfrm>
            <a:off x="0" y="0"/>
            <a:ext cx="9144000" cy="6986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Assayed by transfection into HEK293 cells, then measuring firefly luciferase/</a:t>
            </a:r>
            <a:r>
              <a:rPr lang="en-US" dirty="0" err="1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Renilla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 luciferase activity</a:t>
            </a:r>
          </a:p>
          <a:p>
            <a:pPr marL="457200" indent="-457200">
              <a:buFont typeface="Arial"/>
              <a:buChar char="•"/>
              <a:defRPr/>
            </a:pPr>
            <a:endParaRPr lang="en-US" dirty="0">
              <a:solidFill>
                <a:srgbClr val="008000"/>
              </a:solidFill>
              <a:latin typeface="Times New Roman"/>
              <a:ea typeface="ヒラギノ角ゴ Pro W3" charset="0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dirty="0">
              <a:solidFill>
                <a:srgbClr val="008000"/>
              </a:solidFill>
              <a:latin typeface="Times New Roman"/>
              <a:ea typeface="ヒラギノ角ゴ Pro W3" charset="0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dirty="0">
              <a:solidFill>
                <a:srgbClr val="008000"/>
              </a:solidFill>
              <a:latin typeface="Times New Roman"/>
              <a:ea typeface="ヒラギノ角ゴ Pro W3" charset="0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dirty="0">
              <a:solidFill>
                <a:srgbClr val="008000"/>
              </a:solidFill>
              <a:latin typeface="Times New Roman"/>
              <a:ea typeface="ヒラギノ角ゴ Pro W3" charset="0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dirty="0">
              <a:solidFill>
                <a:srgbClr val="008000"/>
              </a:solidFill>
              <a:latin typeface="Times New Roman"/>
              <a:ea typeface="ヒラギノ角ゴ Pro W3" charset="0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ea typeface="ヒラギノ角ゴ Pro W3" charset="0"/>
                <a:cs typeface="Times New Roman"/>
              </a:rPr>
              <a:t>No activity w/o eIF4G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ea typeface="ヒラギノ角ゴ Pro W3" charset="0"/>
                <a:cs typeface="Times New Roman"/>
              </a:rPr>
              <a:t>&amp; MS2 binding site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latin typeface="Times New Roman"/>
                <a:ea typeface="ヒラギノ角ゴ Pro W3" charset="0"/>
                <a:cs typeface="Times New Roman"/>
              </a:rPr>
              <a:t>Stem-loop (which</a:t>
            </a:r>
          </a:p>
          <a:p>
            <a:pPr>
              <a:defRPr/>
            </a:pPr>
            <a:r>
              <a:rPr lang="en-US" dirty="0">
                <a:latin typeface="Times New Roman"/>
                <a:ea typeface="ヒラギノ角ゴ Pro W3" charset="0"/>
                <a:cs typeface="Times New Roman"/>
              </a:rPr>
              <a:t>blocks back-tracking)</a:t>
            </a:r>
          </a:p>
          <a:p>
            <a:pPr>
              <a:defRPr/>
            </a:pPr>
            <a:r>
              <a:rPr lang="en-US" dirty="0">
                <a:latin typeface="Times New Roman"/>
                <a:ea typeface="ヒラギノ角ゴ Pro W3" charset="0"/>
                <a:cs typeface="Times New Roman"/>
              </a:rPr>
              <a:t>had no effect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Concluded that eIF4G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bound to the mRNA was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sufficient to guide 40S to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the start codon</a:t>
            </a:r>
          </a:p>
        </p:txBody>
      </p:sp>
      <p:pic>
        <p:nvPicPr>
          <p:cNvPr id="39939" name="Picture 1" descr="Screen shot 2015-03-09 at 9.52.42 AM.png">
            <a:extLst>
              <a:ext uri="{FF2B5EF4-FFF2-40B4-BE49-F238E27FC236}">
                <a16:creationId xmlns:a16="http://schemas.microsoft.com/office/drawing/2014/main" id="{DD3E122E-FAA7-194E-A571-9B8EEF874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14400"/>
            <a:ext cx="89916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 descr="Screen shot 2015-03-09 at 9.57.58 AM.png">
            <a:extLst>
              <a:ext uri="{FF2B5EF4-FFF2-40B4-BE49-F238E27FC236}">
                <a16:creationId xmlns:a16="http://schemas.microsoft.com/office/drawing/2014/main" id="{7C01A571-C84C-A244-8AC1-1CB5B99FB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43250"/>
            <a:ext cx="51943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169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C1B362-7C6A-1143-9698-3CF7AA20CD09}"/>
              </a:ext>
            </a:extLst>
          </p:cNvPr>
          <p:cNvSpPr txBox="1"/>
          <p:nvPr/>
        </p:nvSpPr>
        <p:spPr>
          <a:xfrm>
            <a:off x="0" y="0"/>
            <a:ext cx="91440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/>
                <a:ea typeface="ヒラギノ角ゴ Pro W3" charset="0"/>
                <a:cs typeface="Times New Roman"/>
              </a:rPr>
              <a:t>Next tested effect of the eIF4G binding on a downstream ORF 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Put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Renilla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 luciferase &amp; firefly Luciferase CDS on same mRNA</a:t>
            </a:r>
          </a:p>
        </p:txBody>
      </p:sp>
      <p:pic>
        <p:nvPicPr>
          <p:cNvPr id="40963" name="Picture 4" descr="Screen shot 2015-03-09 at 10.14.18 AM.png">
            <a:extLst>
              <a:ext uri="{FF2B5EF4-FFF2-40B4-BE49-F238E27FC236}">
                <a16:creationId xmlns:a16="http://schemas.microsoft.com/office/drawing/2014/main" id="{4F360714-B472-4349-84A5-ED271F8A1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89789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62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12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0"/>
            <a:r>
              <a:rPr lang="en-US" sz="2400" dirty="0">
                <a:latin typeface="Times New Roman"/>
                <a:cs typeface="Times New Roman"/>
              </a:rPr>
              <a:t>Microbes making useful </a:t>
            </a:r>
            <a:r>
              <a:rPr lang="en-US" sz="2400" dirty="0" err="1">
                <a:latin typeface="Times New Roman"/>
                <a:cs typeface="Times New Roman"/>
              </a:rPr>
              <a:t>biochemicals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+mn-lt"/>
              </a:rPr>
              <a:t>Brewing cannabinoids in yeast.</a:t>
            </a:r>
            <a:r>
              <a:rPr lang="en-US" sz="2400" i="1" dirty="0">
                <a:latin typeface="+mn-lt"/>
              </a:rPr>
              <a:t> Nature</a:t>
            </a:r>
            <a:r>
              <a:rPr lang="en-US" sz="2400" dirty="0">
                <a:latin typeface="+mn-lt"/>
              </a:rPr>
              <a:t> 567, pages123–126 (2019) </a:t>
            </a:r>
            <a:r>
              <a:rPr lang="en-US" sz="2400" u="sng" dirty="0">
                <a:latin typeface="+mn-lt"/>
                <a:hlinkClick r:id="rId2"/>
              </a:rPr>
              <a:t>https://doi.org/10.1038/s41586-019-0978-9</a:t>
            </a:r>
            <a:endParaRPr lang="en-US" sz="2400" dirty="0">
              <a:latin typeface="+mn-lt"/>
              <a:cs typeface="Times New Roman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Hoppy beer without the hops. </a:t>
            </a:r>
            <a:r>
              <a:rPr lang="en-US" sz="2400" i="1" dirty="0">
                <a:latin typeface="Times New Roman"/>
                <a:cs typeface="Times New Roman"/>
              </a:rPr>
              <a:t>Nature Communications</a:t>
            </a:r>
            <a:r>
              <a:rPr lang="en-US" sz="2400" dirty="0">
                <a:latin typeface="Times New Roman"/>
                <a:cs typeface="Times New Roman"/>
              </a:rPr>
              <a:t> 9, Article number: 965 (2018)  </a:t>
            </a:r>
            <a:r>
              <a:rPr lang="en-US" sz="2400" u="sng" dirty="0">
                <a:latin typeface="Times New Roman"/>
                <a:cs typeface="Times New Roman"/>
                <a:hlinkClick r:id="rId3" action="ppaction://hlinkfile"/>
              </a:rPr>
              <a:t>doi:10.1038/s41467-018-03293-x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Engineering </a:t>
            </a:r>
            <a:r>
              <a:rPr lang="en-US" sz="2400" i="1" dirty="0" err="1">
                <a:latin typeface="Times New Roman"/>
                <a:cs typeface="Times New Roman"/>
              </a:rPr>
              <a:t>Yarrowia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lipolytica</a:t>
            </a:r>
            <a:r>
              <a:rPr lang="en-US" sz="2400" dirty="0">
                <a:latin typeface="Times New Roman"/>
                <a:cs typeface="Times New Roman"/>
              </a:rPr>
              <a:t> to enhance lipid production from </a:t>
            </a:r>
            <a:r>
              <a:rPr lang="en-US" sz="2400" dirty="0" err="1">
                <a:latin typeface="Times New Roman"/>
                <a:cs typeface="Times New Roman"/>
              </a:rPr>
              <a:t>lignocellulosic</a:t>
            </a:r>
            <a:r>
              <a:rPr lang="en-US" sz="2400" dirty="0">
                <a:latin typeface="Times New Roman"/>
                <a:cs typeface="Times New Roman"/>
              </a:rPr>
              <a:t> materials </a:t>
            </a:r>
            <a:r>
              <a:rPr lang="en-US" sz="2400" u="sng" dirty="0">
                <a:latin typeface="Times New Roman"/>
                <a:cs typeface="Times New Roman"/>
              </a:rPr>
              <a:t>https://</a:t>
            </a:r>
            <a:r>
              <a:rPr lang="en-US" sz="2400" u="sng" dirty="0" err="1">
                <a:latin typeface="Times New Roman"/>
                <a:cs typeface="Times New Roman"/>
              </a:rPr>
              <a:t>doi.org</a:t>
            </a:r>
            <a:r>
              <a:rPr lang="en-US" sz="2400" u="sng" dirty="0">
                <a:latin typeface="Times New Roman"/>
                <a:cs typeface="Times New Roman"/>
              </a:rPr>
              <a:t>/10.1186/s13068-018-1010-6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Synthesis of the Human Insulin Gene: </a:t>
            </a:r>
            <a:r>
              <a:rPr lang="en-US" sz="2400" u="sng" dirty="0">
                <a:latin typeface="Times New Roman"/>
                <a:cs typeface="Times New Roman"/>
                <a:hlinkClick r:id="rId4"/>
              </a:rPr>
              <a:t>https://www.tandfonline.com/doi/abs/10.1080/10826060701774312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Yeast that make resveratrol </a:t>
            </a:r>
            <a:r>
              <a:rPr lang="en-US" sz="2400" u="sng" dirty="0">
                <a:latin typeface="Times New Roman"/>
                <a:cs typeface="Times New Roman"/>
                <a:hlinkClick r:id="rId5"/>
              </a:rPr>
              <a:t>http://aem.asm.org/content/76/10/3361.full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Human insulin </a:t>
            </a:r>
            <a:r>
              <a:rPr lang="en-US" sz="2400" u="sng" dirty="0">
                <a:latin typeface="Times New Roman"/>
                <a:cs typeface="Times New Roman"/>
                <a:hlinkClick r:id="rId6" action="ppaction://hlinkfile"/>
              </a:rPr>
              <a:t>DOI: 10.1126/science.6337396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Human thrombin </a:t>
            </a:r>
            <a:r>
              <a:rPr lang="en-US" sz="2400" u="sng" dirty="0">
                <a:latin typeface="Times New Roman"/>
                <a:cs typeface="Times New Roman"/>
                <a:hlinkClick r:id="rId7"/>
              </a:rPr>
              <a:t>http://www.jbc.org/content/270/1/163.full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Human growth factors </a:t>
            </a:r>
            <a:r>
              <a:rPr lang="en-US" sz="2400" u="sng" dirty="0">
                <a:latin typeface="Times New Roman"/>
                <a:cs typeface="Times New Roman"/>
                <a:hlinkClick r:id="rId8"/>
              </a:rPr>
              <a:t>https://www.sciencedirect.com/science/article/pii/S1570023202010358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739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Screen shot 2015-03-09 at 10.14.18 AM.png">
            <a:extLst>
              <a:ext uri="{FF2B5EF4-FFF2-40B4-BE49-F238E27FC236}">
                <a16:creationId xmlns:a16="http://schemas.microsoft.com/office/drawing/2014/main" id="{B32C731F-7A2D-DB4F-B585-A1DE77D74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98625"/>
            <a:ext cx="60071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2">
            <a:extLst>
              <a:ext uri="{FF2B5EF4-FFF2-40B4-BE49-F238E27FC236}">
                <a16:creationId xmlns:a16="http://schemas.microsoft.com/office/drawing/2014/main" id="{00540245-A7E2-C349-869B-E398D8B84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Renilla luciferase &amp; firefly Luciferase CDS on same mRNA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FLuc depended on eIF4G binding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G-capped RLuc did not, but A-capped RLuc did</a:t>
            </a:r>
          </a:p>
        </p:txBody>
      </p:sp>
      <p:pic>
        <p:nvPicPr>
          <p:cNvPr id="41988" name="Picture 1" descr="Screen shot 2015-03-09 at 10.18.35 AM.png">
            <a:extLst>
              <a:ext uri="{FF2B5EF4-FFF2-40B4-BE49-F238E27FC236}">
                <a16:creationId xmlns:a16="http://schemas.microsoft.com/office/drawing/2014/main" id="{35D981C9-DA95-0C43-873B-719064E75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581400"/>
            <a:ext cx="8616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277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A651B2-CB95-C748-ACDB-64C24A0745BD}"/>
              </a:ext>
            </a:extLst>
          </p:cNvPr>
          <p:cNvSpPr txBox="1"/>
          <p:nvPr/>
        </p:nvSpPr>
        <p:spPr>
          <a:xfrm>
            <a:off x="0" y="0"/>
            <a:ext cx="9144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Put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Renilla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 &amp; firefly Luciferase CDS on same mRNA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Observed same effect with the </a:t>
            </a:r>
            <a:r>
              <a:rPr lang="en-US" dirty="0" err="1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encephalomyocarditis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 virus (EMCV) IRES</a:t>
            </a:r>
          </a:p>
        </p:txBody>
      </p:sp>
      <p:pic>
        <p:nvPicPr>
          <p:cNvPr id="43011" name="Picture 3" descr="Screen shot 2015-03-09 at 10.27.35 AM.png">
            <a:extLst>
              <a:ext uri="{FF2B5EF4-FFF2-40B4-BE49-F238E27FC236}">
                <a16:creationId xmlns:a16="http://schemas.microsoft.com/office/drawing/2014/main" id="{9D2CCF53-9A41-FC48-BDB3-53FC5D7B2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28788"/>
            <a:ext cx="7543800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395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5215A7-20D0-BE4F-BBCB-D2B6AC2227F9}"/>
              </a:ext>
            </a:extLst>
          </p:cNvPr>
          <p:cNvSpPr txBox="1"/>
          <p:nvPr/>
        </p:nvSpPr>
        <p:spPr>
          <a:xfrm>
            <a:off x="0" y="0"/>
            <a:ext cx="91440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Put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Renilla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ヒラギノ角ゴ Pro W3" charset="0"/>
                <a:cs typeface="Times New Roman"/>
              </a:rPr>
              <a:t> &amp; firefly Luciferase CDS on same mRNA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Observed same effect with the </a:t>
            </a:r>
            <a:r>
              <a:rPr lang="en-US" dirty="0" err="1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encephalomyocarditis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角ゴ Pro W3" charset="0"/>
                <a:cs typeface="Times New Roman"/>
              </a:rPr>
              <a:t> virus (EMCV) IRES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ea typeface="ヒラギノ角ゴ Pro W3" charset="0"/>
                <a:cs typeface="Times New Roman"/>
              </a:rPr>
              <a:t>Overall conclusion:  RNA binding proteins that can interact with the 40S complex allow it to find the start codon by </a:t>
            </a:r>
            <a:r>
              <a:rPr lang="en-US">
                <a:solidFill>
                  <a:srgbClr val="FF0000"/>
                </a:solidFill>
                <a:latin typeface="Times New Roman"/>
                <a:ea typeface="ヒラギノ角ゴ Pro W3" charset="0"/>
                <a:cs typeface="Times New Roman"/>
              </a:rPr>
              <a:t>looping the RNA</a:t>
            </a:r>
            <a:endParaRPr lang="en-US" dirty="0">
              <a:solidFill>
                <a:srgbClr val="FF0000"/>
              </a:solidFill>
              <a:latin typeface="Times New Roman"/>
              <a:ea typeface="ヒラギノ角ゴ Pro W3" charset="0"/>
              <a:cs typeface="Times New Roman"/>
            </a:endParaRPr>
          </a:p>
        </p:txBody>
      </p:sp>
      <p:pic>
        <p:nvPicPr>
          <p:cNvPr id="44035" name="Picture 1" descr="RNA_Looping_2_249154a.jpg">
            <a:extLst>
              <a:ext uri="{FF2B5EF4-FFF2-40B4-BE49-F238E27FC236}">
                <a16:creationId xmlns:a16="http://schemas.microsoft.com/office/drawing/2014/main" id="{77355E81-A1FB-5B4A-9396-60BF344A0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4" b="27975"/>
          <a:stretch>
            <a:fillRect/>
          </a:stretch>
        </p:blipFill>
        <p:spPr bwMode="auto">
          <a:xfrm>
            <a:off x="14288" y="2971800"/>
            <a:ext cx="9142412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342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>
            <a:extLst>
              <a:ext uri="{FF2B5EF4-FFF2-40B4-BE49-F238E27FC236}">
                <a16:creationId xmlns:a16="http://schemas.microsoft.com/office/drawing/2014/main" id="{D204C698-5971-564C-A389-C40C8EA83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3970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host?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1. Must be able to transform engineered DNA into new host.</a:t>
            </a:r>
          </a:p>
          <a:p>
            <a:pPr>
              <a:defRPr/>
            </a:pPr>
            <a:r>
              <a:rPr lang="en-US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2. Sequences must function in the new host</a:t>
            </a:r>
          </a:p>
          <a:p>
            <a:pPr marL="635000" indent="-457200"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Must be replicated</a:t>
            </a:r>
          </a:p>
          <a:p>
            <a:pPr marL="863600" indent="-228600">
              <a:buFont typeface="Arial"/>
              <a:buChar char="•"/>
              <a:defRPr/>
            </a:pPr>
            <a:r>
              <a:rPr lang="en-US" dirty="0">
                <a:latin typeface="Times New Roman" charset="0"/>
                <a:cs typeface="Times New Roman" charset="0"/>
              </a:rPr>
              <a:t>Either insert into chromosome, or replicate </a:t>
            </a:r>
            <a:r>
              <a:rPr lang="en-US" dirty="0" err="1">
                <a:latin typeface="Times New Roman" charset="0"/>
                <a:cs typeface="Times New Roman" charset="0"/>
              </a:rPr>
              <a:t>extrachromasomally</a:t>
            </a:r>
            <a:r>
              <a:rPr lang="en-US" dirty="0">
                <a:latin typeface="Times New Roman" charset="0"/>
                <a:cs typeface="Times New Roman" charset="0"/>
              </a:rPr>
              <a:t> (i.e. as a plasmid)</a:t>
            </a:r>
          </a:p>
          <a:p>
            <a:pPr marL="863600" indent="-228600">
              <a:buFont typeface="Arial"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Must have origin of replication that functions in new host (highly species-specific in bacteria)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B8146B41-EA37-094E-873A-2649E549E62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279900"/>
            <a:ext cx="89535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298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>
            <a:extLst>
              <a:ext uri="{FF2B5EF4-FFF2-40B4-BE49-F238E27FC236}">
                <a16:creationId xmlns:a16="http://schemas.microsoft.com/office/drawing/2014/main" id="{44CB0F57-C286-5D4B-8948-3B6C3A978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1816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>
              <a:defRPr/>
            </a:pPr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host?</a:t>
            </a:r>
          </a:p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Sequences must function in the new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replicated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host must be able to “read” the sequence</a:t>
            </a:r>
          </a:p>
        </p:txBody>
      </p:sp>
    </p:spTree>
    <p:extLst>
      <p:ext uri="{BB962C8B-B14F-4D97-AF65-F5344CB8AC3E}">
        <p14:creationId xmlns:p14="http://schemas.microsoft.com/office/powerpoint/2010/main" val="610288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>
            <a:extLst>
              <a:ext uri="{FF2B5EF4-FFF2-40B4-BE49-F238E27FC236}">
                <a16:creationId xmlns:a16="http://schemas.microsoft.com/office/drawing/2014/main" id="{183E8799-79CE-5F49-A276-086101BCA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3540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>
              <a:defRPr/>
            </a:pPr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host?</a:t>
            </a:r>
          </a:p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Sequences must function in the new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replicated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host must be able to “read” the sequence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Promoters = binding sites for transcription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Fairly simple for prokaryotes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binding sites for RNA polymerase and for proteins that determine when it should act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3BBEC382-60BF-994F-AB61-365448D7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90678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309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>
            <a:extLst>
              <a:ext uri="{FF2B5EF4-FFF2-40B4-BE49-F238E27FC236}">
                <a16:creationId xmlns:a16="http://schemas.microsoft.com/office/drawing/2014/main" id="{E4D89EE1-12E5-E14D-B489-B1983AD82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39703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host must be able to “read” the sequence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Promoters = binding sites for transcription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Fairly simple for prokaryotes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binding sites for RNA polymerase and for proteins that determine when it should 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Repressors bind DNA &amp; prevent transcription unless conditions are right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Activators bind DNA &amp; recruit RNA polymerase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1FD54492-644A-C945-A1E6-8505FA8D0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90678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821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>
            <a:extLst>
              <a:ext uri="{FF2B5EF4-FFF2-40B4-BE49-F238E27FC236}">
                <a16:creationId xmlns:a16="http://schemas.microsoft.com/office/drawing/2014/main" id="{E4D89EE1-12E5-E14D-B489-B1983AD82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286232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host must be able to “read” the sequence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Terminators tell RNA polymerase where to stop </a:t>
            </a:r>
          </a:p>
          <a:p>
            <a:pPr lvl="1"/>
            <a:r>
              <a:rPr lang="en-US" sz="2400" dirty="0">
                <a:latin typeface="Times New Roman" charset="0"/>
                <a:cs typeface="Times New Roman" charset="0"/>
              </a:rPr>
              <a:t>1) ~50% of </a:t>
            </a:r>
            <a:r>
              <a:rPr lang="en-US" sz="2400" i="1" dirty="0">
                <a:latin typeface="Times New Roman" charset="0"/>
                <a:cs typeface="Times New Roman" charset="0"/>
              </a:rPr>
              <a:t>E.coli</a:t>
            </a:r>
            <a:r>
              <a:rPr lang="en-US" sz="2400" dirty="0">
                <a:latin typeface="Times New Roman" charset="0"/>
                <a:cs typeface="Times New Roman" charset="0"/>
              </a:rPr>
              <a:t> genes require a 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termination factor 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called </a:t>
            </a:r>
            <a:r>
              <a:rPr lang="ja-JP" alt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rho</a:t>
            </a:r>
            <a:r>
              <a:rPr lang="ja-JP" alt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”</a:t>
            </a:r>
            <a:endParaRPr lang="en-US" altLang="ja-JP" sz="2400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lvl="1"/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2) Most of the rest use “intrinsic” termination</a:t>
            </a:r>
          </a:p>
          <a:p>
            <a:pPr marL="1143000" lvl="2" indent="-342900">
              <a:buFont typeface="Arial" charset="0"/>
              <a:buChar char="•"/>
              <a:tabLst>
                <a:tab pos="279400" algn="l"/>
              </a:tabLst>
            </a:pPr>
            <a:r>
              <a:rPr lang="en-US" sz="24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Caused solely by interactions between DNA &amp; nascent RNA with RNA polymerase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EA4E4A-A5A8-5A4B-B1DE-658E016D7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24" y="2590800"/>
            <a:ext cx="5000376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007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>
            <a:extLst>
              <a:ext uri="{FF2B5EF4-FFF2-40B4-BE49-F238E27FC236}">
                <a16:creationId xmlns:a16="http://schemas.microsoft.com/office/drawing/2014/main" id="{684780A6-86E5-764D-9873-20787ABA3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3108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host must be able to “read” the sequence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Promoters = binding sites for transcription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Fairly simple for prokaryotes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more complex for eukaryotes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binding sites for RNA polymerase and for proteins that determine when it should act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2229DC32-B44A-1F44-9CDF-C69EF79E9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048000"/>
            <a:ext cx="85899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619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>
            <a:extLst>
              <a:ext uri="{FF2B5EF4-FFF2-40B4-BE49-F238E27FC236}">
                <a16:creationId xmlns:a16="http://schemas.microsoft.com/office/drawing/2014/main" id="{1104FCDB-CFCB-2F45-8E07-65495B79F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267765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Sequences must function in the new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replicated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host must be able to “read” the sequence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Terminators = Poly-A sites in eukaryotes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FCF20-E1B8-4840-84BB-1A9CED6FB28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87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0"/>
            <a:r>
              <a:rPr lang="en-US" sz="2400" dirty="0">
                <a:latin typeface="Times New Roman"/>
                <a:cs typeface="Times New Roman"/>
              </a:rPr>
              <a:t>Modifying crops to improve nutrition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Golden rice </a:t>
            </a:r>
            <a:r>
              <a:rPr lang="en-US" sz="2400" u="sng" dirty="0">
                <a:latin typeface="Times New Roman"/>
                <a:cs typeface="Times New Roman"/>
                <a:hlinkClick r:id="rId2"/>
              </a:rPr>
              <a:t>http://www.nature.com/nbt/journal/v23/n4/full/nbt1082.html</a:t>
            </a:r>
            <a:endParaRPr lang="en-US" sz="2400" dirty="0">
              <a:latin typeface="Times New Roman"/>
              <a:cs typeface="Times New Roman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Rice </a:t>
            </a:r>
            <a:r>
              <a:rPr lang="en-US" sz="2400" i="1" dirty="0">
                <a:latin typeface="Times New Roman"/>
                <a:cs typeface="Times New Roman"/>
              </a:rPr>
              <a:t>NICOTIANAMINE SYNTHASE 2</a:t>
            </a:r>
            <a:r>
              <a:rPr lang="en-US" sz="2400" dirty="0">
                <a:latin typeface="Times New Roman"/>
                <a:cs typeface="Times New Roman"/>
              </a:rPr>
              <a:t> expression improves dietary iron and zinc levels in wheat </a:t>
            </a:r>
            <a:r>
              <a:rPr lang="en-US" sz="2400" u="sng" dirty="0">
                <a:latin typeface="Times New Roman"/>
                <a:cs typeface="Times New Roman"/>
                <a:hlinkClick r:id="rId3"/>
              </a:rPr>
              <a:t>http://link.springer.com/article/10.1007/s00122-016-2808-x</a:t>
            </a:r>
            <a:endParaRPr lang="en-US" sz="2400" dirty="0">
              <a:latin typeface="Times New Roman"/>
              <a:cs typeface="Times New Roman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Significant enhancement of fatty acid composition in seeds of the </a:t>
            </a:r>
            <a:r>
              <a:rPr lang="en-US" sz="2400" dirty="0" err="1">
                <a:latin typeface="Times New Roman"/>
                <a:cs typeface="Times New Roman"/>
              </a:rPr>
              <a:t>allohexaploid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i="1" dirty="0" err="1">
                <a:latin typeface="Times New Roman"/>
                <a:cs typeface="Times New Roman"/>
              </a:rPr>
              <a:t>Camelina</a:t>
            </a:r>
            <a:r>
              <a:rPr lang="en-US" sz="2400" i="1" dirty="0">
                <a:latin typeface="Times New Roman"/>
                <a:cs typeface="Times New Roman"/>
              </a:rPr>
              <a:t> sativa</a:t>
            </a:r>
            <a:r>
              <a:rPr lang="en-US" sz="2400" dirty="0">
                <a:latin typeface="Times New Roman"/>
                <a:cs typeface="Times New Roman"/>
              </a:rPr>
              <a:t>, using CRISPR/Cas9 gene editing http://</a:t>
            </a:r>
            <a:r>
              <a:rPr lang="en-US" sz="2400" dirty="0" err="1">
                <a:latin typeface="Times New Roman"/>
                <a:cs typeface="Times New Roman"/>
              </a:rPr>
              <a:t>onlinelibrary.wiley.com</a:t>
            </a:r>
            <a:r>
              <a:rPr lang="en-US" sz="2400" dirty="0">
                <a:latin typeface="Times New Roman"/>
                <a:cs typeface="Times New Roman"/>
              </a:rPr>
              <a:t>/</a:t>
            </a:r>
            <a:r>
              <a:rPr lang="en-US" sz="2400" dirty="0" err="1">
                <a:latin typeface="Times New Roman"/>
                <a:cs typeface="Times New Roman"/>
              </a:rPr>
              <a:t>doi</a:t>
            </a:r>
            <a:r>
              <a:rPr lang="en-US" sz="2400" dirty="0">
                <a:latin typeface="Times New Roman"/>
                <a:cs typeface="Times New Roman"/>
              </a:rPr>
              <a:t>/10.1111/pbi.12663/full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Potato: reducing acrylamide: Innate potatoes http://</a:t>
            </a:r>
            <a:r>
              <a:rPr lang="en-US" sz="2400" dirty="0" err="1">
                <a:latin typeface="Times New Roman"/>
                <a:cs typeface="Times New Roman"/>
              </a:rPr>
              <a:t>pubs.acs.org</a:t>
            </a:r>
            <a:r>
              <a:rPr lang="en-US" sz="2400" dirty="0">
                <a:latin typeface="Times New Roman"/>
                <a:cs typeface="Times New Roman"/>
              </a:rPr>
              <a:t>/</a:t>
            </a:r>
            <a:r>
              <a:rPr lang="en-US" sz="2400" dirty="0" err="1">
                <a:latin typeface="Times New Roman"/>
                <a:cs typeface="Times New Roman"/>
              </a:rPr>
              <a:t>doi</a:t>
            </a:r>
            <a:r>
              <a:rPr lang="en-US" sz="2400" dirty="0">
                <a:latin typeface="Times New Roman"/>
                <a:cs typeface="Times New Roman"/>
              </a:rPr>
              <a:t>/</a:t>
            </a:r>
            <a:r>
              <a:rPr lang="en-US" sz="2400" dirty="0" err="1">
                <a:latin typeface="Times New Roman"/>
                <a:cs typeface="Times New Roman"/>
              </a:rPr>
              <a:t>pdf</a:t>
            </a:r>
            <a:r>
              <a:rPr lang="en-US" sz="2400" dirty="0">
                <a:latin typeface="Times New Roman"/>
                <a:cs typeface="Times New Roman"/>
              </a:rPr>
              <a:t>/10.1021/jf062477l</a:t>
            </a:r>
          </a:p>
        </p:txBody>
      </p:sp>
    </p:spTree>
    <p:extLst>
      <p:ext uri="{BB962C8B-B14F-4D97-AF65-F5344CB8AC3E}">
        <p14:creationId xmlns:p14="http://schemas.microsoft.com/office/powerpoint/2010/main" val="1321820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>
            <a:extLst>
              <a:ext uri="{FF2B5EF4-FFF2-40B4-BE49-F238E27FC236}">
                <a16:creationId xmlns:a16="http://schemas.microsoft.com/office/drawing/2014/main" id="{39FA44AE-2676-3349-9F71-825CEED10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3108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Sequences must function in the new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replicated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host must be able to “read” the sequence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Capping and Splicing</a:t>
            </a:r>
          </a:p>
        </p:txBody>
      </p:sp>
      <p:pic>
        <p:nvPicPr>
          <p:cNvPr id="3" name="Picture 2" descr="7601932f2">
            <a:extLst>
              <a:ext uri="{FF2B5EF4-FFF2-40B4-BE49-F238E27FC236}">
                <a16:creationId xmlns:a16="http://schemas.microsoft.com/office/drawing/2014/main" id="{86A4BE3A-7A01-4248-9DD9-621F2225A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33"/>
          <a:stretch/>
        </p:blipFill>
        <p:spPr bwMode="auto">
          <a:xfrm>
            <a:off x="4267200" y="1843007"/>
            <a:ext cx="4826000" cy="498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002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>
            <a:extLst>
              <a:ext uri="{FF2B5EF4-FFF2-40B4-BE49-F238E27FC236}">
                <a16:creationId xmlns:a16="http://schemas.microsoft.com/office/drawing/2014/main" id="{60893405-BD98-914A-BA4D-B0979FF9C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204979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Sequences must function in the new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Codon usage : related to pools of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tRNAs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bacteria have 40 or less (bare minimum is 31 + initiator </a:t>
            </a:r>
            <a:r>
              <a:rPr lang="en-US" sz="2400" dirty="0" err="1">
                <a:solidFill>
                  <a:srgbClr val="008000"/>
                </a:solidFill>
                <a:latin typeface="Times New Roman"/>
                <a:cs typeface="Times New Roman"/>
              </a:rPr>
              <a:t>tRNA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)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Eukaryotes have ~ 50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9722602-3ACA-AC4C-AE9E-0DFC57C75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0113"/>
            <a:ext cx="9144000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912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>
            <a:extLst>
              <a:ext uri="{FF2B5EF4-FFF2-40B4-BE49-F238E27FC236}">
                <a16:creationId xmlns:a16="http://schemas.microsoft.com/office/drawing/2014/main" id="{75BC336C-CDCF-CA43-81FA-4A381372D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Sequences must function in the new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replicated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host must be able to </a:t>
            </a:r>
            <a:r>
              <a:rPr lang="ja-JP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ja-JP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sequence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Codon usage</a:t>
            </a:r>
          </a:p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Protein must function in the new host</a:t>
            </a:r>
          </a:p>
          <a:p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78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B54815D4-2E33-AC4C-8280-F7410FB9E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Sequences must function in the new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replicated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host must be able to </a:t>
            </a:r>
            <a:r>
              <a:rPr lang="ja-JP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ja-JP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sequence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Codon usage</a:t>
            </a:r>
          </a:p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Protein must function in the new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translated</a:t>
            </a:r>
          </a:p>
          <a:p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07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>
            <a:extLst>
              <a:ext uri="{FF2B5EF4-FFF2-40B4-BE49-F238E27FC236}">
                <a16:creationId xmlns:a16="http://schemas.microsoft.com/office/drawing/2014/main" id="{13FA170E-F1A0-5846-8127-077D30803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Protein must function in the new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translated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modified correctly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28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>
            <a:extLst>
              <a:ext uri="{FF2B5EF4-FFF2-40B4-BE49-F238E27FC236}">
                <a16:creationId xmlns:a16="http://schemas.microsoft.com/office/drawing/2014/main" id="{FB653D71-A856-8A43-9527-065B4B5D5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Protein must function in the new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translated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modified correctly</a:t>
            </a:r>
          </a:p>
          <a:p>
            <a:pPr marL="508000" indent="-1651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Glycosylation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09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>
            <a:extLst>
              <a:ext uri="{FF2B5EF4-FFF2-40B4-BE49-F238E27FC236}">
                <a16:creationId xmlns:a16="http://schemas.microsoft.com/office/drawing/2014/main" id="{FB653D71-A856-8A43-9527-065B4B5D5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Protein must function in the new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translated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modified correctly</a:t>
            </a:r>
          </a:p>
          <a:p>
            <a:pPr marL="508000" indent="-1651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Glycosylation</a:t>
            </a:r>
          </a:p>
          <a:p>
            <a:pPr marL="508000" indent="-1651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Fatty-acylation</a:t>
            </a:r>
          </a:p>
          <a:p>
            <a:pPr marL="508000" indent="-16510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907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>
            <a:extLst>
              <a:ext uri="{FF2B5EF4-FFF2-40B4-BE49-F238E27FC236}">
                <a16:creationId xmlns:a16="http://schemas.microsoft.com/office/drawing/2014/main" id="{FB653D71-A856-8A43-9527-065B4B5D5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Protein must function in the new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translated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modified correctly</a:t>
            </a:r>
          </a:p>
          <a:p>
            <a:pPr marL="508000" indent="-1651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Glycosylation</a:t>
            </a:r>
          </a:p>
          <a:p>
            <a:pPr marL="508000" indent="-1651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Fatty-acylation</a:t>
            </a:r>
          </a:p>
          <a:p>
            <a:pPr marL="508000" indent="-1651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proteolysis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0" indent="-16510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84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>
            <a:extLst>
              <a:ext uri="{FF2B5EF4-FFF2-40B4-BE49-F238E27FC236}">
                <a16:creationId xmlns:a16="http://schemas.microsoft.com/office/drawing/2014/main" id="{FB653D71-A856-8A43-9527-065B4B5D5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Protein must function in the new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translated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modified correctly</a:t>
            </a:r>
          </a:p>
          <a:p>
            <a:pPr marL="508000" indent="-1651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Glycosylation</a:t>
            </a:r>
          </a:p>
          <a:p>
            <a:pPr marL="508000" indent="-1651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Fatty-acylation</a:t>
            </a:r>
          </a:p>
          <a:p>
            <a:pPr marL="508000" indent="-1651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Proteolysis</a:t>
            </a:r>
          </a:p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go to right organelle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0" indent="-16510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08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>
            <a:extLst>
              <a:ext uri="{FF2B5EF4-FFF2-40B4-BE49-F238E27FC236}">
                <a16:creationId xmlns:a16="http://schemas.microsoft.com/office/drawing/2014/main" id="{FB653D71-A856-8A43-9527-065B4B5D5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Protein must function in the new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translated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modified correctly</a:t>
            </a:r>
          </a:p>
          <a:p>
            <a:pPr marL="508000" indent="-1651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Glycosylation</a:t>
            </a:r>
          </a:p>
          <a:p>
            <a:pPr marL="508000" indent="-1651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Fatty-acylation</a:t>
            </a:r>
          </a:p>
          <a:p>
            <a:pPr marL="508000" indent="-1651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Proteolysis</a:t>
            </a:r>
          </a:p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go to right organelle</a:t>
            </a:r>
          </a:p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survive!</a:t>
            </a:r>
          </a:p>
        </p:txBody>
      </p:sp>
    </p:spTree>
    <p:extLst>
      <p:ext uri="{BB962C8B-B14F-4D97-AF65-F5344CB8AC3E}">
        <p14:creationId xmlns:p14="http://schemas.microsoft.com/office/powerpoint/2010/main" val="166340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0"/>
            <a:r>
              <a:rPr lang="en-US" sz="2400" dirty="0">
                <a:latin typeface="Times New Roman"/>
                <a:cs typeface="Times New Roman"/>
              </a:rPr>
              <a:t>Modifying crops to improve stress tolerance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Herbicide resistance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>
                <a:latin typeface="Times New Roman"/>
                <a:cs typeface="Times New Roman"/>
              </a:rPr>
              <a:t>Bromoxynil</a:t>
            </a:r>
            <a:r>
              <a:rPr lang="en-US" sz="2400" dirty="0">
                <a:latin typeface="Times New Roman"/>
                <a:cs typeface="Times New Roman"/>
              </a:rPr>
              <a:t> DOI: 10.1126/science.242.4877.419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Glyphosate (roundup) https://</a:t>
            </a:r>
            <a:r>
              <a:rPr lang="en-US" sz="2400" dirty="0" err="1">
                <a:latin typeface="Times New Roman"/>
                <a:cs typeface="Times New Roman"/>
              </a:rPr>
              <a:t>www.ncbi.nlm.nih.gov</a:t>
            </a:r>
            <a:r>
              <a:rPr lang="en-US" sz="2400" dirty="0">
                <a:latin typeface="Times New Roman"/>
                <a:cs typeface="Times New Roman"/>
              </a:rPr>
              <a:t>/</a:t>
            </a:r>
            <a:r>
              <a:rPr lang="en-US" sz="2400" dirty="0" err="1">
                <a:latin typeface="Times New Roman"/>
                <a:cs typeface="Times New Roman"/>
              </a:rPr>
              <a:t>pmc</a:t>
            </a:r>
            <a:r>
              <a:rPr lang="en-US" sz="2400" dirty="0">
                <a:latin typeface="Times New Roman"/>
                <a:cs typeface="Times New Roman"/>
              </a:rPr>
              <a:t>/articles/PMC1559744/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>
                <a:latin typeface="Times New Roman"/>
                <a:cs typeface="Times New Roman"/>
              </a:rPr>
              <a:t>Glufosinate</a:t>
            </a:r>
            <a:r>
              <a:rPr lang="en-US" sz="2400" dirty="0">
                <a:latin typeface="Times New Roman"/>
                <a:cs typeface="Times New Roman"/>
              </a:rPr>
              <a:t> (</a:t>
            </a:r>
            <a:r>
              <a:rPr lang="en-US" sz="2400" dirty="0" err="1">
                <a:latin typeface="Times New Roman"/>
                <a:cs typeface="Times New Roman"/>
              </a:rPr>
              <a:t>Basta</a:t>
            </a:r>
            <a:r>
              <a:rPr lang="en-US" sz="2400" dirty="0">
                <a:latin typeface="Times New Roman"/>
                <a:cs typeface="Times New Roman"/>
              </a:rPr>
              <a:t>) https://</a:t>
            </a:r>
            <a:r>
              <a:rPr lang="en-US" sz="2400" dirty="0" err="1">
                <a:latin typeface="Times New Roman"/>
                <a:cs typeface="Times New Roman"/>
              </a:rPr>
              <a:t>www.ncbi.nlm.nih.gov</a:t>
            </a:r>
            <a:r>
              <a:rPr lang="en-US" sz="2400" dirty="0">
                <a:latin typeface="Times New Roman"/>
                <a:cs typeface="Times New Roman"/>
              </a:rPr>
              <a:t>/</a:t>
            </a:r>
            <a:r>
              <a:rPr lang="en-US" sz="2400" dirty="0" err="1">
                <a:latin typeface="Times New Roman"/>
                <a:cs typeface="Times New Roman"/>
              </a:rPr>
              <a:t>pmc</a:t>
            </a:r>
            <a:r>
              <a:rPr lang="en-US" sz="2400" dirty="0">
                <a:latin typeface="Times New Roman"/>
                <a:cs typeface="Times New Roman"/>
              </a:rPr>
              <a:t>/articles/PMC1062058/</a:t>
            </a:r>
            <a:r>
              <a:rPr lang="en-US" sz="2400" dirty="0" err="1">
                <a:latin typeface="Times New Roman"/>
                <a:cs typeface="Times New Roman"/>
              </a:rPr>
              <a:t>pdf</a:t>
            </a:r>
            <a:r>
              <a:rPr lang="en-US" sz="2400" dirty="0">
                <a:latin typeface="Times New Roman"/>
                <a:cs typeface="Times New Roman"/>
              </a:rPr>
              <a:t>/plntphys00645-0252.pdf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>
                <a:latin typeface="Times New Roman"/>
                <a:cs typeface="Times New Roman"/>
              </a:rPr>
              <a:t>Isoxaflutole</a:t>
            </a:r>
            <a:r>
              <a:rPr lang="en-US" sz="2400" dirty="0">
                <a:latin typeface="Times New Roman"/>
                <a:cs typeface="Times New Roman"/>
              </a:rPr>
              <a:t> (Balance, </a:t>
            </a:r>
            <a:r>
              <a:rPr lang="en-US" sz="2400" dirty="0" err="1">
                <a:latin typeface="Times New Roman"/>
                <a:cs typeface="Times New Roman"/>
              </a:rPr>
              <a:t>Corvus</a:t>
            </a:r>
            <a:r>
              <a:rPr lang="en-US" sz="2400" dirty="0">
                <a:latin typeface="Times New Roman"/>
                <a:cs typeface="Times New Roman"/>
              </a:rPr>
              <a:t>, Prequel) http://</a:t>
            </a:r>
            <a:r>
              <a:rPr lang="en-US" sz="2400" dirty="0" err="1">
                <a:latin typeface="Times New Roman"/>
                <a:cs typeface="Times New Roman"/>
              </a:rPr>
              <a:t>onlinelibrary.wiley.com</a:t>
            </a:r>
            <a:r>
              <a:rPr lang="en-US" sz="2400" dirty="0">
                <a:latin typeface="Times New Roman"/>
                <a:cs typeface="Times New Roman"/>
              </a:rPr>
              <a:t>/</a:t>
            </a:r>
            <a:r>
              <a:rPr lang="en-US" sz="2400" dirty="0" err="1">
                <a:latin typeface="Times New Roman"/>
                <a:cs typeface="Times New Roman"/>
              </a:rPr>
              <a:t>doi</a:t>
            </a:r>
            <a:r>
              <a:rPr lang="en-US" sz="2400" dirty="0">
                <a:latin typeface="Times New Roman"/>
                <a:cs typeface="Times New Roman"/>
              </a:rPr>
              <a:t>/10.1111/j.1467-7652.2006.00226.x/full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>
                <a:latin typeface="Times New Roman"/>
                <a:cs typeface="Times New Roman"/>
              </a:rPr>
              <a:t>Dicamba</a:t>
            </a:r>
            <a:r>
              <a:rPr lang="en-US" sz="2400" dirty="0">
                <a:latin typeface="Times New Roman"/>
                <a:cs typeface="Times New Roman"/>
              </a:rPr>
              <a:t>/2,4-D  http://</a:t>
            </a:r>
            <a:r>
              <a:rPr lang="en-US" sz="2400" dirty="0" err="1">
                <a:latin typeface="Times New Roman"/>
                <a:cs typeface="Times New Roman"/>
              </a:rPr>
              <a:t>science.sciencemag.org</a:t>
            </a:r>
            <a:r>
              <a:rPr lang="en-US" sz="2400" dirty="0">
                <a:latin typeface="Times New Roman"/>
                <a:cs typeface="Times New Roman"/>
              </a:rPr>
              <a:t>/content/316/5828/1185</a:t>
            </a:r>
          </a:p>
        </p:txBody>
      </p:sp>
    </p:spTree>
    <p:extLst>
      <p:ext uri="{BB962C8B-B14F-4D97-AF65-F5344CB8AC3E}">
        <p14:creationId xmlns:p14="http://schemas.microsoft.com/office/powerpoint/2010/main" val="1862284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>
            <a:extLst>
              <a:ext uri="{FF2B5EF4-FFF2-40B4-BE49-F238E27FC236}">
                <a16:creationId xmlns:a16="http://schemas.microsoft.com/office/drawing/2014/main" id="{B7A8C75A-B7A4-104D-85CB-501980C5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Protein must function in the new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translated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modified correctly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Glycosylation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Fatty-acylation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go to right organelle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survive!</a:t>
            </a:r>
          </a:p>
          <a:p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Identify suitable gene(s), then obtain by PCR or have synthesized, add suitable promoters and terminators, then transform into new host.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478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>
            <a:extLst>
              <a:ext uri="{FF2B5EF4-FFF2-40B4-BE49-F238E27FC236}">
                <a16:creationId xmlns:a16="http://schemas.microsoft.com/office/drawing/2014/main" id="{B7A8C75A-B7A4-104D-85CB-501980C5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741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i="1" dirty="0">
                <a:latin typeface="Times New Roman" charset="0"/>
                <a:cs typeface="Times New Roman" charset="0"/>
              </a:rPr>
              <a:t>How to bioengineer a gene to function in a new host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Protein must function in the new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translated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modified correctly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Glycosylation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Fatty-acylation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go to right organelle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survive!</a:t>
            </a:r>
          </a:p>
          <a:p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Identify suitable gene(s), then obtain by PCR or have synthesized, add suitable promoters and terminators, then transform into new host.</a:t>
            </a:r>
          </a:p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Also need to add selectable marker, or way to recognize hosts that have taken it up.</a:t>
            </a:r>
          </a:p>
          <a:p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32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63"/>
            <a:ext cx="350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0" y="0"/>
            <a:ext cx="9072563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WC: DNA replication is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semi-conservative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strands melt: form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templates</a:t>
            </a:r>
            <a:r>
              <a:rPr lang="en-US" sz="2400">
                <a:solidFill>
                  <a:srgbClr val="114FFB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for copy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Copy is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reverse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&amp;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complement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of template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Copy of other strand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55563" y="4763"/>
            <a:ext cx="9017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>
              <a:spcBef>
                <a:spcPct val="25000"/>
              </a:spcBef>
            </a:pPr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Meselson &amp; Stahl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marL="457200" indent="-457200">
              <a:spcBef>
                <a:spcPct val="25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proved DNA replication is </a:t>
            </a:r>
            <a:r>
              <a:rPr lang="en-US" sz="2400">
                <a:latin typeface="Times New Roman" charset="0"/>
                <a:cs typeface="Times New Roman" charset="0"/>
              </a:rPr>
              <a:t>semi-conservative</a:t>
            </a:r>
          </a:p>
          <a:p>
            <a:pPr marL="457200" indent="-457200">
              <a:spcBef>
                <a:spcPct val="25000"/>
              </a:spcBef>
              <a:buFont typeface="Times" charset="0"/>
              <a:buAutoNum type="arabicParenR"/>
            </a:pP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grew </a:t>
            </a:r>
            <a:r>
              <a:rPr lang="en-US" sz="2400" i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E. coli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on </a:t>
            </a:r>
            <a:r>
              <a:rPr lang="en-US" sz="2400" baseline="300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15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N to tell new DNA from old</a:t>
            </a:r>
          </a:p>
          <a:p>
            <a:pPr marL="914400" lvl="1" indent="-457200">
              <a:spcBef>
                <a:spcPct val="25000"/>
              </a:spcBef>
              <a:buFont typeface="Times" charset="0"/>
              <a:buChar char="•"/>
            </a:pP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make dense DNA</a:t>
            </a:r>
          </a:p>
        </p:txBody>
      </p:sp>
      <p:pic>
        <p:nvPicPr>
          <p:cNvPr id="46082" name="Picture 3" descr="meselson_stah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3"/>
          <a:stretch>
            <a:fillRect/>
          </a:stretch>
        </p:blipFill>
        <p:spPr bwMode="auto">
          <a:xfrm>
            <a:off x="0" y="3176588"/>
            <a:ext cx="91440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meselson_stah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69963"/>
            <a:ext cx="5943600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55563" y="4763"/>
            <a:ext cx="9017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Meselson &amp; Stahl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1) grew </a:t>
            </a:r>
            <a:r>
              <a:rPr lang="en-US" sz="2400" i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E. coli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on </a:t>
            </a:r>
            <a:r>
              <a:rPr lang="en-US" sz="2400" baseline="300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15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N to tell new DNA from old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make dense DNA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2) Xfer  to </a:t>
            </a:r>
            <a:r>
              <a:rPr lang="en-US" sz="2400" baseline="300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14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meselson_stah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69963"/>
            <a:ext cx="5943600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55563" y="4763"/>
            <a:ext cx="9017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Meselson &amp; Stahl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1) grew </a:t>
            </a:r>
            <a:r>
              <a:rPr lang="en-US" sz="2400" i="1">
                <a:latin typeface="Times New Roman" charset="0"/>
                <a:cs typeface="Times New Roman" charset="0"/>
              </a:rPr>
              <a:t>E. coli</a:t>
            </a:r>
            <a:r>
              <a:rPr lang="en-US" sz="2400">
                <a:latin typeface="Times New Roman" charset="0"/>
                <a:cs typeface="Times New Roman" charset="0"/>
              </a:rPr>
              <a:t> on </a:t>
            </a:r>
            <a:r>
              <a:rPr lang="en-US" sz="2400" baseline="30000">
                <a:latin typeface="Times New Roman" charset="0"/>
                <a:cs typeface="Times New Roman" charset="0"/>
              </a:rPr>
              <a:t>15</a:t>
            </a:r>
            <a:r>
              <a:rPr lang="en-US" sz="2400">
                <a:latin typeface="Times New Roman" charset="0"/>
                <a:cs typeface="Times New Roman" charset="0"/>
              </a:rPr>
              <a:t>N to tell new DNA from old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make dense DNA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2) Xfer to </a:t>
            </a:r>
            <a:r>
              <a:rPr lang="en-US" sz="2400" baseline="300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14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N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2400">
                <a:latin typeface="Times New Roman" charset="0"/>
                <a:cs typeface="Times New Roman" charset="0"/>
              </a:rPr>
              <a:t> new DNA is light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endParaRPr lang="en-US" sz="3200">
              <a:solidFill>
                <a:srgbClr val="FC0128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2578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55563" y="4763"/>
            <a:ext cx="90170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Meselson &amp; Stahl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1) grew </a:t>
            </a:r>
            <a:r>
              <a:rPr lang="en-US" sz="2400" i="1">
                <a:latin typeface="Times New Roman" charset="0"/>
                <a:cs typeface="Times New Roman" charset="0"/>
              </a:rPr>
              <a:t>E.coli </a:t>
            </a:r>
            <a:r>
              <a:rPr lang="en-US" sz="2400">
                <a:latin typeface="Times New Roman" charset="0"/>
                <a:cs typeface="Times New Roman" charset="0"/>
              </a:rPr>
              <a:t>on </a:t>
            </a:r>
            <a:r>
              <a:rPr lang="en-US" sz="2400" baseline="30000">
                <a:latin typeface="Times New Roman" charset="0"/>
                <a:cs typeface="Times New Roman" charset="0"/>
              </a:rPr>
              <a:t>15</a:t>
            </a:r>
            <a:r>
              <a:rPr lang="en-US" sz="2400">
                <a:latin typeface="Times New Roman" charset="0"/>
                <a:cs typeface="Times New Roman" charset="0"/>
              </a:rPr>
              <a:t>N to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tell new DNA from old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make dense DNA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2) Xfer to </a:t>
            </a:r>
            <a:r>
              <a:rPr lang="en-US" sz="2400" baseline="300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14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N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2400">
                <a:latin typeface="Times New Roman" charset="0"/>
                <a:cs typeface="Times New Roman" charset="0"/>
              </a:rPr>
              <a:t> new DNA is light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3) measure </a:t>
            </a:r>
            <a:r>
              <a:rPr lang="en-US" sz="2400">
                <a:solidFill>
                  <a:srgbClr val="0000FF"/>
                </a:solidFill>
                <a:latin typeface="Symbol" charset="0"/>
                <a:cs typeface="Symbol" charset="0"/>
              </a:rPr>
              <a:t>r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of F1 &amp; F2 DNA by 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centrifuging in CsCl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0"/>
            <a:ext cx="57086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55563" y="4763"/>
            <a:ext cx="901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Meselson &amp; Stahl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measure r of F1 &amp; F2 DNA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by centrifuging in CsCl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forms </a:t>
            </a:r>
            <a:r>
              <a:rPr lang="en-US" sz="2400">
                <a:solidFill>
                  <a:srgbClr val="0000FF"/>
                </a:solidFill>
                <a:latin typeface="Symbol" charset="0"/>
                <a:cs typeface="Symbol" charset="0"/>
              </a:rPr>
              <a:t>r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gradients when spun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@500,000 x g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0"/>
            <a:ext cx="57086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5563" y="4763"/>
            <a:ext cx="901700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Meselson &amp; Stahl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measure </a:t>
            </a:r>
            <a:r>
              <a:rPr lang="en-US" sz="2400">
                <a:latin typeface="Symbol" charset="0"/>
                <a:cs typeface="Symbol" charset="0"/>
              </a:rPr>
              <a:t>r</a:t>
            </a:r>
            <a:r>
              <a:rPr lang="en-US" sz="2400">
                <a:latin typeface="Times New Roman" charset="0"/>
                <a:cs typeface="Times New Roman" charset="0"/>
              </a:rPr>
              <a:t> of F1 &amp; F2 DNA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by centrifuging in CsCl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forms </a:t>
            </a:r>
            <a:r>
              <a:rPr lang="en-US" sz="2400">
                <a:solidFill>
                  <a:srgbClr val="0000FF"/>
                </a:solidFill>
                <a:latin typeface="Symbol" charset="0"/>
                <a:cs typeface="Symbol" charset="0"/>
              </a:rPr>
              <a:t>r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gradients when spun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@500,000 x g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DNA bands where </a:t>
            </a:r>
            <a:r>
              <a:rPr lang="en-US" sz="2400">
                <a:solidFill>
                  <a:srgbClr val="037C03"/>
                </a:solidFill>
                <a:latin typeface="Symbol" charset="0"/>
                <a:cs typeface="Symbol" charset="0"/>
              </a:rPr>
              <a:t>r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is same as CsCl</a:t>
            </a:r>
            <a:endParaRPr lang="en-US" sz="24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512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r="34801" b="22221"/>
          <a:stretch>
            <a:fillRect/>
          </a:stretch>
        </p:blipFill>
        <p:spPr bwMode="auto">
          <a:xfrm>
            <a:off x="0" y="2662238"/>
            <a:ext cx="327660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55563" y="4763"/>
            <a:ext cx="90170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Meselson &amp; Stahl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Results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F0 DNA forms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HH</a:t>
            </a:r>
            <a:r>
              <a:rPr lang="en-US" sz="2400">
                <a:solidFill>
                  <a:srgbClr val="114FFB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band </a:t>
            </a:r>
            <a:r>
              <a:rPr lang="en-US" sz="3200">
                <a:solidFill>
                  <a:srgbClr val="114FFB"/>
                </a:solidFill>
              </a:rPr>
              <a:t>				            				                 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control</a:t>
            </a:r>
            <a:r>
              <a:rPr lang="en-US" sz="2400">
                <a:latin typeface="Times New Roman" charset="0"/>
                <a:cs typeface="Times New Roman" charset="0"/>
              </a:rPr>
              <a:t>             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Parental</a:t>
            </a:r>
          </a:p>
        </p:txBody>
      </p:sp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51025"/>
            <a:ext cx="56388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r="34801" b="22221"/>
          <a:stretch>
            <a:fillRect/>
          </a:stretch>
        </p:blipFill>
        <p:spPr bwMode="auto">
          <a:xfrm>
            <a:off x="-25400" y="2438400"/>
            <a:ext cx="33528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73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0"/>
            <a:r>
              <a:rPr lang="en-US" sz="2400" dirty="0">
                <a:latin typeface="Times New Roman"/>
                <a:cs typeface="Times New Roman"/>
              </a:rPr>
              <a:t>Modifying crops to improve stress tolerance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Pathogen/herbivore resistance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BT (Bacillus </a:t>
            </a:r>
            <a:r>
              <a:rPr lang="en-US" sz="2400" dirty="0" err="1">
                <a:latin typeface="Times New Roman"/>
                <a:cs typeface="Times New Roman"/>
              </a:rPr>
              <a:t>thuringiensis</a:t>
            </a:r>
            <a:r>
              <a:rPr lang="en-US" sz="2400" dirty="0">
                <a:latin typeface="Times New Roman"/>
                <a:cs typeface="Times New Roman"/>
              </a:rPr>
              <a:t> toxin)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BT sweet corn DOI:</a:t>
            </a:r>
            <a:r>
              <a:rPr lang="en-US" sz="2400" u="sng" dirty="0">
                <a:latin typeface="Times New Roman"/>
                <a:cs typeface="Times New Roman"/>
                <a:hlinkClick r:id="rId2"/>
              </a:rPr>
              <a:t>10.1603/0022-0493-96.1.71</a:t>
            </a:r>
            <a:endParaRPr lang="en-US" sz="2400" dirty="0"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BT potatoes http://</a:t>
            </a:r>
            <a:r>
              <a:rPr lang="en-US" sz="2400" dirty="0" err="1">
                <a:latin typeface="Times New Roman"/>
                <a:cs typeface="Times New Roman"/>
              </a:rPr>
              <a:t>hortsci.ashspublications.org</a:t>
            </a:r>
            <a:r>
              <a:rPr lang="en-US" sz="2400" dirty="0">
                <a:latin typeface="Times New Roman"/>
                <a:cs typeface="Times New Roman"/>
              </a:rPr>
              <a:t>/content/37/2/275.full.pdf+html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Cotton resistance to Boll weevils </a:t>
            </a:r>
            <a:r>
              <a:rPr lang="en-US" sz="2400" dirty="0" err="1">
                <a:latin typeface="Times New Roman"/>
                <a:cs typeface="Times New Roman"/>
              </a:rPr>
              <a:t>doi</a:t>
            </a:r>
            <a:r>
              <a:rPr lang="en-US" sz="2400" dirty="0">
                <a:latin typeface="Times New Roman"/>
                <a:cs typeface="Times New Roman"/>
              </a:rPr>
              <a:t>/10.1111/pbi.12694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Virus resistance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Cross-resistance to multiple viruses http://</a:t>
            </a:r>
            <a:r>
              <a:rPr lang="en-US" sz="2400" dirty="0" err="1">
                <a:latin typeface="Times New Roman"/>
                <a:cs typeface="Times New Roman"/>
              </a:rPr>
              <a:t>www.sciencedirect.com</a:t>
            </a:r>
            <a:r>
              <a:rPr lang="en-US" sz="2400" dirty="0">
                <a:latin typeface="Times New Roman"/>
                <a:cs typeface="Times New Roman"/>
              </a:rPr>
              <a:t>/science/article/</a:t>
            </a:r>
            <a:r>
              <a:rPr lang="en-US" sz="2400" dirty="0" err="1">
                <a:latin typeface="Times New Roman"/>
                <a:cs typeface="Times New Roman"/>
              </a:rPr>
              <a:t>pii</a:t>
            </a:r>
            <a:r>
              <a:rPr lang="en-US" sz="2400" dirty="0">
                <a:latin typeface="Times New Roman"/>
                <a:cs typeface="Times New Roman"/>
              </a:rPr>
              <a:t>/S0042682200904306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  <a:hlinkClick r:id="rId3"/>
              </a:rPr>
              <a:t>Papaya Ring Spot Virus Resistant Papaya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u="sng" dirty="0">
                <a:latin typeface="Times New Roman"/>
                <a:cs typeface="Times New Roman"/>
                <a:hlinkClick r:id="rId4"/>
              </a:rPr>
              <a:t>http://oregonstate.edu/instruct/bi430-fs430/Documents-2004/3B-BIOTECH%20METH/Gonsalves-papaya-story-AmPhytopSoc2004.pdf</a:t>
            </a:r>
            <a:endParaRPr lang="en-US" sz="2400" dirty="0"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Maize streak virus </a:t>
            </a:r>
            <a:r>
              <a:rPr lang="en-US" sz="2400" u="sng" dirty="0">
                <a:latin typeface="Times New Roman"/>
                <a:cs typeface="Times New Roman"/>
                <a:hlinkClick r:id="rId5"/>
              </a:rPr>
              <a:t>http://onlinelibrary.wiley.com/doi/10.1111/j.1467-7652.2007.00279.x/full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62261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14525"/>
            <a:ext cx="77724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55563" y="4763"/>
            <a:ext cx="90170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Meselson &amp; Stahl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F0 DNA forms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HH</a:t>
            </a:r>
            <a:r>
              <a: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band 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F1 DNA forms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one higher 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band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        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           </a:t>
            </a:r>
            <a:r>
              <a:rPr lang="en-US" sz="2400">
                <a:latin typeface="Times New Roman" charset="0"/>
                <a:cs typeface="Times New Roman" charset="0"/>
              </a:rPr>
              <a:t>Control                      Parental                      F1</a:t>
            </a:r>
            <a:endParaRPr lang="en-US" sz="24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>
              <a:solidFill>
                <a:srgbClr val="114FFB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90725"/>
            <a:ext cx="77724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55563" y="4763"/>
            <a:ext cx="90170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Meselson &amp; Stahl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F0 DNA forms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HH</a:t>
            </a:r>
            <a:r>
              <a: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band 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F1 DNA forms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one higher 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band</a:t>
            </a:r>
          </a:p>
          <a:p>
            <a:r>
              <a:rPr lang="en-US" sz="3200">
                <a:solidFill>
                  <a:srgbClr val="037C03"/>
                </a:solidFill>
              </a:rPr>
              <a:t>         </a:t>
            </a:r>
          </a:p>
          <a:p>
            <a:r>
              <a:rPr lang="en-US" sz="3200">
                <a:solidFill>
                  <a:srgbClr val="037C03"/>
                </a:solidFill>
              </a:rPr>
              <a:t>          </a:t>
            </a:r>
            <a:r>
              <a:rPr lang="en-US" sz="3200"/>
              <a:t>Control             Parental              F1</a:t>
            </a:r>
            <a:endParaRPr lang="en-US">
              <a:solidFill>
                <a:srgbClr val="114FFB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9144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55563" y="4763"/>
            <a:ext cx="90170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Meselson &amp; Stahl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F0 DNA forms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HH</a:t>
            </a:r>
            <a:r>
              <a: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band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F1 DNA forms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one higher 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band: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H</a:t>
            </a:r>
            <a:r>
              <a:rPr lang="en-US" sz="2400">
                <a:solidFill>
                  <a:schemeClr val="bg2"/>
                </a:solidFill>
                <a:latin typeface="Times New Roman" charset="0"/>
                <a:cs typeface="Times New Roman" charset="0"/>
              </a:rPr>
              <a:t>L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 </a:t>
            </a:r>
            <a:endParaRPr lang="en-US" sz="2400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F2 DNA forms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bands:</a:t>
            </a:r>
            <a:r>
              <a: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#1 same as F1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#2 same as </a:t>
            </a:r>
            <a:r>
              <a:rPr lang="en-US" sz="2400" baseline="300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14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N DNA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   </a:t>
            </a:r>
          </a:p>
          <a:p>
            <a:endParaRPr lang="en-US" sz="2400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      </a:t>
            </a:r>
            <a:r>
              <a:rPr lang="en-US" sz="2400">
                <a:latin typeface="Times New Roman" charset="0"/>
                <a:cs typeface="Times New Roman" charset="0"/>
              </a:rPr>
              <a:t>Control                 Parental                    F1                     F2</a:t>
            </a:r>
            <a:endParaRPr lang="en-US" sz="24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55563" y="4763"/>
            <a:ext cx="901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Meselson &amp; Stahl</a:t>
            </a:r>
            <a:endParaRPr lang="en-US" sz="2400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F2 DNA forms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bands: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# 1 same as F1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#2 same as </a:t>
            </a:r>
            <a:r>
              <a:rPr lang="en-US" sz="2400" baseline="300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14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N DNA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# 1 </a:t>
            </a:r>
            <a:r>
              <a:rPr lang="en-US" sz="240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=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H</a:t>
            </a:r>
            <a:r>
              <a:rPr lang="en-US" sz="2400">
                <a:latin typeface="Times New Roman" charset="0"/>
                <a:cs typeface="Times New Roman" charset="0"/>
              </a:rPr>
              <a:t>L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# 2 = LL : DNA replication is semiconservative</a:t>
            </a:r>
            <a:endParaRPr lang="en-US" sz="24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56322" name="Picture 3" descr="MESELS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7500"/>
          <a:stretch>
            <a:fillRect/>
          </a:stretch>
        </p:blipFill>
        <p:spPr bwMode="auto">
          <a:xfrm>
            <a:off x="3352800" y="2532063"/>
            <a:ext cx="5791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20750"/>
            <a:ext cx="86106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71438" y="-4763"/>
            <a:ext cx="9001125" cy="8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1) Replication begins at</a:t>
            </a:r>
            <a:r>
              <a:rPr lang="en-US" sz="2400"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origins of replication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9050"/>
            <a:ext cx="80772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71438" y="-4763"/>
            <a:ext cx="9001125" cy="119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1) Replication begins at</a:t>
            </a:r>
            <a:r>
              <a:rPr lang="en-US" sz="2400"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origins of replication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Polymerases are dumb!</a:t>
            </a:r>
            <a:endParaRPr lang="en-US" sz="24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1) Replication begins at</a:t>
            </a:r>
            <a:r>
              <a:rPr lang="en-US" sz="2400"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origins of replication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DNA polymerases are dumb!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other proteins tell where to start</a:t>
            </a:r>
            <a:endParaRPr lang="en-US" sz="2400">
              <a:solidFill>
                <a:srgbClr val="063DE8"/>
              </a:solidFill>
              <a:latin typeface="Times New Roman" charset="0"/>
              <a:cs typeface="Times New Roman" charset="0"/>
            </a:endParaRPr>
          </a:p>
          <a:p>
            <a:endParaRPr lang="en-US"/>
          </a:p>
        </p:txBody>
      </p:sp>
      <p:pic>
        <p:nvPicPr>
          <p:cNvPr id="6246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89535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71438" y="-4763"/>
            <a:ext cx="9001125" cy="119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1) where to begin?</a:t>
            </a:r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2) </a:t>
            </a:r>
            <a:r>
              <a:rPr lang="ja-JP" alt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melting</a:t>
            </a:r>
            <a:r>
              <a:rPr lang="ja-JP" alt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altLang="ja-JP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DNA</a:t>
            </a:r>
            <a:endParaRPr lang="en-US" sz="240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71438" y="-4763"/>
            <a:ext cx="90011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1) where to begin?</a:t>
            </a:r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2) </a:t>
            </a:r>
            <a:r>
              <a:rPr lang="ja-JP" alt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melting</a:t>
            </a:r>
            <a:r>
              <a:rPr lang="ja-JP" alt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altLang="ja-JP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DNA</a:t>
            </a:r>
          </a:p>
          <a:p>
            <a:pPr>
              <a:buFontTx/>
              <a:buChar char="•"/>
            </a:pPr>
            <a:r>
              <a:rPr lang="en-US" sz="2400">
                <a:latin typeface="Times New Roman" charset="0"/>
                <a:cs typeface="Times New Roman" charset="0"/>
              </a:rPr>
              <a:t> must melt DNA @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physiological </a:t>
            </a:r>
            <a:r>
              <a:rPr lang="en-US" sz="2400">
                <a:latin typeface="Times New Roman" charset="0"/>
                <a:cs typeface="Times New Roman" charset="0"/>
              </a:rPr>
              <a:t>T</a:t>
            </a:r>
            <a:endParaRPr lang="en-US" sz="2400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71438" y="-4763"/>
            <a:ext cx="9001125" cy="119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latin typeface="Times New Roman" charset="0"/>
                <a:cs typeface="Times New Roman" charset="0"/>
              </a:rPr>
              <a:t>must melt DNA @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physiological </a:t>
            </a:r>
            <a:r>
              <a:rPr lang="en-US" sz="2400">
                <a:latin typeface="Times New Roman" charset="0"/>
                <a:cs typeface="Times New Roman" charset="0"/>
              </a:rPr>
              <a:t>T</a:t>
            </a:r>
            <a:endParaRPr lang="en-US" sz="2400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Helicase</a:t>
            </a:r>
            <a:r>
              <a: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melts DNA</a:t>
            </a:r>
          </a:p>
        </p:txBody>
      </p:sp>
      <p:pic>
        <p:nvPicPr>
          <p:cNvPr id="6861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37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0"/>
            <a:r>
              <a:rPr lang="en-US" sz="2400" dirty="0">
                <a:latin typeface="Times New Roman"/>
                <a:cs typeface="Times New Roman"/>
              </a:rPr>
              <a:t>Modifying crops to improve stress tolerance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Overexpression of wheat ferritin gene </a:t>
            </a:r>
            <a:r>
              <a:rPr lang="en-US" sz="2400" i="1" dirty="0">
                <a:latin typeface="Times New Roman"/>
                <a:cs typeface="Times New Roman"/>
              </a:rPr>
              <a:t>TaFER-5B</a:t>
            </a:r>
            <a:r>
              <a:rPr lang="en-US" sz="2400" dirty="0">
                <a:latin typeface="Times New Roman"/>
                <a:cs typeface="Times New Roman"/>
              </a:rPr>
              <a:t> enhances tolerance to heat stress and other abiotic stresses associated with the ROS scavenging </a:t>
            </a:r>
            <a:r>
              <a:rPr lang="en-US" sz="2400" u="sng" dirty="0">
                <a:latin typeface="Times New Roman"/>
                <a:cs typeface="Times New Roman"/>
                <a:hlinkClick r:id="rId2"/>
              </a:rPr>
              <a:t>http://bmcplantbiol.biomedcentral.com/articles/10.1186/s12870-016-0958-2</a:t>
            </a:r>
            <a:endParaRPr lang="en-US" sz="2400" dirty="0">
              <a:latin typeface="Times New Roman"/>
              <a:cs typeface="Times New Roman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The rice OsNAC6 transcription factor orchestrates multiple molecular mechanisms involving root structural adaptions and </a:t>
            </a:r>
            <a:r>
              <a:rPr lang="en-US" sz="2400" dirty="0" err="1">
                <a:latin typeface="Times New Roman"/>
                <a:cs typeface="Times New Roman"/>
              </a:rPr>
              <a:t>nicotianamine</a:t>
            </a:r>
            <a:r>
              <a:rPr lang="en-US" sz="2400" dirty="0">
                <a:latin typeface="Times New Roman"/>
                <a:cs typeface="Times New Roman"/>
              </a:rPr>
              <a:t> biosynthesis for drought tolerance </a:t>
            </a:r>
            <a:r>
              <a:rPr lang="en-US" sz="2400" u="sng" dirty="0">
                <a:latin typeface="Times New Roman"/>
                <a:cs typeface="Times New Roman"/>
                <a:hlinkClick r:id="rId3"/>
              </a:rPr>
              <a:t>http://onlinelibrary.wiley.com/doi/10.1111/pbi.12673/full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35930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1" b="16748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71438" y="-4763"/>
            <a:ext cx="90011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latin typeface="Times New Roman" charset="0"/>
                <a:cs typeface="Times New Roman" charset="0"/>
              </a:rPr>
              <a:t>must melt DNA @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physiological </a:t>
            </a:r>
            <a:r>
              <a:rPr lang="en-US" sz="2400">
                <a:latin typeface="Times New Roman" charset="0"/>
                <a:cs typeface="Times New Roman" charset="0"/>
              </a:rPr>
              <a:t>T</a:t>
            </a:r>
            <a:endParaRPr lang="en-US" sz="2400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Helicase</a:t>
            </a:r>
            <a:r>
              <a: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melts DNA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Forms </a:t>
            </a:r>
            <a:r>
              <a:rPr lang="ja-JP" alt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replication bubble</a:t>
            </a:r>
            <a:r>
              <a:rPr lang="ja-JP" alt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”</a:t>
            </a:r>
            <a:endParaRPr lang="en-US" sz="2400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8140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71438" y="-4763"/>
            <a:ext cx="900112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  <a:endParaRPr lang="en-US" sz="2400">
              <a:latin typeface="Times New Roman" charset="0"/>
              <a:cs typeface="Times New Roman" charset="0"/>
            </a:endParaRPr>
          </a:p>
          <a:p>
            <a:pPr>
              <a:spcBef>
                <a:spcPct val="10000"/>
              </a:spcBef>
            </a:pPr>
            <a:r>
              <a:rPr lang="en-US" sz="240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helicase</a:t>
            </a:r>
            <a:r>
              <a:rPr lang="en-US" sz="2400">
                <a:latin typeface="Times New Roman" charset="0"/>
                <a:cs typeface="Times New Roman" charset="0"/>
              </a:rPr>
              <a:t> melts DNA</a:t>
            </a:r>
          </a:p>
          <a:p>
            <a:pPr>
              <a:spcBef>
                <a:spcPct val="10000"/>
              </a:spcBef>
            </a:pP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Forms </a:t>
            </a:r>
            <a:r>
              <a:rPr lang="ja-JP" alt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replication bubble</a:t>
            </a:r>
            <a:r>
              <a:rPr lang="ja-JP" alt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”</a:t>
            </a:r>
            <a:endParaRPr lang="en-US" altLang="ja-JP" sz="240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  <a:p>
            <a:pPr lvl="1">
              <a:spcBef>
                <a:spcPct val="10000"/>
              </a:spcBef>
            </a:pP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SSB proteins separate strands until they are copied</a:t>
            </a:r>
            <a:endParaRPr lang="en-US" sz="240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119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helicase</a:t>
            </a:r>
            <a:r>
              <a:rPr lang="en-US" sz="2400">
                <a:latin typeface="Times New Roman" charset="0"/>
                <a:cs typeface="Times New Roman" charset="0"/>
              </a:rPr>
              <a:t> melts DNA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unwinding DNA increases 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supercoiling</a:t>
            </a:r>
            <a:r>
              <a: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elsewhere</a:t>
            </a:r>
          </a:p>
        </p:txBody>
      </p:sp>
      <p:pic>
        <p:nvPicPr>
          <p:cNvPr id="7475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helicase</a:t>
            </a:r>
            <a:r>
              <a:rPr lang="en-US" sz="2400">
                <a:latin typeface="Times New Roman" charset="0"/>
                <a:cs typeface="Times New Roman" charset="0"/>
              </a:rPr>
              <a:t> melts DNA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unwinding DNA increases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supercoiling</a:t>
            </a:r>
            <a:r>
              <a: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elsewhere</a:t>
            </a:r>
          </a:p>
          <a:p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DNA gyrase relieves supercoiling</a:t>
            </a:r>
          </a:p>
        </p:txBody>
      </p:sp>
      <p:pic>
        <p:nvPicPr>
          <p:cNvPr id="7680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7143" r="10571" b="6667"/>
          <a:stretch>
            <a:fillRect/>
          </a:stretch>
        </p:blipFill>
        <p:spPr bwMode="auto">
          <a:xfrm>
            <a:off x="0" y="2332038"/>
            <a:ext cx="9131300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242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latin typeface="Times New Roman" charset="0"/>
                <a:cs typeface="Times New Roman" charset="0"/>
              </a:rPr>
              <a:t>DNA gyrase relieves supercoiling</a:t>
            </a:r>
          </a:p>
          <a:p>
            <a:r>
              <a:rPr lang="en-US" sz="2400">
                <a:solidFill>
                  <a:srgbClr val="0002C8"/>
                </a:solidFill>
                <a:latin typeface="Times New Roman" charset="0"/>
                <a:cs typeface="Times New Roman" charset="0"/>
              </a:rPr>
              <a:t>Topoisomerases : enzymes that untie knots in DNA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Type I nick backbone &amp; unwind once as strand rotates</a:t>
            </a:r>
          </a:p>
          <a:p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Type II cut both strands: relieve two supercoils/rxn</a:t>
            </a:r>
          </a:p>
          <a:p>
            <a:endParaRPr lang="en-US" sz="3200">
              <a:solidFill>
                <a:schemeClr val="hlink"/>
              </a:solidFill>
            </a:endParaRPr>
          </a:p>
        </p:txBody>
      </p:sp>
      <p:pic>
        <p:nvPicPr>
          <p:cNvPr id="788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05000"/>
            <a:ext cx="9017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902200"/>
            <a:ext cx="4445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8991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0773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6600FF"/>
                </a:solidFill>
                <a:latin typeface="Times New Roman" charset="0"/>
                <a:cs typeface="Times New Roman" charset="0"/>
              </a:rPr>
              <a:t>DNA replication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1) where to begin?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2) </a:t>
            </a:r>
            <a:r>
              <a:rPr lang="ja-JP" alt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melting</a:t>
            </a:r>
            <a:r>
              <a:rPr lang="ja-JP" alt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”</a:t>
            </a:r>
            <a:endParaRPr lang="en-US" altLang="ja-JP" sz="240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3) </a:t>
            </a:r>
            <a:r>
              <a:rPr lang="ja-JP" alt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priming</a:t>
            </a:r>
            <a:r>
              <a:rPr lang="ja-JP" alt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altLang="ja-JP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</a:t>
            </a:r>
            <a:endParaRPr lang="en-US" altLang="ja-JP" sz="2400">
              <a:latin typeface="Times New Roman" charset="0"/>
              <a:cs typeface="Times New Roman" charset="0"/>
            </a:endParaRPr>
          </a:p>
          <a:p>
            <a:pPr lvl="1">
              <a:buFontTx/>
              <a:buChar char="•"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DNA polymerase can only </a:t>
            </a:r>
            <a:r>
              <a:rPr lang="en-US" sz="2400">
                <a:latin typeface="Times New Roman" charset="0"/>
                <a:cs typeface="Times New Roman" charset="0"/>
              </a:rPr>
              <a:t>add</a:t>
            </a:r>
            <a:endParaRPr lang="en-US" sz="2400">
              <a:solidFill>
                <a:schemeClr val="hlink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99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71438" y="-4763"/>
            <a:ext cx="90011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chemeClr val="folHlink"/>
                </a:solidFill>
                <a:latin typeface="Times New Roman" charset="0"/>
                <a:cs typeface="Times New Roman" charset="0"/>
              </a:rPr>
              <a:t> </a:t>
            </a:r>
            <a:r>
              <a:rPr lang="ja-JP" alt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priming</a:t>
            </a:r>
            <a:r>
              <a:rPr lang="ja-JP" alt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”</a:t>
            </a:r>
            <a:endParaRPr lang="en-US" altLang="ja-JP" sz="240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1"/>
            <a:r>
              <a:rPr lang="en-US" sz="240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DNA polymerase can only </a:t>
            </a:r>
            <a:r>
              <a:rPr lang="en-US" sz="2400">
                <a:latin typeface="Times New Roman" charset="0"/>
                <a:cs typeface="Times New Roman" charset="0"/>
              </a:rPr>
              <a:t>add</a:t>
            </a:r>
            <a:endParaRPr lang="en-US" sz="2400">
              <a:solidFill>
                <a:srgbClr val="500093"/>
              </a:solidFill>
              <a:latin typeface="Times New Roman" charset="0"/>
              <a:cs typeface="Times New Roman" charset="0"/>
            </a:endParaRPr>
          </a:p>
          <a:p>
            <a:pPr lvl="3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primase</a:t>
            </a:r>
            <a:r>
              <a: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latin typeface="Times New Roman" charset="0"/>
                <a:cs typeface="Times New Roman" charset="0"/>
              </a:rPr>
              <a:t>makes short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RNA</a:t>
            </a:r>
            <a:r>
              <a: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primers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99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Rectangle 3"/>
          <p:cNvSpPr>
            <a:spLocks noChangeArrowheads="1"/>
          </p:cNvSpPr>
          <p:nvPr/>
        </p:nvSpPr>
        <p:spPr bwMode="auto">
          <a:xfrm>
            <a:off x="71438" y="-4763"/>
            <a:ext cx="9001125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DNA replication</a:t>
            </a:r>
            <a:endParaRPr lang="en-US" sz="240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400" dirty="0">
                <a:solidFill>
                  <a:schemeClr val="folHlink"/>
                </a:solidFill>
                <a:latin typeface="Times New Roman"/>
                <a:cs typeface="Times New Roman"/>
              </a:rPr>
              <a:t> </a:t>
            </a:r>
            <a:r>
              <a:rPr lang="ja-JP" alt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“</a:t>
            </a:r>
            <a:r>
              <a:rPr lang="en-US" altLang="ja-JP" sz="2400" dirty="0">
                <a:solidFill>
                  <a:srgbClr val="037C03"/>
                </a:solidFill>
                <a:latin typeface="Times New Roman"/>
                <a:cs typeface="Times New Roman"/>
              </a:rPr>
              <a:t>priming</a:t>
            </a:r>
            <a:r>
              <a:rPr lang="ja-JP" alt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”</a:t>
            </a:r>
            <a:endParaRPr lang="en-US" altLang="ja-JP" sz="2400" dirty="0">
              <a:solidFill>
                <a:schemeClr val="folHlink"/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r>
              <a:rPr lang="en-US" sz="2400" dirty="0">
                <a:solidFill>
                  <a:schemeClr val="hlin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DNA polymerase can only </a:t>
            </a:r>
            <a:r>
              <a:rPr lang="en-US" sz="2400" dirty="0">
                <a:latin typeface="Times New Roman"/>
                <a:cs typeface="Times New Roman"/>
              </a:rPr>
              <a:t>add</a:t>
            </a:r>
            <a:endParaRPr lang="en-US" sz="2400" dirty="0">
              <a:solidFill>
                <a:srgbClr val="500093"/>
              </a:solidFill>
              <a:latin typeface="Times New Roman"/>
              <a:cs typeface="Times New Roman"/>
            </a:endParaRPr>
          </a:p>
          <a:p>
            <a:pPr lvl="3">
              <a:defRPr/>
            </a:pPr>
            <a:r>
              <a:rPr lang="en-US" sz="2400" dirty="0" err="1">
                <a:solidFill>
                  <a:srgbClr val="037C03"/>
                </a:solidFill>
                <a:latin typeface="Times New Roman"/>
                <a:cs typeface="Times New Roman"/>
              </a:rPr>
              <a:t>primase</a:t>
            </a:r>
            <a:r>
              <a:rPr lang="en-US" sz="2400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makes short </a:t>
            </a:r>
            <a:r>
              <a:rPr lang="en-US" sz="2400" dirty="0">
                <a:solidFill>
                  <a:srgbClr val="FC0128"/>
                </a:solidFill>
                <a:latin typeface="Times New Roman"/>
                <a:cs typeface="Times New Roman"/>
              </a:rPr>
              <a:t>RNA</a:t>
            </a:r>
            <a:r>
              <a:rPr lang="en-US" sz="2400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primers</a:t>
            </a:r>
          </a:p>
          <a:p>
            <a:pPr marL="1714500" lvl="3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DNA polymerase adds to primer</a:t>
            </a:r>
            <a:endParaRPr lang="en-US" sz="24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lvl="3">
              <a:defRPr/>
            </a:pP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Rectangle 3"/>
          <p:cNvSpPr>
            <a:spLocks noChangeArrowheads="1"/>
          </p:cNvSpPr>
          <p:nvPr/>
        </p:nvSpPr>
        <p:spPr bwMode="auto">
          <a:xfrm>
            <a:off x="71438" y="-4763"/>
            <a:ext cx="900112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DNA replication</a:t>
            </a:r>
            <a:endParaRPr lang="en-US" sz="240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400" dirty="0">
                <a:solidFill>
                  <a:schemeClr val="folHlink"/>
                </a:solidFill>
                <a:latin typeface="Times New Roman"/>
                <a:cs typeface="Times New Roman"/>
              </a:rPr>
              <a:t> </a:t>
            </a:r>
            <a:r>
              <a:rPr lang="ja-JP" alt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“</a:t>
            </a:r>
            <a:r>
              <a:rPr lang="en-US" altLang="ja-JP" sz="2400" dirty="0">
                <a:solidFill>
                  <a:srgbClr val="037C03"/>
                </a:solidFill>
                <a:latin typeface="Times New Roman"/>
                <a:cs typeface="Times New Roman"/>
              </a:rPr>
              <a:t>priming</a:t>
            </a:r>
            <a:r>
              <a:rPr lang="ja-JP" alt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”</a:t>
            </a:r>
            <a:endParaRPr lang="en-US" altLang="ja-JP" sz="2400" dirty="0">
              <a:solidFill>
                <a:schemeClr val="folHlink"/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r>
              <a:rPr lang="en-US" sz="2400" dirty="0">
                <a:solidFill>
                  <a:schemeClr val="hlin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DNA polymerase can only </a:t>
            </a:r>
            <a:r>
              <a:rPr lang="en-US" sz="2400" dirty="0">
                <a:latin typeface="Times New Roman"/>
                <a:cs typeface="Times New Roman"/>
              </a:rPr>
              <a:t>add</a:t>
            </a:r>
            <a:endParaRPr lang="en-US" sz="2400" dirty="0">
              <a:solidFill>
                <a:srgbClr val="500093"/>
              </a:solidFill>
              <a:latin typeface="Times New Roman"/>
              <a:cs typeface="Times New Roman"/>
            </a:endParaRPr>
          </a:p>
          <a:p>
            <a:pPr lvl="3">
              <a:defRPr/>
            </a:pPr>
            <a:r>
              <a:rPr lang="en-US" sz="2400" dirty="0" err="1">
                <a:solidFill>
                  <a:srgbClr val="037C03"/>
                </a:solidFill>
                <a:latin typeface="Times New Roman"/>
                <a:cs typeface="Times New Roman"/>
              </a:rPr>
              <a:t>primase</a:t>
            </a:r>
            <a:r>
              <a:rPr lang="en-US" sz="2400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makes short </a:t>
            </a:r>
            <a:r>
              <a:rPr lang="en-US" sz="2400" dirty="0">
                <a:solidFill>
                  <a:srgbClr val="FC0128"/>
                </a:solidFill>
                <a:latin typeface="Times New Roman"/>
                <a:cs typeface="Times New Roman"/>
              </a:rPr>
              <a:t>RNA</a:t>
            </a:r>
            <a:r>
              <a:rPr lang="en-US" sz="2400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primers</a:t>
            </a:r>
          </a:p>
          <a:p>
            <a:pPr marL="1714500" lvl="3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DNA polymerase adds to primer</a:t>
            </a:r>
          </a:p>
          <a:p>
            <a:pPr marL="1714500" lvl="3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later replace primers with DNA</a:t>
            </a:r>
          </a:p>
          <a:p>
            <a:pPr lvl="3">
              <a:defRPr/>
            </a:pP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685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-4763" y="-4763"/>
            <a:ext cx="9077326" cy="19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  <a:endParaRPr lang="en-US" sz="2400">
              <a:latin typeface="Times New Roman" charset="0"/>
              <a:cs typeface="Times New Roman" charset="0"/>
            </a:endParaRPr>
          </a:p>
          <a:p>
            <a:pPr lvl="2"/>
            <a:r>
              <a:rPr lang="en-US" sz="2400">
                <a:latin typeface="Times New Roman" charset="0"/>
                <a:cs typeface="Times New Roman" charset="0"/>
              </a:rPr>
              <a:t>1) where to begin?</a:t>
            </a:r>
          </a:p>
          <a:p>
            <a:pPr lvl="2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2) </a:t>
            </a:r>
            <a:r>
              <a:rPr lang="ja-JP" alt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melting</a:t>
            </a:r>
            <a:r>
              <a:rPr lang="ja-JP" alt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”</a:t>
            </a:r>
            <a:endParaRPr lang="en-US" altLang="ja-JP" sz="240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  <a:p>
            <a:pPr lvl="2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3) </a:t>
            </a:r>
            <a:r>
              <a:rPr lang="ja-JP" alt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priming</a:t>
            </a:r>
            <a:r>
              <a:rPr lang="ja-JP" alt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”</a:t>
            </a:r>
            <a:endParaRPr lang="en-US" altLang="ja-JP" sz="2400">
              <a:latin typeface="Times New Roman" charset="0"/>
              <a:cs typeface="Times New Roman" charset="0"/>
            </a:endParaRPr>
          </a:p>
          <a:p>
            <a:pPr lvl="2"/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4) DNA replication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0"/>
            <a:r>
              <a:rPr lang="en-US" sz="2400" dirty="0">
                <a:latin typeface="Times New Roman"/>
                <a:cs typeface="Times New Roman"/>
              </a:rPr>
              <a:t>Increasing yield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Seed-Specific Overexpression of the Pyruvate Transporter </a:t>
            </a:r>
            <a:r>
              <a:rPr lang="en-US" sz="2400" i="1" dirty="0">
                <a:latin typeface="Times New Roman"/>
                <a:cs typeface="Times New Roman"/>
              </a:rPr>
              <a:t>BASS2</a:t>
            </a:r>
            <a:r>
              <a:rPr lang="en-US" sz="2400" dirty="0">
                <a:latin typeface="Times New Roman"/>
                <a:cs typeface="Times New Roman"/>
              </a:rPr>
              <a:t> Increases Oil Content in </a:t>
            </a:r>
            <a:r>
              <a:rPr lang="en-US" sz="2400" i="1" dirty="0">
                <a:latin typeface="Times New Roman"/>
                <a:cs typeface="Times New Roman"/>
              </a:rPr>
              <a:t>Arabidopsis</a:t>
            </a:r>
            <a:r>
              <a:rPr lang="en-US" sz="2400" dirty="0">
                <a:latin typeface="Times New Roman"/>
                <a:cs typeface="Times New Roman"/>
              </a:rPr>
              <a:t> Seeds </a:t>
            </a:r>
            <a:r>
              <a:rPr lang="en-US" sz="2400" u="sng" dirty="0">
                <a:latin typeface="Times New Roman"/>
                <a:cs typeface="Times New Roman"/>
                <a:hlinkClick r:id="rId2"/>
              </a:rPr>
              <a:t>http://journal.frontiersin.org/article/10.3389/fpls.2017.00194/full</a:t>
            </a:r>
            <a:endParaRPr lang="en-US" sz="2400" dirty="0">
              <a:latin typeface="Times New Roman"/>
              <a:cs typeface="Times New Roman"/>
            </a:endParaRPr>
          </a:p>
          <a:p>
            <a:pPr lvl="0"/>
            <a:r>
              <a:rPr lang="en-US" sz="2400" dirty="0">
                <a:latin typeface="Times New Roman"/>
                <a:cs typeface="Times New Roman"/>
              </a:rPr>
              <a:t>Improving shelf-life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i="1" u="sng" dirty="0">
                <a:latin typeface="Times New Roman"/>
                <a:cs typeface="Times New Roman"/>
                <a:hlinkClick r:id="rId3"/>
              </a:rPr>
              <a:t>FlavrSavr</a:t>
            </a:r>
            <a:r>
              <a:rPr lang="en-US" sz="2400" dirty="0">
                <a:latin typeface="Times New Roman"/>
                <a:cs typeface="Times New Roman"/>
              </a:rPr>
              <a:t> tomato. </a:t>
            </a:r>
            <a:r>
              <a:rPr lang="en-US" sz="2400" dirty="0">
                <a:latin typeface="Times New Roman"/>
                <a:cs typeface="Times New Roman"/>
                <a:hlinkClick r:id="rId4"/>
              </a:rPr>
              <a:t>http://hortsci.ashspublications.org/content/43/3/962.full.pdf+html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Preventing browning in apple slices </a:t>
            </a:r>
            <a:r>
              <a:rPr lang="en-US" sz="2400" dirty="0"/>
              <a:t>Preventing browning in apples </a:t>
            </a:r>
            <a:r>
              <a:rPr lang="en-US" sz="2400" u="sng" dirty="0">
                <a:hlinkClick r:id="rId5"/>
              </a:rPr>
              <a:t>https://doi.org/10.1271/bbb.65.383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96574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ChangeArrowheads="1"/>
          </p:cNvSpPr>
          <p:nvPr/>
        </p:nvSpPr>
        <p:spPr bwMode="auto">
          <a:xfrm>
            <a:off x="0" y="0"/>
            <a:ext cx="5791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3">
              <a:spcBef>
                <a:spcPct val="50000"/>
              </a:spcBef>
            </a:pPr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4) add bases bonding 5</a:t>
            </a:r>
            <a:r>
              <a:rPr lang="ja-JP" alt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’</a:t>
            </a:r>
            <a:r>
              <a:rPr lang="en-US" altLang="ja-JP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P to 3</a:t>
            </a:r>
            <a:r>
              <a:rPr lang="ja-JP" alt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’</a:t>
            </a:r>
            <a:r>
              <a:rPr lang="en-US" altLang="ja-JP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OH @ growing end</a:t>
            </a:r>
            <a:endParaRPr lang="en-US" sz="240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91138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0"/>
            <a:ext cx="324485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/>
          </p:cNvSpPr>
          <p:nvPr/>
        </p:nvSpPr>
        <p:spPr bwMode="auto">
          <a:xfrm>
            <a:off x="0" y="0"/>
            <a:ext cx="40386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4) add bases bonding 5</a:t>
            </a:r>
            <a:r>
              <a:rPr lang="ja-JP" alt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’</a:t>
            </a:r>
            <a:r>
              <a:rPr lang="en-US" altLang="ja-JP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P to 3</a:t>
            </a:r>
            <a:r>
              <a:rPr lang="ja-JP" alt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’</a:t>
            </a:r>
            <a:r>
              <a:rPr lang="en-US" altLang="ja-JP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OH @ growing end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Template holds next base until make bond </a:t>
            </a:r>
          </a:p>
        </p:txBody>
      </p:sp>
      <p:pic>
        <p:nvPicPr>
          <p:cNvPr id="9318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3"/>
          <p:cNvSpPr>
            <a:spLocks noChangeArrowheads="1"/>
          </p:cNvSpPr>
          <p:nvPr/>
        </p:nvSpPr>
        <p:spPr bwMode="auto">
          <a:xfrm>
            <a:off x="-4763" y="-4763"/>
            <a:ext cx="9077326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DNA replication</a:t>
            </a:r>
          </a:p>
          <a:p>
            <a:pPr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Template holds next base </a:t>
            </a:r>
          </a:p>
          <a:p>
            <a:pPr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until make bond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only correct base fits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-4763" y="-4763"/>
            <a:ext cx="9077326" cy="19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DNA replication</a:t>
            </a:r>
          </a:p>
          <a:p>
            <a:pPr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Template holds next base </a:t>
            </a:r>
          </a:p>
          <a:p>
            <a:pPr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until make bond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only correct base fits</a:t>
            </a:r>
          </a:p>
          <a:p>
            <a:pPr>
              <a:defRPr/>
            </a:pPr>
            <a:r>
              <a:rPr lang="en-US" sz="2400" dirty="0">
                <a:latin typeface="Times New Roman"/>
                <a:cs typeface="Times New Roman"/>
              </a:rPr>
              <a:t>- energy comes from 2 PO</a:t>
            </a:r>
            <a:r>
              <a:rPr lang="en-US" sz="2400" baseline="-25000" dirty="0">
                <a:latin typeface="Times New Roman"/>
                <a:cs typeface="Times New Roman"/>
              </a:rPr>
              <a:t>4</a:t>
            </a:r>
            <a:endParaRPr lang="en-US" sz="2400" baseline="-25000" dirty="0">
              <a:solidFill>
                <a:schemeClr val="hlin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3"/>
          <p:cNvSpPr>
            <a:spLocks noChangeArrowheads="1"/>
          </p:cNvSpPr>
          <p:nvPr/>
        </p:nvSpPr>
        <p:spPr bwMode="auto">
          <a:xfrm>
            <a:off x="0" y="0"/>
            <a:ext cx="90773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</a:p>
          <a:p>
            <a:r>
              <a:rPr lang="en-US" sz="240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energy comes from 2 PO</a:t>
            </a:r>
            <a:r>
              <a:rPr lang="en-US" sz="2400" baseline="-2500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4</a:t>
            </a:r>
            <a:endParaRPr lang="en-US" sz="2400">
              <a:solidFill>
                <a:srgbClr val="500093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latin typeface="Times New Roman" charset="0"/>
                <a:cs typeface="Times New Roman" charset="0"/>
              </a:rPr>
              <a:t>"Sliding clamp" keeps polymerase from falling off</a:t>
            </a:r>
          </a:p>
        </p:txBody>
      </p:sp>
      <p:pic>
        <p:nvPicPr>
          <p:cNvPr id="99330" name="Picture 4" descr="polymerase_sliding_c_ph_435.jpg                                00000073 TERZAGHI1                      0000000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b="5000"/>
          <a:stretch>
            <a:fillRect/>
          </a:stretch>
        </p:blipFill>
        <p:spPr bwMode="auto">
          <a:xfrm>
            <a:off x="3733800" y="1506538"/>
            <a:ext cx="54102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7175"/>
            <a:ext cx="86106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3"/>
          <p:cNvSpPr>
            <a:spLocks noChangeArrowheads="1"/>
          </p:cNvSpPr>
          <p:nvPr/>
        </p:nvSpPr>
        <p:spPr bwMode="auto">
          <a:xfrm>
            <a:off x="0" y="0"/>
            <a:ext cx="90773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energy comes from 2 PO</a:t>
            </a:r>
            <a:r>
              <a:rPr lang="en-US" sz="2400" baseline="-25000">
                <a:latin typeface="Times New Roman" charset="0"/>
                <a:cs typeface="Times New Roman" charset="0"/>
              </a:rPr>
              <a:t>4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"Sliding clamp" keeps polymerase from falling off</a:t>
            </a:r>
          </a:p>
          <a:p>
            <a:r>
              <a:rPr lang="en-US" sz="240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Proof-reading: only correct DNA can exit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003425"/>
            <a:ext cx="7848600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Rectangle 3"/>
          <p:cNvSpPr>
            <a:spLocks noChangeArrowheads="1"/>
          </p:cNvSpPr>
          <p:nvPr/>
        </p:nvSpPr>
        <p:spPr bwMode="auto">
          <a:xfrm>
            <a:off x="0" y="0"/>
            <a:ext cx="90773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Proof-reading: </a:t>
            </a:r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only correct DNA can exit 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Remove bad bases &amp; try again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ChangeArrowheads="1"/>
          </p:cNvSpPr>
          <p:nvPr/>
        </p:nvSpPr>
        <p:spPr bwMode="auto">
          <a:xfrm>
            <a:off x="-4763" y="-4763"/>
            <a:ext cx="389096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  <a:endParaRPr lang="en-US" sz="2400">
              <a:latin typeface="Times New Roman" charset="0"/>
              <a:cs typeface="Times New Roman" charset="0"/>
            </a:endParaRPr>
          </a:p>
          <a:p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latin typeface="Times New Roman" charset="0"/>
                <a:cs typeface="Times New Roman" charset="0"/>
              </a:rPr>
              <a:t>Only make DNA 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5</a:t>
            </a:r>
            <a:r>
              <a:rPr lang="ja-JP" altLang="en-US" sz="2400">
                <a:latin typeface="Times New Roman" charset="0"/>
                <a:cs typeface="Times New Roman" charset="0"/>
              </a:rPr>
              <a:t>’</a:t>
            </a:r>
            <a:r>
              <a:rPr lang="en-US" altLang="ja-JP" sz="2400">
                <a:latin typeface="Times New Roman" charset="0"/>
                <a:cs typeface="Times New Roman" charset="0"/>
              </a:rPr>
              <a:t> -&gt; 3</a:t>
            </a:r>
            <a:r>
              <a:rPr lang="ja-JP" altLang="en-US" sz="2400">
                <a:latin typeface="Times New Roman" charset="0"/>
                <a:cs typeface="Times New Roman" charset="0"/>
              </a:rPr>
              <a:t>’</a:t>
            </a:r>
            <a:endParaRPr lang="en-US" sz="2400">
              <a:latin typeface="Times New Roman" charset="0"/>
              <a:cs typeface="Times New Roman" charset="0"/>
            </a:endParaRPr>
          </a:p>
        </p:txBody>
      </p:sp>
      <p:pic>
        <p:nvPicPr>
          <p:cNvPr id="10547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119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Leading and Lagging Strands</a:t>
            </a:r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latin typeface="Times New Roman" charset="0"/>
                <a:cs typeface="Times New Roman" charset="0"/>
              </a:rPr>
              <a:t>Only make DNA 5</a:t>
            </a:r>
            <a:r>
              <a:rPr lang="ja-JP" altLang="en-US" sz="2400">
                <a:latin typeface="Times New Roman" charset="0"/>
                <a:cs typeface="Times New Roman" charset="0"/>
              </a:rPr>
              <a:t>’</a:t>
            </a:r>
            <a:r>
              <a:rPr lang="en-US" altLang="ja-JP" sz="2400">
                <a:latin typeface="Times New Roman" charset="0"/>
                <a:cs typeface="Times New Roman" charset="0"/>
              </a:rPr>
              <a:t> -&gt; 3</a:t>
            </a:r>
            <a:r>
              <a:rPr lang="ja-JP" altLang="en-US" sz="2400">
                <a:latin typeface="Times New Roman" charset="0"/>
                <a:cs typeface="Times New Roman" charset="0"/>
              </a:rPr>
              <a:t>’</a:t>
            </a:r>
            <a:endParaRPr lang="en-US" altLang="ja-JP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strands go both ways!</a:t>
            </a:r>
          </a:p>
        </p:txBody>
      </p:sp>
      <p:pic>
        <p:nvPicPr>
          <p:cNvPr id="1075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1588"/>
            <a:ext cx="914400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Leading and Lagging Strands</a:t>
            </a:r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latin typeface="Times New Roman" charset="0"/>
                <a:cs typeface="Times New Roman" charset="0"/>
              </a:rPr>
              <a:t>Only make DNA 5</a:t>
            </a:r>
            <a:r>
              <a:rPr lang="ja-JP" altLang="en-US" sz="2400">
                <a:latin typeface="Times New Roman" charset="0"/>
                <a:cs typeface="Times New Roman" charset="0"/>
              </a:rPr>
              <a:t>’</a:t>
            </a:r>
            <a:r>
              <a:rPr lang="en-US" altLang="ja-JP" sz="2400">
                <a:latin typeface="Times New Roman" charset="0"/>
                <a:cs typeface="Times New Roman" charset="0"/>
              </a:rPr>
              <a:t> -&gt; 3</a:t>
            </a:r>
            <a:r>
              <a:rPr lang="ja-JP" altLang="en-US" sz="2400">
                <a:latin typeface="Times New Roman" charset="0"/>
                <a:cs typeface="Times New Roman" charset="0"/>
              </a:rPr>
              <a:t>’</a:t>
            </a:r>
            <a:endParaRPr lang="en-US" altLang="ja-JP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strands go both ways!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Make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leading strand 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continuously</a:t>
            </a:r>
          </a:p>
        </p:txBody>
      </p:sp>
      <p:pic>
        <p:nvPicPr>
          <p:cNvPr id="1095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590800"/>
            <a:ext cx="90439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0" lvl="1" algn="ctr"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GMO organisms for fun and profit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First set the stage: what was previously known, and what did they set out to learn?</a:t>
            </a:r>
          </a:p>
          <a:p>
            <a:pPr marL="800100" lvl="2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Will probably need to read other papers or review articles</a:t>
            </a:r>
          </a:p>
        </p:txBody>
      </p:sp>
    </p:spTree>
    <p:extLst>
      <p:ext uri="{BB962C8B-B14F-4D97-AF65-F5344CB8AC3E}">
        <p14:creationId xmlns:p14="http://schemas.microsoft.com/office/powerpoint/2010/main" val="19182885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5"/>
            <a:ext cx="91440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3"/>
          <p:cNvSpPr>
            <a:spLocks noChangeArrowheads="1"/>
          </p:cNvSpPr>
          <p:nvPr/>
        </p:nvSpPr>
        <p:spPr bwMode="auto">
          <a:xfrm>
            <a:off x="-4763" y="-4763"/>
            <a:ext cx="9077326" cy="19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Leading and Lagging Strands</a:t>
            </a:r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latin typeface="Times New Roman" charset="0"/>
                <a:cs typeface="Times New Roman" charset="0"/>
              </a:rPr>
              <a:t>Only make DNA 5</a:t>
            </a:r>
            <a:r>
              <a:rPr lang="ja-JP" altLang="en-US" sz="2400">
                <a:latin typeface="Times New Roman" charset="0"/>
                <a:cs typeface="Times New Roman" charset="0"/>
              </a:rPr>
              <a:t>’</a:t>
            </a:r>
            <a:r>
              <a:rPr lang="en-US" altLang="ja-JP" sz="2400">
                <a:latin typeface="Times New Roman" charset="0"/>
                <a:cs typeface="Times New Roman" charset="0"/>
              </a:rPr>
              <a:t> -&gt; 3</a:t>
            </a:r>
            <a:r>
              <a:rPr lang="ja-JP" altLang="en-US" sz="2400">
                <a:latin typeface="Times New Roman" charset="0"/>
                <a:cs typeface="Times New Roman" charset="0"/>
              </a:rPr>
              <a:t>’</a:t>
            </a:r>
            <a:endParaRPr lang="en-US" altLang="ja-JP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strands go both ways!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Make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leading strand 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continuously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Make</a:t>
            </a:r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 lagging strand </a:t>
            </a:r>
            <a:r>
              <a:rPr lang="en-US" sz="2400">
                <a:latin typeface="Times New Roman" charset="0"/>
                <a:cs typeface="Times New Roman" charset="0"/>
              </a:rPr>
              <a:t>opposite way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5"/>
            <a:ext cx="91440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ctangle 3"/>
          <p:cNvSpPr>
            <a:spLocks noChangeArrowheads="1"/>
          </p:cNvSpPr>
          <p:nvPr/>
        </p:nvSpPr>
        <p:spPr bwMode="auto">
          <a:xfrm>
            <a:off x="-4763" y="-4763"/>
            <a:ext cx="9077326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Leading and Lagging Strands</a:t>
            </a:r>
            <a:endParaRPr lang="en-US" sz="2400"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Make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leading strand</a:t>
            </a:r>
            <a:r>
              <a:rPr lang="en-US" sz="2400">
                <a:solidFill>
                  <a:srgbClr val="114FFB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continuously </a:t>
            </a:r>
            <a:endParaRPr lang="en-US" sz="24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latin typeface="Times New Roman" charset="0"/>
                <a:cs typeface="Times New Roman" charset="0"/>
              </a:rPr>
              <a:t>Make</a:t>
            </a:r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 lagging strand </a:t>
            </a:r>
            <a:r>
              <a:rPr lang="en-US" sz="2400">
                <a:latin typeface="Times New Roman" charset="0"/>
                <a:cs typeface="Times New Roman" charset="0"/>
              </a:rPr>
              <a:t>opposite way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wait for DNA to melt, then make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Okazaki fragments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54350"/>
            <a:ext cx="830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3"/>
          <p:cNvSpPr>
            <a:spLocks noChangeArrowheads="1"/>
          </p:cNvSpPr>
          <p:nvPr/>
        </p:nvSpPr>
        <p:spPr bwMode="auto">
          <a:xfrm>
            <a:off x="-4763" y="-4763"/>
            <a:ext cx="9077326" cy="19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Leading and Lagging Strands</a:t>
            </a:r>
            <a:endParaRPr lang="en-US" sz="24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latin typeface="Times New Roman" charset="0"/>
                <a:cs typeface="Times New Roman" charset="0"/>
              </a:rPr>
              <a:t>Make</a:t>
            </a:r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 lagging strand </a:t>
            </a:r>
            <a:r>
              <a:rPr lang="en-US" sz="2400">
                <a:latin typeface="Times New Roman" charset="0"/>
                <a:cs typeface="Times New Roman" charset="0"/>
              </a:rPr>
              <a:t>opposite way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wait for DNA to melt, then make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Okazaki fragments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each Okazaki fragment has its own primer</a:t>
            </a:r>
            <a:endParaRPr lang="en-US" sz="24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made discontinuously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5"/>
            <a:ext cx="91440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-4763" y="-4763"/>
            <a:ext cx="9077326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Leading and Lagging Strands</a:t>
            </a:r>
            <a:endParaRPr lang="en-US" sz="24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each Okazaki fragment has its own primer</a:t>
            </a:r>
            <a:endParaRPr lang="en-US" sz="24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made discontinuously</a:t>
            </a:r>
            <a:endParaRPr lang="en-US" sz="2400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latin typeface="Times New Roman" charset="0"/>
                <a:cs typeface="Times New Roman" charset="0"/>
              </a:rPr>
              <a:t>DNA replication is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semidiscontinuous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9725"/>
            <a:ext cx="91440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3"/>
          <p:cNvSpPr>
            <a:spLocks noChangeArrowheads="1"/>
          </p:cNvSpPr>
          <p:nvPr/>
        </p:nvSpPr>
        <p:spPr bwMode="auto">
          <a:xfrm>
            <a:off x="-4763" y="-4763"/>
            <a:ext cx="9077326" cy="19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Leading and Lagging Strands</a:t>
            </a:r>
            <a:endParaRPr lang="en-US" sz="24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each Okazaki fragment has its own primer</a:t>
            </a:r>
            <a:endParaRPr lang="en-US" sz="24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made discontinuously</a:t>
            </a:r>
            <a:endParaRPr lang="en-US" sz="2400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latin typeface="Times New Roman" charset="0"/>
                <a:cs typeface="Times New Roman" charset="0"/>
              </a:rPr>
              <a:t>DNA replication is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semidiscontinuous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Okazaki fragments grow until hit one in front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624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8" name="Rectangle 3"/>
          <p:cNvSpPr>
            <a:spLocks noChangeArrowheads="1"/>
          </p:cNvSpPr>
          <p:nvPr/>
        </p:nvSpPr>
        <p:spPr bwMode="auto">
          <a:xfrm>
            <a:off x="0" y="0"/>
            <a:ext cx="31242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Okazaki fragments grow until  hit one in front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RNAse H removes primer &amp; gap is filled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ChangeArrowheads="1"/>
          </p:cNvSpPr>
          <p:nvPr/>
        </p:nvSpPr>
        <p:spPr bwMode="auto">
          <a:xfrm>
            <a:off x="0" y="-4763"/>
            <a:ext cx="9144000" cy="119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Okazaki fragments grow until hit one in front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RNAse H removes primer &amp; gap is filled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DNA ligase joins fragments</a:t>
            </a:r>
          </a:p>
        </p:txBody>
      </p:sp>
      <p:pic>
        <p:nvPicPr>
          <p:cNvPr id="1239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0150"/>
            <a:ext cx="91440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760413"/>
            <a:ext cx="5221287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4" name="Rectangle 3"/>
          <p:cNvSpPr>
            <a:spLocks noChangeArrowheads="1"/>
          </p:cNvSpPr>
          <p:nvPr/>
        </p:nvSpPr>
        <p:spPr bwMode="auto">
          <a:xfrm>
            <a:off x="0" y="-4763"/>
            <a:ext cx="91440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Okazaki fragments grow until hit one in front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RNAse H removes 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primer &amp; gap is filled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DNA ligase 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joins fragments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Energy comes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from ATP-&gt; AMP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5" descr="B_SUBU_1.JPG                                                   00000073 TERZAGHI1                      0000000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"/>
          <a:stretch>
            <a:fillRect/>
          </a:stretch>
        </p:blipFill>
        <p:spPr bwMode="auto">
          <a:xfrm>
            <a:off x="228600" y="1306513"/>
            <a:ext cx="89154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71438" y="-4763"/>
            <a:ext cx="9001125" cy="119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</a:p>
          <a:p>
            <a:r>
              <a:rPr lang="en-US" sz="24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Real process is far more complicated!</a:t>
            </a:r>
            <a:endParaRPr lang="en-US" sz="2400">
              <a:solidFill>
                <a:srgbClr val="063DE8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Proteins replicating</a:t>
            </a:r>
            <a:r>
              <a:rPr lang="en-US" sz="2400">
                <a:solidFill>
                  <a:schemeClr val="folHlink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both 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strands are in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replisome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3" descr="B_SUBU_1.JPG                                                   00000073 TERZAGHI1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"/>
          <a:stretch>
            <a:fillRect/>
          </a:stretch>
        </p:blipFill>
        <p:spPr bwMode="auto">
          <a:xfrm>
            <a:off x="0" y="1165225"/>
            <a:ext cx="91440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0" name="Rectangle 4"/>
          <p:cNvSpPr>
            <a:spLocks noChangeArrowheads="1"/>
          </p:cNvSpPr>
          <p:nvPr/>
        </p:nvSpPr>
        <p:spPr bwMode="auto">
          <a:xfrm>
            <a:off x="71438" y="0"/>
            <a:ext cx="90011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DNA replication</a:t>
            </a:r>
          </a:p>
          <a:p>
            <a:r>
              <a:rPr lang="en-US" sz="24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Real process is far more complicated!</a:t>
            </a:r>
            <a:endParaRPr lang="en-US" sz="2400">
              <a:solidFill>
                <a:srgbClr val="063DE8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Proteins replicating</a:t>
            </a:r>
            <a:r>
              <a:rPr lang="en-US" sz="2400">
                <a:solidFill>
                  <a:schemeClr val="folHlink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both</a:t>
            </a:r>
            <a:r>
              <a:rPr lang="en-US" sz="2400">
                <a:solidFill>
                  <a:schemeClr val="folHlink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strands are in </a:t>
            </a:r>
            <a:r>
              <a:rPr lang="en-US" sz="240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replisome: </a:t>
            </a:r>
            <a:r>
              <a:rPr lang="en-US" sz="2400">
                <a:latin typeface="Times New Roman" charset="0"/>
                <a:cs typeface="Times New Roman" charset="0"/>
              </a:rPr>
              <a:t>feed DNA through it</a:t>
            </a:r>
            <a:endParaRPr lang="en-US" sz="2400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lcPersonal:Microsoft Office 98:Templates:Blank Presentation</Template>
  <TotalTime>9050</TotalTime>
  <Words>4578</Words>
  <Application>Microsoft Macintosh PowerPoint</Application>
  <PresentationFormat>On-screen Show (4:3)</PresentationFormat>
  <Paragraphs>693</Paragraphs>
  <Slides>134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134</vt:i4>
      </vt:variant>
    </vt:vector>
  </HeadingPairs>
  <TitlesOfParts>
    <vt:vector size="142" baseType="lpstr">
      <vt:lpstr>ヒラギノ角ゴ Pro W3</vt:lpstr>
      <vt:lpstr>Arial</vt:lpstr>
      <vt:lpstr>Calibri</vt:lpstr>
      <vt:lpstr>Helvetica</vt:lpstr>
      <vt:lpstr>Symbol</vt:lpstr>
      <vt:lpstr>Times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Wilkes University</dc:creator>
  <cp:lastModifiedBy>Microsoft Office User</cp:lastModifiedBy>
  <cp:revision>282</cp:revision>
  <dcterms:created xsi:type="dcterms:W3CDTF">2015-03-11T22:09:18Z</dcterms:created>
  <dcterms:modified xsi:type="dcterms:W3CDTF">2019-03-20T16:46:08Z</dcterms:modified>
</cp:coreProperties>
</file>