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1060" r:id="rId2"/>
    <p:sldId id="1063" r:id="rId3"/>
    <p:sldId id="1064" r:id="rId4"/>
    <p:sldId id="1112" r:id="rId5"/>
    <p:sldId id="1126" r:id="rId6"/>
    <p:sldId id="1136" r:id="rId7"/>
    <p:sldId id="1138" r:id="rId8"/>
    <p:sldId id="1141" r:id="rId9"/>
    <p:sldId id="1148" r:id="rId10"/>
    <p:sldId id="1152" r:id="rId11"/>
    <p:sldId id="1153" r:id="rId12"/>
    <p:sldId id="1154" r:id="rId13"/>
    <p:sldId id="1155" r:id="rId14"/>
    <p:sldId id="1156" r:id="rId15"/>
    <p:sldId id="1157" r:id="rId16"/>
    <p:sldId id="1158" r:id="rId17"/>
    <p:sldId id="1159" r:id="rId18"/>
    <p:sldId id="1160" r:id="rId19"/>
    <p:sldId id="1161" r:id="rId20"/>
    <p:sldId id="1162" r:id="rId21"/>
    <p:sldId id="1163" r:id="rId22"/>
    <p:sldId id="1164" r:id="rId23"/>
    <p:sldId id="1165" r:id="rId24"/>
    <p:sldId id="1166" r:id="rId25"/>
    <p:sldId id="1167" r:id="rId26"/>
    <p:sldId id="1168" r:id="rId27"/>
    <p:sldId id="1169" r:id="rId28"/>
    <p:sldId id="1170" r:id="rId29"/>
    <p:sldId id="1171" r:id="rId30"/>
    <p:sldId id="1172" r:id="rId31"/>
    <p:sldId id="1173" r:id="rId32"/>
    <p:sldId id="1174" r:id="rId33"/>
    <p:sldId id="1175" r:id="rId34"/>
    <p:sldId id="1176" r:id="rId35"/>
    <p:sldId id="1177" r:id="rId36"/>
    <p:sldId id="1178" r:id="rId37"/>
    <p:sldId id="1179" r:id="rId38"/>
    <p:sldId id="1180" r:id="rId39"/>
    <p:sldId id="1181" r:id="rId40"/>
    <p:sldId id="1182" r:id="rId41"/>
    <p:sldId id="1183" r:id="rId42"/>
    <p:sldId id="1184" r:id="rId43"/>
    <p:sldId id="1185" r:id="rId44"/>
    <p:sldId id="1186" r:id="rId45"/>
    <p:sldId id="1187" r:id="rId46"/>
    <p:sldId id="1188" r:id="rId47"/>
    <p:sldId id="1189" r:id="rId48"/>
    <p:sldId id="1190" r:id="rId49"/>
    <p:sldId id="1191" r:id="rId50"/>
    <p:sldId id="1192" r:id="rId51"/>
    <p:sldId id="1193" r:id="rId52"/>
    <p:sldId id="1194" r:id="rId53"/>
    <p:sldId id="1195" r:id="rId54"/>
    <p:sldId id="1196" r:id="rId55"/>
    <p:sldId id="1197" r:id="rId56"/>
    <p:sldId id="1198" r:id="rId57"/>
    <p:sldId id="1199" r:id="rId58"/>
    <p:sldId id="1200" r:id="rId59"/>
    <p:sldId id="1201" r:id="rId60"/>
    <p:sldId id="1202" r:id="rId61"/>
    <p:sldId id="1203" r:id="rId62"/>
    <p:sldId id="1204" r:id="rId63"/>
    <p:sldId id="1205" r:id="rId64"/>
    <p:sldId id="1206" r:id="rId65"/>
    <p:sldId id="1207" r:id="rId66"/>
    <p:sldId id="1208" r:id="rId67"/>
    <p:sldId id="1209" r:id="rId68"/>
    <p:sldId id="1210" r:id="rId69"/>
    <p:sldId id="1211" r:id="rId70"/>
    <p:sldId id="1212" r:id="rId71"/>
    <p:sldId id="1213" r:id="rId72"/>
    <p:sldId id="1214" r:id="rId73"/>
    <p:sldId id="1215" r:id="rId74"/>
    <p:sldId id="1216" r:id="rId75"/>
    <p:sldId id="1217" r:id="rId76"/>
    <p:sldId id="1218" r:id="rId77"/>
    <p:sldId id="1219" r:id="rId78"/>
    <p:sldId id="1220" r:id="rId79"/>
    <p:sldId id="1221" r:id="rId80"/>
    <p:sldId id="1222" r:id="rId81"/>
    <p:sldId id="1223" r:id="rId82"/>
    <p:sldId id="1224" r:id="rId83"/>
    <p:sldId id="1225" r:id="rId84"/>
    <p:sldId id="1226" r:id="rId85"/>
    <p:sldId id="1227" r:id="rId86"/>
    <p:sldId id="1228" r:id="rId87"/>
    <p:sldId id="1229" r:id="rId88"/>
    <p:sldId id="1230" r:id="rId89"/>
    <p:sldId id="1231" r:id="rId90"/>
    <p:sldId id="1232" r:id="rId91"/>
    <p:sldId id="1233" r:id="rId92"/>
    <p:sldId id="1234" r:id="rId93"/>
    <p:sldId id="1235" r:id="rId94"/>
    <p:sldId id="1236" r:id="rId95"/>
    <p:sldId id="1237" r:id="rId96"/>
    <p:sldId id="1238" r:id="rId97"/>
    <p:sldId id="1239" r:id="rId98"/>
    <p:sldId id="1356" r:id="rId99"/>
    <p:sldId id="1357" r:id="rId100"/>
    <p:sldId id="1358" r:id="rId101"/>
    <p:sldId id="1359" r:id="rId102"/>
    <p:sldId id="1240" r:id="rId103"/>
    <p:sldId id="1241" r:id="rId104"/>
    <p:sldId id="1242" r:id="rId105"/>
    <p:sldId id="1243" r:id="rId106"/>
    <p:sldId id="1244" r:id="rId107"/>
    <p:sldId id="1245" r:id="rId108"/>
    <p:sldId id="1246" r:id="rId109"/>
    <p:sldId id="1247" r:id="rId110"/>
    <p:sldId id="1248" r:id="rId111"/>
    <p:sldId id="1249" r:id="rId112"/>
    <p:sldId id="1250" r:id="rId113"/>
    <p:sldId id="1251" r:id="rId114"/>
    <p:sldId id="1252" r:id="rId115"/>
    <p:sldId id="1253" r:id="rId116"/>
    <p:sldId id="1254" r:id="rId117"/>
    <p:sldId id="1255" r:id="rId118"/>
    <p:sldId id="1256" r:id="rId119"/>
    <p:sldId id="1257" r:id="rId120"/>
    <p:sldId id="1258" r:id="rId121"/>
    <p:sldId id="1259" r:id="rId122"/>
    <p:sldId id="1260" r:id="rId123"/>
    <p:sldId id="1261" r:id="rId124"/>
    <p:sldId id="1262" r:id="rId1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6D3"/>
    <a:srgbClr val="037C03"/>
    <a:srgbClr val="114FFB"/>
    <a:srgbClr val="800080"/>
    <a:srgbClr val="DC0081"/>
    <a:srgbClr val="FF5008"/>
    <a:srgbClr val="00FF00"/>
    <a:srgbClr val="F35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951" autoAdjust="0"/>
  </p:normalViewPr>
  <p:slideViewPr>
    <p:cSldViewPr>
      <p:cViewPr varScale="1">
        <p:scale>
          <a:sx n="113" d="100"/>
          <a:sy n="113" d="100"/>
        </p:scale>
        <p:origin x="2144" y="176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E3D47DA-3BE5-A64F-A7D6-74EC19F796FC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820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FBBD643-B58B-6148-9689-D1360628D1A0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51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Bimolecular fluorescence complementation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960694B-FF29-8E4A-97E3-E85EECC0A830}" type="slidenum">
              <a:rPr lang="en-US" sz="1200" b="0"/>
              <a:pPr/>
              <a:t>100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Bimolecular fluorescence complementation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D5F97F8-7228-E24A-A354-9C5EDF441126}" type="slidenum">
              <a:rPr lang="en-US" sz="1200" b="0"/>
              <a:pPr/>
              <a:t>101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0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0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5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4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5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" descr="7601932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500093"/>
                </a:solidFill>
                <a:latin typeface="Times New Roman" charset="0"/>
              </a:rPr>
              <a:t>mRNA PROCESSING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Primary transcript is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</a:rPr>
              <a:t>hnRNA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undergoes 3 processing reactions before export to cytosol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sz="2400" dirty="0">
                <a:solidFill>
                  <a:srgbClr val="037C03"/>
                </a:solidFill>
                <a:latin typeface="Times New Roman" charset="0"/>
              </a:rPr>
              <a:t>All three are coordinated with transcription &amp; affect gene expression: enzymes piggy-back on POLII</a:t>
            </a:r>
          </a:p>
        </p:txBody>
      </p:sp>
    </p:spTree>
    <p:extLst>
      <p:ext uri="{BB962C8B-B14F-4D97-AF65-F5344CB8AC3E}">
        <p14:creationId xmlns:p14="http://schemas.microsoft.com/office/powerpoint/2010/main" val="8452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9077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charset="0"/>
              </a:rPr>
              <a:t>Other mRNA are targeted by </a:t>
            </a:r>
          </a:p>
          <a:p>
            <a:r>
              <a:rPr lang="en-US">
                <a:solidFill>
                  <a:srgbClr val="0000CC"/>
                </a:solidFill>
                <a:latin typeface="Times New Roman" charset="0"/>
              </a:rPr>
              <a:t>small interfering RNA</a:t>
            </a:r>
          </a:p>
          <a:p>
            <a:pPr lvl="1">
              <a:buFontTx/>
              <a:buChar char="•"/>
            </a:pPr>
            <a:r>
              <a:rPr lang="en-US">
                <a:latin typeface="Times New Roman" charset="0"/>
              </a:rPr>
              <a:t> </a:t>
            </a:r>
            <a:r>
              <a:rPr lang="en-US">
                <a:solidFill>
                  <a:srgbClr val="037C03"/>
                </a:solidFill>
                <a:latin typeface="Times New Roman" charset="0"/>
              </a:rPr>
              <a:t>defense against RNA viruses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C0128"/>
                </a:solidFill>
                <a:latin typeface="Times New Roman" charset="0"/>
              </a:rPr>
              <a:t> DICERs cut dsRNA into 21-28 bp</a:t>
            </a:r>
            <a:endParaRPr lang="en-US"/>
          </a:p>
        </p:txBody>
      </p:sp>
      <p:pic>
        <p:nvPicPr>
          <p:cNvPr id="54274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58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latin typeface="Times New Roman" charset="0"/>
              </a:rPr>
              <a:t>Other ways to show protein interactions: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FRET: Fluorescence resonance energy transfer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BiFC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: Bimolecular fluorescence complementation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defRPr/>
            </a:pPr>
            <a:endParaRPr lang="en-US" sz="2400" dirty="0">
              <a:latin typeface="Times New Roman" charset="0"/>
            </a:endParaRPr>
          </a:p>
          <a:p>
            <a:pPr lvl="1">
              <a:spcBef>
                <a:spcPct val="10000"/>
              </a:spcBef>
              <a:defRPr/>
            </a:pPr>
            <a:endParaRPr lang="en-US" dirty="0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22530" name="Picture 2" descr="Screen shot 2018-02-25 at 8.5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438400"/>
            <a:ext cx="9144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9595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latin typeface="Times New Roman" charset="0"/>
              </a:rPr>
              <a:t>Other ways to show protein interactions: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FRET: Fluorescence resonance energy transfer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BiFC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: Bimolecular fluorescence complementation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Split luciferase complementation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All rely on reporter proteins that can be split into N and C </a:t>
            </a:r>
            <a:r>
              <a:rPr lang="en-US" sz="2400" dirty="0">
                <a:latin typeface="Times New Roman" charset="0"/>
              </a:rPr>
              <a:t>domains that regain function when reunited.</a:t>
            </a:r>
          </a:p>
          <a:p>
            <a:pPr marL="342900" indent="-3429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Fuse the N-domain to one potential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interactor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, C-domain to the other then look for restoration of function.</a:t>
            </a:r>
          </a:p>
        </p:txBody>
      </p:sp>
      <p:pic>
        <p:nvPicPr>
          <p:cNvPr id="24578" name="Picture 1" descr="Screen shot 2018-02-25 at 9.0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34340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306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4" descr="m16f2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6718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Two-hybrid libraries are used to screen for protein-protein interactions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pic>
        <p:nvPicPr>
          <p:cNvPr id="153603" name="Picture 3" descr="480px-Two_hybrid_ass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66800"/>
            <a:ext cx="4632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263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 subgroup for DDB1 binding 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 co-immunoprecipitation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Two-hybrid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pic>
        <p:nvPicPr>
          <p:cNvPr id="154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70025"/>
            <a:ext cx="6553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109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 subgroup for DDB1 binding</a:t>
            </a:r>
            <a:r>
              <a:rPr lang="en-US">
                <a:solidFill>
                  <a:schemeClr val="folHlink"/>
                </a:solidFill>
                <a:latin typeface="Times New Roman" charset="0"/>
              </a:rPr>
              <a:t> 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 co-immunoprecipitation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Cul4cs &amp;PRL1 (Pleiotropic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Regulatory Locus 1) had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Similar phenotypes</a:t>
            </a:r>
          </a:p>
          <a:p>
            <a:pPr lvl="1">
              <a:spcBef>
                <a:spcPct val="10000"/>
              </a:spcBef>
              <a:buFontTx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pic>
        <p:nvPicPr>
          <p:cNvPr id="155650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0" y="3962400"/>
            <a:ext cx="4395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95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114800"/>
            <a:ext cx="4486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417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35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Cul4cs &amp;PRL1 (PleiotropicRegulatory Locus 1) had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similar phenotypes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PRL1 may be receptor for 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AKIN10 degradation 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(involved in sugar sensing)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pic>
        <p:nvPicPr>
          <p:cNvPr id="156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91440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965200"/>
            <a:ext cx="19081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90600"/>
            <a:ext cx="20193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457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8" descr="Screen shot 2012-03-17 at 1.3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6419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35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Found T-DNA insertions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3 were sensitive to ABA</a:t>
            </a:r>
          </a:p>
        </p:txBody>
      </p:sp>
      <p:pic>
        <p:nvPicPr>
          <p:cNvPr id="157699" name="Picture 6" descr="Screen shot 2012-03-17 at 1.3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76200"/>
            <a:ext cx="4054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919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35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Found T-DNA insertions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3 were sensitive to ABA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8000"/>
                </a:solidFill>
                <a:latin typeface="Times New Roman" charset="0"/>
              </a:rPr>
              <a:t>ABI5 was elevated in dwa mutants</a:t>
            </a:r>
          </a:p>
        </p:txBody>
      </p:sp>
      <p:pic>
        <p:nvPicPr>
          <p:cNvPr id="158722" name="Picture 3" descr="Screen shot 2012-03-17 at 1.3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"/>
          <a:stretch>
            <a:fillRect/>
          </a:stretch>
        </p:blipFill>
        <p:spPr bwMode="auto">
          <a:xfrm>
            <a:off x="34925" y="4038600"/>
            <a:ext cx="9109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9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35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Found T-DNA insertions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3 were sensitive to ABA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8000"/>
                </a:solidFill>
                <a:latin typeface="Times New Roman" charset="0"/>
              </a:rPr>
              <a:t>ABI5 was elevated in dwa mutants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ABI5 was degraded more slowly in dwa extracts</a:t>
            </a:r>
          </a:p>
        </p:txBody>
      </p:sp>
      <p:pic>
        <p:nvPicPr>
          <p:cNvPr id="159746" name="Picture 2" descr="Screen shot 2012-03-17 at 1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>
            <a:fillRect/>
          </a:stretch>
        </p:blipFill>
        <p:spPr bwMode="auto">
          <a:xfrm>
            <a:off x="0" y="3505200"/>
            <a:ext cx="9174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294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35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Found T-DNA insertions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3 were sensitive to ABA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8000"/>
                </a:solidFill>
                <a:latin typeface="Times New Roman" charset="0"/>
              </a:rPr>
              <a:t>ABI5 was elevated in dwa mutants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ABI5 was degraded more slowly in dwa extracts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DWA1 &amp; DWA2 target ABI5 for degradation</a:t>
            </a:r>
          </a:p>
        </p:txBody>
      </p:sp>
      <p:pic>
        <p:nvPicPr>
          <p:cNvPr id="160770" name="Picture 2" descr="Screen shot 2012-03-17 at 1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>
            <a:fillRect/>
          </a:stretch>
        </p:blipFill>
        <p:spPr bwMode="auto">
          <a:xfrm>
            <a:off x="0" y="3505200"/>
            <a:ext cx="9174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Other mRNA are targeted by 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small interfering RNA</a:t>
            </a: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defense against RNA viruses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DICERs cut dsRNA into 21-28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bp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helicase melts dsRNA</a:t>
            </a:r>
            <a:endParaRPr lang="en-US" dirty="0"/>
          </a:p>
        </p:txBody>
      </p:sp>
      <p:pic>
        <p:nvPicPr>
          <p:cNvPr id="56322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395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3"/>
          <p:cNvSpPr>
            <a:spLocks noChangeArrowheads="1"/>
          </p:cNvSpPr>
          <p:nvPr/>
        </p:nvSpPr>
        <p:spPr bwMode="auto">
          <a:xfrm>
            <a:off x="0" y="0"/>
            <a:ext cx="9077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660066"/>
                </a:solidFill>
                <a:latin typeface="Times New Roman" charset="0"/>
                <a:cs typeface="Times New Roman" charset="0"/>
              </a:rPr>
              <a:t>Regulating E3 ligases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The COP9 signalosome (CSN), a complex of 8 proteins, regulates E3 ligases by removing Nedd8 from cullin</a:t>
            </a:r>
          </a:p>
          <a:p>
            <a:pPr marL="279400" indent="-279400" algn="ctr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61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2900"/>
            <a:ext cx="6096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579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2900"/>
            <a:ext cx="6096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0" y="0"/>
            <a:ext cx="90773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660066"/>
                </a:solidFill>
                <a:latin typeface="Times New Roman" charset="0"/>
                <a:cs typeface="Times New Roman" charset="0"/>
              </a:rPr>
              <a:t>Regulating E3 ligases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COP9 signalosome (CSN), a complex of 8 proteins, regulates E3 ligases by removing Nedd8 from cullin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CAND1 then blocks cullin </a:t>
            </a:r>
          </a:p>
          <a:p>
            <a:pPr marL="279400" indent="-279400"/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 algn="ctr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11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2900"/>
            <a:ext cx="6096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0" y="0"/>
            <a:ext cx="90773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660066"/>
                </a:solidFill>
                <a:latin typeface="Times New Roman" charset="0"/>
                <a:cs typeface="Times New Roman" charset="0"/>
              </a:rPr>
              <a:t>Regulating E3 ligases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COP9 signalosome (CSN), a complex of 8 proteins, regulates E3 ligases by removing Nedd8 from cullin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CAND1 then blocks cullin</a:t>
            </a:r>
          </a:p>
          <a:p>
            <a:pPr marL="279400" indent="-279400"/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Ubc12 replaces Nedd8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279400" indent="-279400"/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 algn="ctr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950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2900"/>
            <a:ext cx="6096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3"/>
          <p:cNvSpPr>
            <a:spLocks noChangeArrowheads="1"/>
          </p:cNvSpPr>
          <p:nvPr/>
        </p:nvSpPr>
        <p:spPr bwMode="auto">
          <a:xfrm>
            <a:off x="0" y="0"/>
            <a:ext cx="90773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660066"/>
                </a:solidFill>
                <a:latin typeface="Times New Roman" charset="0"/>
                <a:cs typeface="Times New Roman" charset="0"/>
              </a:rPr>
              <a:t>Regulating E3 ligases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COP9 signalosome (CSN), a complex of 8 proteins, regulates E3 ligases by removing Nedd8 from cullin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CAND1 then blocks cullin</a:t>
            </a:r>
          </a:p>
          <a:p>
            <a:pPr marL="279400" indent="-279400"/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Ubc12 replaces Nedd8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Regulates DNA-damage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response, cell-cycle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&amp; gene expression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279400" indent="-279400"/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 algn="ctr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986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2900"/>
            <a:ext cx="6096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0" y="0"/>
            <a:ext cx="90773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660066"/>
                </a:solidFill>
                <a:latin typeface="Times New Roman" charset="0"/>
                <a:cs typeface="Times New Roman" charset="0"/>
              </a:rPr>
              <a:t>Regulating E3 ligases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COP9 signalosome (CSN), a complex of 8 proteins, regulates E3 ligases by removing Nedd8 from cullin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CAND1 then blocks cullin</a:t>
            </a:r>
          </a:p>
          <a:p>
            <a:pPr marL="279400" indent="-279400"/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Ubc12 replaces Nedd8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Regulates DNA-damage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response, cell-cycle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&amp; gene expression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Not all E3 ligases 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associate with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Cullins!</a:t>
            </a:r>
          </a:p>
          <a:p>
            <a:pPr marL="279400" indent="-279400"/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279400" indent="-279400"/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 algn="ctr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657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ChangeArrowheads="1"/>
          </p:cNvSpPr>
          <p:nvPr/>
        </p:nvSpPr>
        <p:spPr bwMode="auto">
          <a:xfrm>
            <a:off x="0" y="0"/>
            <a:ext cx="9144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COP1 is a non-cullin-associated E3 ligase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Protein degradation is important for light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COP1/SPA1 tags transcription factors for degradation</a:t>
            </a:r>
            <a:endParaRPr lang="en-US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W/O COP1 they act in dark</a:t>
            </a: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 light COP1 is exported to cytoplasm so TF can act</a:t>
            </a:r>
            <a:endParaRPr lang="en-US">
              <a:latin typeface="Times New Roman" charset="0"/>
              <a:cs typeface="Times New Roman" charset="0"/>
            </a:endParaRPr>
          </a:p>
          <a:p>
            <a:pPr marL="457200" indent="-457200">
              <a:buFontTx/>
              <a:buChar char="•"/>
            </a:pPr>
            <a:endParaRPr lang="en-US">
              <a:solidFill>
                <a:srgbClr val="114FFB"/>
              </a:solidFill>
            </a:endParaRPr>
          </a:p>
          <a:p>
            <a:pPr marL="457200" indent="-457200">
              <a:buFontTx/>
              <a:buChar char="•"/>
            </a:pPr>
            <a:endParaRPr lang="en-US">
              <a:solidFill>
                <a:srgbClr val="037C03"/>
              </a:solidFill>
            </a:endParaRPr>
          </a:p>
        </p:txBody>
      </p:sp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8688"/>
            <a:ext cx="7239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555625" y="42402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48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COP1 is a non-cullin-associated E3 ligase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Recent data indicates that COP1 may also associate with CUL4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114FFB"/>
              </a:solidFill>
            </a:endParaRPr>
          </a:p>
          <a:p>
            <a:pPr marL="457200" indent="-457200">
              <a:buFontTx/>
              <a:buChar char="•"/>
            </a:pPr>
            <a:endParaRPr lang="en-US">
              <a:solidFill>
                <a:srgbClr val="037C03"/>
              </a:solidFill>
            </a:endParaRPr>
          </a:p>
        </p:txBody>
      </p:sp>
      <p:pic>
        <p:nvPicPr>
          <p:cNvPr id="167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8688"/>
            <a:ext cx="7239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4"/>
          <p:cNvSpPr>
            <a:spLocks noChangeArrowheads="1"/>
          </p:cNvSpPr>
          <p:nvPr/>
        </p:nvSpPr>
        <p:spPr bwMode="auto">
          <a:xfrm>
            <a:off x="555625" y="42402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3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/>
          <p:cNvSpPr>
            <a:spLocks noChangeArrowheads="1"/>
          </p:cNvSpPr>
          <p:nvPr/>
        </p:nvSpPr>
        <p:spPr bwMode="auto">
          <a:xfrm>
            <a:off x="0" y="0"/>
            <a:ext cx="90773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/>
            <a:r>
              <a:rPr lang="en-US" dirty="0">
                <a:solidFill>
                  <a:srgbClr val="0000CC"/>
                </a:solidFill>
                <a:latin typeface="Times New Roman" charset="0"/>
              </a:rPr>
              <a:t>Most have motifs marking them for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polyubiquitination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taken to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proteosome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&amp; destroyed</a:t>
            </a:r>
          </a:p>
          <a:p>
            <a:pPr marL="279400" indent="-279400"/>
            <a:r>
              <a:rPr lang="en-US" dirty="0">
                <a:solidFill>
                  <a:srgbClr val="008000"/>
                </a:solidFill>
                <a:latin typeface="Times New Roman" charset="0"/>
              </a:rPr>
              <a:t>Other signals for selective degradation include PEST &amp; KFERQ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PEST : found in many rapidly </a:t>
            </a:r>
          </a:p>
          <a:p>
            <a:pPr marL="279400" indent="-279400"/>
            <a:r>
              <a:rPr lang="en-US" dirty="0">
                <a:solidFill>
                  <a:srgbClr val="FF0000"/>
                </a:solidFill>
                <a:latin typeface="Times New Roman" charset="0"/>
              </a:rPr>
              <a:t>degraded proteins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 e.g. ABCA1 (which exports </a:t>
            </a:r>
          </a:p>
          <a:p>
            <a:pPr marL="736600" lvl="1" indent="-279400"/>
            <a:r>
              <a:rPr lang="en-US" dirty="0">
                <a:latin typeface="Times New Roman" charset="0"/>
              </a:rPr>
              <a:t>cholesterol in association with </a:t>
            </a:r>
          </a:p>
          <a:p>
            <a:pPr marL="736600" lvl="1" indent="-279400"/>
            <a:r>
              <a:rPr lang="en-US" dirty="0" err="1">
                <a:latin typeface="Times New Roman" charset="0"/>
              </a:rPr>
              <a:t>apoA</a:t>
            </a:r>
            <a:r>
              <a:rPr lang="en-US" dirty="0">
                <a:latin typeface="Times New Roman" charset="0"/>
              </a:rPr>
              <a:t>-I) is degraded by </a:t>
            </a:r>
            <a:r>
              <a:rPr lang="en-US" dirty="0" err="1">
                <a:latin typeface="Times New Roman" charset="0"/>
              </a:rPr>
              <a:t>calpain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689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438400"/>
            <a:ext cx="31702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647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3"/>
          <p:cNvSpPr>
            <a:spLocks noChangeArrowheads="1"/>
          </p:cNvSpPr>
          <p:nvPr/>
        </p:nvSpPr>
        <p:spPr bwMode="auto">
          <a:xfrm>
            <a:off x="0" y="0"/>
            <a:ext cx="90773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Other signals for selective degradation include PEST &amp; KFERQ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PEST : found in many rapidly degraded proteins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 e.g. ABCA1 (which exports cholesterol in association  with </a:t>
            </a:r>
            <a:r>
              <a:rPr lang="en-US" dirty="0" err="1">
                <a:latin typeface="Times New Roman" charset="0"/>
              </a:rPr>
              <a:t>apoA</a:t>
            </a:r>
            <a:r>
              <a:rPr lang="en-US" dirty="0">
                <a:latin typeface="Times New Roman" charset="0"/>
              </a:rPr>
              <a:t>-I) is degraded by </a:t>
            </a:r>
            <a:r>
              <a:rPr lang="en-US" dirty="0" err="1">
                <a:latin typeface="Times New Roman" charset="0"/>
              </a:rPr>
              <a:t>calpain</a:t>
            </a:r>
            <a:endParaRPr lang="en-US" dirty="0"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Deletion increases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10x, adding PEST drops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</a:t>
            </a:r>
            <a:endParaRPr lang="en-US" baseline="-25000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81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3"/>
          <p:cNvSpPr>
            <a:spLocks noChangeArrowheads="1"/>
          </p:cNvSpPr>
          <p:nvPr/>
        </p:nvSpPr>
        <p:spPr bwMode="auto">
          <a:xfrm>
            <a:off x="0" y="0"/>
            <a:ext cx="90773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Other signals for selective degradation include PEST &amp; KFERQ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PEST : found in many rapidly degraded proteins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 e.g. ABCA1 (which exports cholesterol in association  with </a:t>
            </a:r>
            <a:r>
              <a:rPr lang="en-US" dirty="0" err="1">
                <a:latin typeface="Times New Roman" charset="0"/>
              </a:rPr>
              <a:t>apoA</a:t>
            </a:r>
            <a:r>
              <a:rPr lang="en-US" dirty="0">
                <a:latin typeface="Times New Roman" charset="0"/>
              </a:rPr>
              <a:t>-I) is degraded by </a:t>
            </a:r>
            <a:r>
              <a:rPr lang="en-US" dirty="0" err="1">
                <a:latin typeface="Times New Roman" charset="0"/>
              </a:rPr>
              <a:t>calpain</a:t>
            </a:r>
            <a:endParaRPr lang="en-US" dirty="0"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Deletion increases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10x, adding PEST drops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Sometimes targets poly-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Ub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8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0" y="0"/>
            <a:ext cx="90773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Other mRNA are targeted by 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small interfering RNA</a:t>
            </a: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defense against RNA viruses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DICERs cut dsRNA into 21-28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bp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helicase melts dsRNA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- RNA binds RISC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8370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3067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3"/>
          <p:cNvSpPr>
            <a:spLocks noChangeArrowheads="1"/>
          </p:cNvSpPr>
          <p:nvPr/>
        </p:nvSpPr>
        <p:spPr bwMode="auto">
          <a:xfrm>
            <a:off x="0" y="0"/>
            <a:ext cx="90773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Other signals for selective degradation include PEST &amp; KFERQ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PEST : found in many rapidly degraded proteins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 e.g. ABCA1 (which exports cholesterol in association  with </a:t>
            </a:r>
            <a:r>
              <a:rPr lang="en-US" dirty="0" err="1">
                <a:latin typeface="Times New Roman" charset="0"/>
              </a:rPr>
              <a:t>apoA</a:t>
            </a:r>
            <a:r>
              <a:rPr lang="en-US" dirty="0">
                <a:latin typeface="Times New Roman" charset="0"/>
              </a:rPr>
              <a:t>-I) is degraded by </a:t>
            </a:r>
            <a:r>
              <a:rPr lang="en-US" dirty="0" err="1">
                <a:latin typeface="Times New Roman" charset="0"/>
              </a:rPr>
              <a:t>calpain</a:t>
            </a:r>
            <a:endParaRPr lang="en-US" dirty="0"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Deletion increases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10x, adding PEST drops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Sometimes targets poly-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Ub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Recent yeast study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doesn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</a:rPr>
              <a:t>t support general role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873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/>
          <p:cNvSpPr>
            <a:spLocks noChangeArrowheads="1"/>
          </p:cNvSpPr>
          <p:nvPr/>
        </p:nvSpPr>
        <p:spPr bwMode="auto">
          <a:xfrm>
            <a:off x="0" y="0"/>
            <a:ext cx="90773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/>
            <a:r>
              <a:rPr lang="en-US" dirty="0">
                <a:latin typeface="Times New Roman" charset="0"/>
              </a:rPr>
              <a:t>Other signals for selective degradation include PEST &amp; KFERQ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PEST : found in many rapidly degraded proteins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 e.g. ABCA1 (which exports cholesterol in association  with </a:t>
            </a:r>
            <a:r>
              <a:rPr lang="en-US" dirty="0" err="1">
                <a:latin typeface="Times New Roman" charset="0"/>
              </a:rPr>
              <a:t>apoA</a:t>
            </a:r>
            <a:r>
              <a:rPr lang="en-US" dirty="0">
                <a:latin typeface="Times New Roman" charset="0"/>
              </a:rPr>
              <a:t>-I) is degraded by </a:t>
            </a:r>
            <a:r>
              <a:rPr lang="en-US" dirty="0" err="1">
                <a:latin typeface="Times New Roman" charset="0"/>
              </a:rPr>
              <a:t>calpain</a:t>
            </a:r>
            <a:endParaRPr lang="en-US" dirty="0"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Deletion increases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10x, adding PEST drops t</a:t>
            </a:r>
            <a:r>
              <a:rPr lang="en-US" baseline="-25000" dirty="0">
                <a:solidFill>
                  <a:srgbClr val="0000FF"/>
                </a:solidFill>
                <a:latin typeface="Times New Roman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10x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Sometimes targets poly-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Ub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Recent yeast study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doesn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</a:rPr>
              <a:t>t support general role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KFERQ: cytosolic proteins with KFERQ are selectively taken up by lysosomes in chaperone-mediated autophagy under conditions of nutritional or oxidative stress.</a:t>
            </a:r>
          </a:p>
          <a:p>
            <a:pPr marL="279400" indent="-279400"/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782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0"/>
            <a:ext cx="90773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Protein degradation in bacteria</a:t>
            </a:r>
          </a:p>
          <a:p>
            <a:pPr marL="279400" indent="-279400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Also highly regulated, involves chaperone-like proteins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Lon</a:t>
            </a:r>
          </a:p>
          <a:p>
            <a:pPr marL="279400" indent="-279400">
              <a:defRPr/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74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819400"/>
            <a:ext cx="89963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779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Protein degradation in bacteria</a:t>
            </a:r>
          </a:p>
          <a:p>
            <a:pPr marL="279400" indent="-279400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Also highly regulated, involves chaperone-like proteins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Lon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Times New Roman" charset="0"/>
              </a:rPr>
              <a:t>Clp</a:t>
            </a:r>
            <a:endParaRPr lang="en-US" dirty="0">
              <a:latin typeface="Times New Roman" charset="0"/>
            </a:endParaRPr>
          </a:p>
          <a:p>
            <a:pPr marL="279400" indent="-279400">
              <a:defRPr/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75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200400"/>
            <a:ext cx="896461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757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0"/>
            <a:ext cx="90773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Protein degradation in bacteria</a:t>
            </a:r>
          </a:p>
          <a:p>
            <a:pPr marL="279400" indent="-279400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Also highly regulated, involves chaperone-like proteins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Lon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Times New Roman" charset="0"/>
              </a:rPr>
              <a:t>Clp</a:t>
            </a:r>
            <a:endParaRPr lang="en-US" dirty="0">
              <a:latin typeface="Times New Roman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FtsH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in IM</a:t>
            </a:r>
          </a:p>
          <a:p>
            <a:pPr>
              <a:defRPr/>
            </a:pPr>
            <a:endParaRPr lang="en-US" dirty="0">
              <a:latin typeface="Times New Roman" charset="0"/>
            </a:endParaRPr>
          </a:p>
          <a:p>
            <a:pPr marL="279400" indent="-279400">
              <a:defRPr/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76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8350"/>
            <a:ext cx="6781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0" y="0"/>
            <a:ext cx="90773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Other mRNA are targeted by 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small interfering RNA</a:t>
            </a: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defense against RNA viruses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DICERs cut dsRNA into 21-28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bp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helicase melts dsRNA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- RNA binds RISC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complex binds target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0418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7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0" y="0"/>
            <a:ext cx="60960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Other mRNA are targeted by 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small interfering RNA</a:t>
            </a: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defense against RNA viruses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DICERs cut dsRNA into 21-28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bp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 helicase melts dsRNA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- RNA binds RISC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complex binds target</a:t>
            </a:r>
            <a:endParaRPr lang="en-US" dirty="0">
              <a:solidFill>
                <a:srgbClr val="0000CC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target is cut, then digested by XRN1 &amp; exosome</a:t>
            </a:r>
            <a:endParaRPr lang="en-US" dirty="0">
              <a:solidFill>
                <a:srgbClr val="037C03"/>
              </a:solidFill>
            </a:endParaRPr>
          </a:p>
        </p:txBody>
      </p:sp>
      <p:pic>
        <p:nvPicPr>
          <p:cNvPr id="62466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6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Small RNA regulation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 siRNA: target RNA viruses (&amp; transgenes)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miRNA: arrest translation of targets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created by digestion of foldback 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 Pol II RNA with </a:t>
            </a:r>
            <a:r>
              <a:rPr lang="en-US">
                <a:solidFill>
                  <a:srgbClr val="000000"/>
                </a:solidFill>
              </a:rPr>
              <a:t>mismatch</a:t>
            </a:r>
            <a:r>
              <a:rPr lang="en-US">
                <a:solidFill>
                  <a:srgbClr val="FF0000"/>
                </a:solidFill>
              </a:rPr>
              <a:t> loop</a:t>
            </a:r>
            <a:endParaRPr lang="en-US">
              <a:solidFill>
                <a:srgbClr val="008000"/>
              </a:solidFill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4514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76400"/>
            <a:ext cx="3009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601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46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Small RNA regulation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 siRNA: target RNA viruses (&amp; transgenes)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miRNA: arrest translation of targets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created by digestion of foldback 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 Pol II RNA with </a:t>
            </a:r>
            <a:r>
              <a:rPr lang="en-US">
                <a:solidFill>
                  <a:srgbClr val="000000"/>
                </a:solidFill>
              </a:rPr>
              <a:t>mismatch</a:t>
            </a:r>
            <a:r>
              <a:rPr lang="en-US">
                <a:solidFill>
                  <a:srgbClr val="FF0000"/>
                </a:solidFill>
              </a:rPr>
              <a:t> loop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Mismatch is key difference: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generated by different Dicer</a:t>
            </a:r>
          </a:p>
          <a:p>
            <a:pPr lvl="2">
              <a:spcBef>
                <a:spcPct val="20000"/>
              </a:spcBef>
            </a:pPr>
            <a:endParaRPr lang="en-US">
              <a:solidFill>
                <a:srgbClr val="008000"/>
              </a:solidFill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6562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76400"/>
            <a:ext cx="3009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993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Small RNA regulation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</a:rPr>
              <a:t> siRNA: target RNA viruses (&amp; transgenes)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miRNA: arrest translation of targets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created by digestion of foldback 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 Pol II RNA with </a:t>
            </a:r>
            <a:r>
              <a:rPr lang="en-US">
                <a:solidFill>
                  <a:srgbClr val="000000"/>
                </a:solidFill>
              </a:rPr>
              <a:t>mismatch</a:t>
            </a:r>
            <a:r>
              <a:rPr lang="en-US">
                <a:solidFill>
                  <a:srgbClr val="FF0000"/>
                </a:solidFill>
              </a:rPr>
              <a:t> loop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Mismatch is key difference: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generated by different Dicer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Arrest translation in animals,</a:t>
            </a:r>
          </a:p>
          <a:p>
            <a:pPr lvl="2"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target degradation in plants</a:t>
            </a:r>
          </a:p>
          <a:p>
            <a:pPr lvl="2">
              <a:spcBef>
                <a:spcPct val="20000"/>
              </a:spcBef>
            </a:pPr>
            <a:endParaRPr lang="en-US">
              <a:solidFill>
                <a:srgbClr val="008000"/>
              </a:solidFill>
              <a:cs typeface="Times New Roman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8610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76400"/>
            <a:ext cx="3009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443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059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0773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Times New Roman" charset="0"/>
              </a:rPr>
              <a:t>small interfering RNA mark specific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</a:rPr>
              <a:t>targets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once cut they are removed by 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endonuclease-mediated decay</a:t>
            </a:r>
            <a:endParaRPr lang="en-US">
              <a:solidFill>
                <a:srgbClr val="008000"/>
              </a:solidFill>
              <a:latin typeface="Times New Roman" charset="0"/>
            </a:endParaRPr>
          </a:p>
          <a:p>
            <a:endParaRPr lang="en-US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70659" name="Picture 3" descr=" dicer.jpg     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5888038" y="0"/>
            <a:ext cx="32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4290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srgbClr val="FFFFFF"/>
              </a:solidFill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06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8"/>
          <a:stretch>
            <a:fillRect/>
          </a:stretch>
        </p:blipFill>
        <p:spPr bwMode="auto">
          <a:xfrm>
            <a:off x="152400" y="3657600"/>
            <a:ext cx="8664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5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mRNA PROCESSING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Primary transcript is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hnRNA</a:t>
            </a:r>
            <a:endParaRPr lang="en-US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undergoes 3 processing reactions before export to cytosol</a:t>
            </a:r>
          </a:p>
          <a:p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</a:t>
            </a:r>
            <a:r>
              <a:rPr lang="en-US" sz="2400" dirty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Capping</a:t>
            </a:r>
            <a:r>
              <a:rPr lang="en-US" sz="2400" dirty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addition of 7-methyl G to 5</a:t>
            </a:r>
            <a:r>
              <a:rPr lang="ja-JP" alt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end</a:t>
            </a: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identifies it as mRNA: needed for export &amp; translation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Catalyzed by CEC attached to POLII</a:t>
            </a:r>
          </a:p>
        </p:txBody>
      </p:sp>
      <p:pic>
        <p:nvPicPr>
          <p:cNvPr id="18329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"/>
          <a:stretch>
            <a:fillRect/>
          </a:stretch>
        </p:blipFill>
        <p:spPr bwMode="auto">
          <a:xfrm>
            <a:off x="25400" y="2541588"/>
            <a:ext cx="91186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8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362200"/>
            <a:ext cx="90535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latin typeface="Times New Roman" charset="0"/>
                <a:cs typeface="Times New Roman" charset="0"/>
              </a:rPr>
              <a:t>Most RNA degradation occurs in P bodies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recently identified cytoplasmic sites where exosomes &amp; XRN1 accumulate when cells are stressed </a:t>
            </a:r>
          </a:p>
        </p:txBody>
      </p:sp>
    </p:spTree>
    <p:extLst>
      <p:ext uri="{BB962C8B-B14F-4D97-AF65-F5344CB8AC3E}">
        <p14:creationId xmlns:p14="http://schemas.microsoft.com/office/powerpoint/2010/main" val="46907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362200"/>
            <a:ext cx="90535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latin typeface="Times New Roman" charset="0"/>
                <a:cs typeface="Times New Roman" charset="0"/>
              </a:rPr>
              <a:t>Most RNA degradation occurs in P bodies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recently identified cytoplasmic sites where exosomes &amp; XRN1 accumulate when cells are stressed 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Also where AGO &amp; miRNAs accumulate</a:t>
            </a:r>
          </a:p>
        </p:txBody>
      </p:sp>
    </p:spTree>
    <p:extLst>
      <p:ext uri="{BB962C8B-B14F-4D97-AF65-F5344CB8AC3E}">
        <p14:creationId xmlns:p14="http://schemas.microsoft.com/office/powerpoint/2010/main" val="271960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362200"/>
            <a:ext cx="90535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latin typeface="Times New Roman" charset="0"/>
                <a:cs typeface="Times New Roman" charset="0"/>
              </a:rPr>
              <a:t>Most RNA degradation occurs in P bodies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recently identified cytoplasmic sites where exosomes &amp; XRN1 accumulate when cells are stressed 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Also where AGO &amp; miRNAs accumulate</a:t>
            </a:r>
          </a:p>
          <a:p>
            <a:pPr lvl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w/o miRNA P bodies dissolve!</a:t>
            </a:r>
          </a:p>
        </p:txBody>
      </p:sp>
    </p:spTree>
    <p:extLst>
      <p:ext uri="{BB962C8B-B14F-4D97-AF65-F5344CB8AC3E}">
        <p14:creationId xmlns:p14="http://schemas.microsoft.com/office/powerpoint/2010/main" val="210712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0" y="0"/>
            <a:ext cx="907732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1) mRNA processing</a:t>
            </a:r>
          </a:p>
          <a:p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2) export from nucleus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mRNA degradation 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link it to cytoskeleton: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bring it to correct site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or store it</a:t>
            </a: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6802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371600"/>
            <a:ext cx="54752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3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0" y="0"/>
            <a:ext cx="9077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Some RNA (eg Knotted) are transported into neighboring cells</a:t>
            </a:r>
            <a:endParaRPr lang="en-US">
              <a:latin typeface="Times New Roman" charset="0"/>
              <a:cs typeface="Times New Roman" charset="0"/>
            </a:endParaRP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grpSp>
        <p:nvGrpSpPr>
          <p:cNvPr id="77826" name="Group 7"/>
          <p:cNvGrpSpPr>
            <a:grpSpLocks/>
          </p:cNvGrpSpPr>
          <p:nvPr/>
        </p:nvGrpSpPr>
        <p:grpSpPr bwMode="auto">
          <a:xfrm>
            <a:off x="4724400" y="1905000"/>
            <a:ext cx="4386263" cy="4953000"/>
            <a:chOff x="5715000" y="2643188"/>
            <a:chExt cx="2886075" cy="3219450"/>
          </a:xfrm>
        </p:grpSpPr>
        <p:pic>
          <p:nvPicPr>
            <p:cNvPr id="778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643188"/>
              <a:ext cx="2886075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28" name="AutoShape 5"/>
            <p:cNvSpPr>
              <a:spLocks noChangeArrowheads="1"/>
            </p:cNvSpPr>
            <p:nvPr/>
          </p:nvSpPr>
          <p:spPr bwMode="auto">
            <a:xfrm rot="2443826">
              <a:off x="5849938" y="3124200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29" name="AutoShape 6"/>
            <p:cNvSpPr>
              <a:spLocks noChangeArrowheads="1"/>
            </p:cNvSpPr>
            <p:nvPr/>
          </p:nvSpPr>
          <p:spPr bwMode="auto">
            <a:xfrm rot="7283146">
              <a:off x="7434263" y="2952750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1362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0" y="0"/>
            <a:ext cx="907732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Some RNA are transported 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into neighboring cells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Others are transported t/o the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plant in the phloem (SUT1, KN1)</a:t>
            </a: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3675"/>
            <a:ext cx="39830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3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3675"/>
            <a:ext cx="39830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0773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Some RNA are transported 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into neighboring cells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Others are transported t/o the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plant in the phloem (SUT1, KN1)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Also some siRNA &amp; miRNA!</a:t>
            </a: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39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3675"/>
            <a:ext cx="39830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07732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Some RNA are transported 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into neighboring cells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Others are transported t/o the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plant in the phloem (SUT1, KN1)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Also some siRNA &amp; miRNA!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D0D0D"/>
                </a:solidFill>
                <a:latin typeface="Times New Roman" charset="0"/>
                <a:cs typeface="Times New Roman" charset="0"/>
              </a:rPr>
              <a:t>siRNA mediate silencing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Especially of viruses &amp; TE</a:t>
            </a: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1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3675"/>
            <a:ext cx="39830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0773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Some RNA are transported 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into neighboring cells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Others are transported t/o the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plant in the phloem (SUT1, KN1)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Also some siRNA &amp; miRNA!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D0D0D"/>
                </a:solidFill>
                <a:latin typeface="Times New Roman" charset="0"/>
                <a:cs typeface="Times New Roman" charset="0"/>
              </a:rPr>
              <a:t>siRNA mediate silencing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MiR399 moves to roots to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destroy PHO2 mRNA upon Pi stress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PHO2 negatively regulates 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Pi uptake</a:t>
            </a:r>
          </a:p>
          <a:p>
            <a:pPr>
              <a:buFont typeface="Arial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2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0" y="0"/>
            <a:ext cx="90773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</a:rPr>
              <a:t>Post-transcriptional regulation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RNA in pollen controls first division after fertilization!</a:t>
            </a:r>
          </a:p>
        </p:txBody>
      </p:sp>
      <p:pic>
        <p:nvPicPr>
          <p:cNvPr id="82946" name="Picture 3" descr="1439-1-m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4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6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200"/>
            <a:ext cx="6934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901F3"/>
                </a:solidFill>
                <a:latin typeface="Times New Roman" charset="0"/>
              </a:rPr>
              <a:t>mRNA Processing: </a:t>
            </a:r>
            <a:r>
              <a:rPr lang="en-US" dirty="0">
                <a:solidFill>
                  <a:srgbClr val="DC0081"/>
                </a:solidFill>
                <a:latin typeface="Times New Roman" charset="0"/>
              </a:rPr>
              <a:t>RNA editing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Two types: C-&gt;U and A-&gt;I</a:t>
            </a:r>
            <a:endParaRPr lang="en-US" sz="2400" dirty="0">
              <a:latin typeface="Times New Roman" charset="0"/>
            </a:endParaRPr>
          </a:p>
          <a:p>
            <a:pPr algn="ctr"/>
            <a:endParaRPr lang="en-US" sz="2400" dirty="0">
              <a:solidFill>
                <a:srgbClr val="DC0081"/>
              </a:solidFill>
              <a:latin typeface="Times New Roman" charset="0"/>
            </a:endParaRP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1722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8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0" y="0"/>
            <a:ext cx="90773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</a:rPr>
              <a:t>Post-transcriptional regulation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RNA in pollen controls first division after fertilization!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</a:rPr>
              <a:t>Delivery by pollen ensures correct development doesn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happen unless egg is fertilized by pollen</a:t>
            </a:r>
          </a:p>
          <a:p>
            <a:endParaRPr lang="en-US">
              <a:latin typeface="Times New Roman" charset="0"/>
            </a:endParaRPr>
          </a:p>
        </p:txBody>
      </p:sp>
      <p:pic>
        <p:nvPicPr>
          <p:cNvPr id="83970" name="Picture 3" descr="1439-1-m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9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0" y="0"/>
            <a:ext cx="90773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 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many are stored in P-bodies! More than just an RNA-destruction site</a:t>
            </a: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84994" name="Picture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73390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44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077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mRNA localization</a:t>
            </a:r>
            <a:endParaRPr lang="en-US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RNA-binding proteins link it to cytoskeleton: bring it to correct site or store it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many are stored in P-bodies! More than just an RNA-destruction site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Link with initiation of translation</a:t>
            </a:r>
          </a:p>
          <a:p>
            <a:pPr>
              <a:buFont typeface="Arial" charset="0"/>
              <a:buChar char="•"/>
            </a:pPr>
            <a:endParaRPr lang="en-US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endParaRPr lang="en-US" sz="3200">
              <a:solidFill>
                <a:srgbClr val="114FFB"/>
              </a:solidFill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86018" name="Picture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73390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0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8" y="0"/>
            <a:ext cx="9001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 charset="0"/>
              </a:rPr>
              <a:t>Initiation in Prokaryotes</a:t>
            </a:r>
            <a:endParaRPr lang="en-US" sz="2400" dirty="0">
              <a:latin typeface="Times New Roman" charset="0"/>
            </a:endParaRPr>
          </a:p>
          <a:p>
            <a:pPr>
              <a:defRPr/>
            </a:pPr>
            <a:r>
              <a:rPr lang="en-US" sz="2400" dirty="0">
                <a:latin typeface="Times New Roman" charset="0"/>
              </a:rPr>
              <a:t>1) IF1 &amp; IF3 bind 30S subunit, complex binds  5' mRNA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</a:t>
            </a:r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9838"/>
            <a:ext cx="67818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9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55750"/>
            <a:ext cx="64008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8" y="0"/>
            <a:ext cx="90011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 charset="0"/>
              </a:rPr>
              <a:t>Initiation in Prokaryotes</a:t>
            </a:r>
            <a:endParaRPr lang="en-US" sz="2400" dirty="0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latin typeface="Times New Roman" charset="0"/>
              </a:rPr>
              <a:t>IF1 &amp; IF3 bind 30S subunit, complex binds 5' mRNA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</a:t>
            </a: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Complex scans down until finds Shine-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Dalgarno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sequence, 16S 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rRNA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binds S-D</a:t>
            </a:r>
            <a:endParaRPr lang="en-US" sz="2400" dirty="0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581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00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676400"/>
            <a:ext cx="6254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8" y="0"/>
            <a:ext cx="90011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 charset="0"/>
              </a:rPr>
              <a:t>Initiation in Prokaryotes</a:t>
            </a:r>
            <a:endParaRPr lang="en-US" sz="2400" dirty="0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latin typeface="Times New Roman" charset="0"/>
              </a:rPr>
              <a:t>IF1 &amp; IF3 bind 30S subunit, complex binds 5' mRNA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</a:t>
            </a: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Complex scans down until finds Shine-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Dalgarno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sequence, 16S 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rRNA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binds S-D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Next AUG is Start codon, must be w/in 7-13 bases</a:t>
            </a:r>
          </a:p>
        </p:txBody>
      </p:sp>
      <p:pic>
        <p:nvPicPr>
          <p:cNvPr id="890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828800"/>
            <a:ext cx="34337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9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63663"/>
            <a:ext cx="5715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8" y="0"/>
            <a:ext cx="9001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 charset="0"/>
              </a:rPr>
              <a:t>Initiation in Prokaryotes</a:t>
            </a:r>
            <a:endParaRPr lang="en-US" sz="2400" dirty="0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latin typeface="Times New Roman" charset="0"/>
              </a:rPr>
              <a:t>IF1 &amp; IF3 bind 30S subunit, complex binds 5' mRNA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</a:t>
            </a: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Complex scans down until finds Shine-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Dalgarno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sequence, 16S </a:t>
            </a:r>
            <a:r>
              <a:rPr lang="en-US" sz="2400" dirty="0" err="1">
                <a:solidFill>
                  <a:srgbClr val="0000CC"/>
                </a:solidFill>
                <a:latin typeface="Times New Roman" charset="0"/>
              </a:rPr>
              <a:t>rRNA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 binds S-D</a:t>
            </a:r>
            <a:endParaRPr lang="en-US" sz="2400" dirty="0">
              <a:solidFill>
                <a:schemeClr val="accent2"/>
              </a:solidFill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IF2-GTP binds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tRNA</a:t>
            </a:r>
            <a:r>
              <a:rPr lang="en-US" sz="2400" baseline="-25000" dirty="0" err="1">
                <a:solidFill>
                  <a:srgbClr val="008000"/>
                </a:solidFill>
                <a:latin typeface="Times New Roman" charset="0"/>
              </a:rPr>
              <a:t>i</a:t>
            </a:r>
            <a:r>
              <a:rPr lang="en-US" sz="2400" baseline="30000" dirty="0" err="1">
                <a:solidFill>
                  <a:srgbClr val="008000"/>
                </a:solidFill>
                <a:latin typeface="Times New Roman" charset="0"/>
              </a:rPr>
              <a:t>fMet</a:t>
            </a:r>
            <a:endParaRPr lang="en-US" sz="2400" dirty="0">
              <a:solidFill>
                <a:srgbClr val="008000"/>
              </a:solidFill>
              <a:latin typeface="Times New Roman" charset="0"/>
            </a:endParaRPr>
          </a:p>
          <a:p>
            <a:pPr marL="457200" indent="-457200">
              <a:buFont typeface="Times" charset="0"/>
              <a:buNone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complex binds start codon</a:t>
            </a:r>
          </a:p>
        </p:txBody>
      </p:sp>
    </p:spTree>
    <p:extLst>
      <p:ext uri="{BB962C8B-B14F-4D97-AF65-F5344CB8AC3E}">
        <p14:creationId xmlns:p14="http://schemas.microsoft.com/office/powerpoint/2010/main" val="3424128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68475"/>
            <a:ext cx="5410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8" y="0"/>
            <a:ext cx="9001125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Initiation in Prokaryotes</a:t>
            </a: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latin typeface="Times New Roman"/>
                <a:cs typeface="Times New Roman"/>
              </a:rPr>
              <a:t>IF1 &amp; IF3 bind 30S subunit, complex binds 5' mRNA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Complex scans down until finds Shine-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Dalgarno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sequence, 16S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rRNA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binds S-D</a:t>
            </a:r>
          </a:p>
          <a:p>
            <a:pPr marL="457200" indent="-457200">
              <a:buFont typeface="Times" charset="0"/>
              <a:buAutoNum type="arabicParenR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IF2-GTP binds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tRNA</a:t>
            </a:r>
            <a:r>
              <a:rPr lang="en-US" sz="24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400" baseline="30000" dirty="0" err="1">
                <a:solidFill>
                  <a:srgbClr val="008000"/>
                </a:solidFill>
                <a:latin typeface="Times New Roman"/>
                <a:cs typeface="Times New Roman"/>
              </a:rPr>
              <a:t>fMet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Times" charset="0"/>
              <a:buNone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complex binds start codon</a:t>
            </a:r>
          </a:p>
          <a:p>
            <a:pPr marL="457200" indent="-457200">
              <a:lnSpc>
                <a:spcPct val="90000"/>
              </a:lnSpc>
              <a:buClr>
                <a:srgbClr val="FC0128"/>
              </a:buClr>
              <a:buFont typeface="Times" charset="0"/>
              <a:buAutoNum type="arabicParenR" startAt="4"/>
              <a:defRPr/>
            </a:pP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Large subunit binds</a:t>
            </a:r>
          </a:p>
          <a:p>
            <a:pPr marL="914400" lvl="1" indent="-457200">
              <a:defRPr/>
            </a:pP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IF2-GTP -&gt; IF2-GDP</a:t>
            </a:r>
            <a:endParaRPr lang="en-US" sz="2400" dirty="0">
              <a:solidFill>
                <a:schemeClr val="folHlink"/>
              </a:solidFill>
              <a:latin typeface="Times New Roman"/>
              <a:cs typeface="Times New Roman"/>
            </a:endParaRPr>
          </a:p>
          <a:p>
            <a:pPr marL="914400" lvl="1" indent="-457200">
              <a:defRPr/>
            </a:pPr>
            <a:r>
              <a:rPr lang="en-US" sz="2400" dirty="0" err="1">
                <a:solidFill>
                  <a:srgbClr val="FC0128"/>
                </a:solidFill>
                <a:latin typeface="Times New Roman"/>
                <a:cs typeface="Times New Roman"/>
              </a:rPr>
              <a:t>tRNA</a:t>
            </a:r>
            <a:r>
              <a:rPr lang="en-US" sz="2400" baseline="-25000" dirty="0" err="1">
                <a:solidFill>
                  <a:srgbClr val="FC0128"/>
                </a:solidFill>
                <a:latin typeface="Times New Roman"/>
                <a:cs typeface="Times New Roman"/>
              </a:rPr>
              <a:t>i</a:t>
            </a:r>
            <a:r>
              <a:rPr lang="en-US" sz="2400" baseline="30000" dirty="0" err="1">
                <a:solidFill>
                  <a:srgbClr val="FC0128"/>
                </a:solidFill>
                <a:latin typeface="Times New Roman"/>
                <a:cs typeface="Times New Roman"/>
              </a:rPr>
              <a:t>fMet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 is in P site</a:t>
            </a:r>
          </a:p>
          <a:p>
            <a:pPr marL="914400" lvl="1" indent="-457200">
              <a:defRPr/>
            </a:pP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IFs fall off</a:t>
            </a:r>
          </a:p>
        </p:txBody>
      </p:sp>
    </p:spTree>
    <p:extLst>
      <p:ext uri="{BB962C8B-B14F-4D97-AF65-F5344CB8AC3E}">
        <p14:creationId xmlns:p14="http://schemas.microsoft.com/office/powerpoint/2010/main" val="4025711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3814763" cy="11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Elongation</a:t>
            </a:r>
          </a:p>
          <a:p>
            <a:pPr>
              <a:defRPr/>
            </a:pPr>
            <a:r>
              <a:rPr lang="en-US" sz="2400" dirty="0">
                <a:latin typeface="Times New Roman"/>
                <a:cs typeface="Times New Roman"/>
              </a:rPr>
              <a:t>1) EF-</a:t>
            </a:r>
            <a:r>
              <a:rPr lang="en-US" sz="2400" dirty="0" err="1">
                <a:latin typeface="Times New Roman"/>
                <a:cs typeface="Times New Roman"/>
              </a:rPr>
              <a:t>Tu</a:t>
            </a:r>
            <a:r>
              <a:rPr lang="en-US" sz="2400" dirty="0">
                <a:latin typeface="Times New Roman"/>
                <a:cs typeface="Times New Roman"/>
              </a:rPr>
              <a:t> brings charged </a:t>
            </a:r>
            <a:r>
              <a:rPr lang="en-US" sz="2400" dirty="0" err="1">
                <a:latin typeface="Times New Roman"/>
                <a:cs typeface="Times New Roman"/>
              </a:rPr>
              <a:t>tRNA</a:t>
            </a:r>
            <a:r>
              <a:rPr lang="en-US" sz="2400" dirty="0">
                <a:latin typeface="Times New Roman"/>
                <a:cs typeface="Times New Roman"/>
              </a:rPr>
              <a:t> into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site</a:t>
            </a:r>
          </a:p>
        </p:txBody>
      </p:sp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26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3814763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Elongation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1) EF-Tu brings charged </a:t>
            </a:r>
            <a:r>
              <a:rPr lang="en-US" dirty="0" err="1">
                <a:latin typeface="Times New Roman"/>
                <a:cs typeface="Times New Roman"/>
              </a:rPr>
              <a:t>tRNA</a:t>
            </a:r>
            <a:r>
              <a:rPr lang="en-US" dirty="0">
                <a:latin typeface="Times New Roman"/>
                <a:cs typeface="Times New Roman"/>
              </a:rPr>
              <a:t> into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site</a:t>
            </a:r>
          </a:p>
          <a:p>
            <a:pPr>
              <a:buFont typeface="Times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anticodon binds</a:t>
            </a:r>
          </a:p>
          <a:p>
            <a:pPr>
              <a:buFont typeface="Times" charset="0"/>
              <a:buNone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mRNA codon, EF-</a:t>
            </a:r>
            <a:r>
              <a:rPr lang="en-US" sz="2400" dirty="0" err="1">
                <a:solidFill>
                  <a:srgbClr val="0000CC"/>
                </a:solidFill>
                <a:latin typeface="Times New Roman"/>
                <a:cs typeface="Times New Roman"/>
              </a:rPr>
              <a:t>Tu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-GTP -&gt; EF-</a:t>
            </a:r>
            <a:r>
              <a:rPr lang="en-US" sz="2400" dirty="0" err="1">
                <a:solidFill>
                  <a:srgbClr val="0000CC"/>
                </a:solidFill>
                <a:latin typeface="Times New Roman"/>
                <a:cs typeface="Times New Roman"/>
              </a:rPr>
              <a:t>Tu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-GDP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8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88900"/>
            <a:ext cx="56769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charset="0"/>
              </a:rPr>
              <a:t>Splicing:The</a:t>
            </a:r>
            <a:r>
              <a:rPr lang="en-US" sz="2400" dirty="0">
                <a:solidFill>
                  <a:srgbClr val="7030A0"/>
                </a:solidFill>
                <a:latin typeface="Times New Roman" charset="0"/>
              </a:rPr>
              <a:t> spliceosome cycle</a:t>
            </a:r>
          </a:p>
        </p:txBody>
      </p:sp>
      <p:pic>
        <p:nvPicPr>
          <p:cNvPr id="6041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3111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22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46500"/>
            <a:ext cx="2446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7" descr="Screen shot 2013-02-19 at 11.5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20669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148763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 charset="0"/>
              </a:rPr>
              <a:t>Elongation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1) EF-Tu brings charged </a:t>
            </a:r>
            <a:r>
              <a:rPr lang="en-US" dirty="0" err="1">
                <a:latin typeface="Times New Roman"/>
                <a:cs typeface="Times New Roman"/>
              </a:rPr>
              <a:t>tRNA</a:t>
            </a:r>
            <a:r>
              <a:rPr lang="en-US" dirty="0">
                <a:latin typeface="Times New Roman"/>
                <a:cs typeface="Times New Roman"/>
              </a:rPr>
              <a:t> into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site</a:t>
            </a:r>
          </a:p>
          <a:p>
            <a:pPr>
              <a:buFont typeface="Times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anticodon binds codon, EF-Tu-GTP -&gt; EF-Tu-GDP</a:t>
            </a:r>
            <a:endParaRPr lang="en-US" sz="2400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>
              <a:buClr>
                <a:schemeClr val="folHlink"/>
              </a:buCl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2) ribosome bonds growing peptide on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at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site to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a.a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. on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at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site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942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r="540" b="57843"/>
          <a:stretch>
            <a:fillRect/>
          </a:stretch>
        </p:blipFill>
        <p:spPr bwMode="auto">
          <a:xfrm>
            <a:off x="4191000" y="1600200"/>
            <a:ext cx="47005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035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40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35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r="540" b="57843"/>
          <a:stretch>
            <a:fillRect/>
          </a:stretch>
        </p:blipFill>
        <p:spPr bwMode="auto">
          <a:xfrm>
            <a:off x="4191000" y="1600200"/>
            <a:ext cx="47005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46500"/>
            <a:ext cx="2446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7" descr="Screen shot 2013-02-19 at 11.53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20669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148763" cy="27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 charset="0"/>
              </a:rPr>
              <a:t>Elongation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1) EF-Tu brings charged </a:t>
            </a:r>
            <a:r>
              <a:rPr lang="en-US" dirty="0" err="1">
                <a:latin typeface="Times New Roman"/>
                <a:cs typeface="Times New Roman"/>
              </a:rPr>
              <a:t>tRNA</a:t>
            </a:r>
            <a:r>
              <a:rPr lang="en-US" dirty="0">
                <a:latin typeface="Times New Roman"/>
                <a:cs typeface="Times New Roman"/>
              </a:rPr>
              <a:t> into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site</a:t>
            </a:r>
          </a:p>
          <a:p>
            <a:pPr>
              <a:buFont typeface="Times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anticodon binds codon, EF-Tu-GTP -&gt; EF-Tu-GDP</a:t>
            </a:r>
            <a:endParaRPr lang="en-US" sz="2400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>
              <a:buClr>
                <a:schemeClr val="folHlink"/>
              </a:buClr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2) ribosome bonds growing peptide on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at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site to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a.a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. on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at 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site </a:t>
            </a:r>
          </a:p>
          <a:p>
            <a:pPr>
              <a:buClr>
                <a:schemeClr val="folHlink"/>
              </a:buClr>
              <a:defRPr/>
            </a:pPr>
            <a:r>
              <a:rPr lang="en-US" sz="2400" dirty="0" err="1">
                <a:solidFill>
                  <a:srgbClr val="FC0128"/>
                </a:solidFill>
                <a:latin typeface="Times New Roman"/>
                <a:cs typeface="Times New Roman"/>
              </a:rPr>
              <a:t>peptidyl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C0128"/>
                </a:solidFill>
                <a:latin typeface="Times New Roman"/>
                <a:cs typeface="Times New Roman"/>
              </a:rPr>
              <a:t>transferase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 is 23S </a:t>
            </a:r>
            <a:r>
              <a:rPr lang="en-US" sz="2400" dirty="0" err="1">
                <a:solidFill>
                  <a:srgbClr val="FC0128"/>
                </a:solidFill>
                <a:latin typeface="Times New Roman"/>
                <a:cs typeface="Times New Roman"/>
              </a:rPr>
              <a:t>rRNA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!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buClr>
                <a:schemeClr val="folHlink"/>
              </a:buClr>
              <a:defRPr/>
            </a:pP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812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990600"/>
            <a:ext cx="53228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07732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Elongation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3) ribosome </a:t>
            </a:r>
            <a:r>
              <a:rPr lang="en-US" sz="2400" dirty="0" err="1">
                <a:solidFill>
                  <a:srgbClr val="0000CC"/>
                </a:solidFill>
                <a:latin typeface="Times New Roman"/>
                <a:cs typeface="Times New Roman"/>
              </a:rPr>
              <a:t>translocates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one codon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old </a:t>
            </a:r>
            <a:r>
              <a:rPr lang="en-US" sz="2400" dirty="0" err="1">
                <a:solidFill>
                  <a:srgbClr val="0000CC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moves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site &amp; exits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new </a:t>
            </a:r>
            <a:r>
              <a:rPr lang="en-US" sz="2400" dirty="0" err="1">
                <a:solidFill>
                  <a:srgbClr val="037C03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moves to </a:t>
            </a:r>
            <a:r>
              <a:rPr lang="en-US" sz="2400" dirty="0"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site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A site is free for next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tRNA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 energy comes from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EF-G-GTP -&gt; EF-G-GDP+ Pi</a:t>
            </a:r>
          </a:p>
        </p:txBody>
      </p:sp>
    </p:spTree>
    <p:extLst>
      <p:ext uri="{BB962C8B-B14F-4D97-AF65-F5344CB8AC3E}">
        <p14:creationId xmlns:p14="http://schemas.microsoft.com/office/powerpoint/2010/main" val="2267147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0773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Wobbling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1</a:t>
            </a:r>
            <a:r>
              <a:rPr lang="en-US" sz="2400" baseline="30000" dirty="0">
                <a:latin typeface="Times New Roman"/>
                <a:cs typeface="Times New Roman"/>
              </a:rPr>
              <a:t>st</a:t>
            </a:r>
            <a:r>
              <a:rPr lang="en-US" sz="2400" dirty="0">
                <a:latin typeface="Times New Roman"/>
                <a:cs typeface="Times New Roman"/>
              </a:rPr>
              <a:t> base of anticodon can form unusual pairs with 3</a:t>
            </a:r>
            <a:r>
              <a:rPr lang="en-US" sz="2400" baseline="30000" dirty="0">
                <a:latin typeface="Times New Roman"/>
                <a:cs typeface="Times New Roman"/>
              </a:rPr>
              <a:t>rd</a:t>
            </a:r>
            <a:r>
              <a:rPr lang="en-US" sz="2400" dirty="0">
                <a:latin typeface="Times New Roman"/>
                <a:cs typeface="Times New Roman"/>
              </a:rPr>
              <a:t> base of codon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pic>
        <p:nvPicPr>
          <p:cNvPr id="972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870200"/>
            <a:ext cx="8255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18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0773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Wobbling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1</a:t>
            </a:r>
            <a:r>
              <a:rPr lang="en-US" sz="2400" baseline="30000" dirty="0">
                <a:latin typeface="Times New Roman"/>
                <a:cs typeface="Times New Roman"/>
              </a:rPr>
              <a:t>st</a:t>
            </a:r>
            <a:r>
              <a:rPr lang="en-US" sz="2400" dirty="0">
                <a:latin typeface="Times New Roman"/>
                <a:cs typeface="Times New Roman"/>
              </a:rPr>
              <a:t> base of anticodon can form unusual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 pairs with 3</a:t>
            </a:r>
            <a:r>
              <a:rPr lang="en-US" sz="2400" baseline="30000" dirty="0">
                <a:latin typeface="Times New Roman"/>
                <a:cs typeface="Times New Roman"/>
              </a:rPr>
              <a:t>rd</a:t>
            </a:r>
            <a:r>
              <a:rPr lang="en-US" sz="2400" dirty="0">
                <a:latin typeface="Times New Roman"/>
                <a:cs typeface="Times New Roman"/>
              </a:rPr>
              <a:t> base of codon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pic>
        <p:nvPicPr>
          <p:cNvPr id="983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0708" r="15500" b="8081"/>
          <a:stretch>
            <a:fillRect/>
          </a:stretch>
        </p:blipFill>
        <p:spPr bwMode="auto">
          <a:xfrm>
            <a:off x="38100" y="1066800"/>
            <a:ext cx="5637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2700"/>
            <a:ext cx="3221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8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rgbClr val="500093"/>
                </a:solidFill>
                <a:latin typeface="Times New Roman"/>
                <a:cs typeface="Times New Roman"/>
              </a:rPr>
              <a:t>Wobbling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/>
                <a:cs typeface="Times New Roman"/>
              </a:rPr>
              <a:t>1</a:t>
            </a:r>
            <a:r>
              <a:rPr lang="en-US" sz="2400" baseline="30000" dirty="0">
                <a:latin typeface="Times New Roman"/>
                <a:cs typeface="Times New Roman"/>
              </a:rPr>
              <a:t>st</a:t>
            </a:r>
            <a:r>
              <a:rPr lang="en-US" sz="2400" dirty="0">
                <a:latin typeface="Times New Roman"/>
                <a:cs typeface="Times New Roman"/>
              </a:rPr>
              <a:t> base of anticodon can form unusual pairs with 3</a:t>
            </a:r>
            <a:r>
              <a:rPr lang="en-US" sz="2400" baseline="30000" dirty="0">
                <a:latin typeface="Times New Roman"/>
                <a:cs typeface="Times New Roman"/>
              </a:rPr>
              <a:t>rd</a:t>
            </a:r>
            <a:r>
              <a:rPr lang="en-US" sz="2400" dirty="0">
                <a:latin typeface="Times New Roman"/>
                <a:cs typeface="Times New Roman"/>
              </a:rPr>
              <a:t> base of codon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Reduces #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tRNAs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needed: 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bacteria have 40 or less (bare minimum is 31 + initiator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tRNA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Eukaryotes have ~ 50</a:t>
            </a:r>
          </a:p>
        </p:txBody>
      </p:sp>
      <p:pic>
        <p:nvPicPr>
          <p:cNvPr id="993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113"/>
            <a:ext cx="91440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24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57513"/>
            <a:ext cx="913130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 charset="0"/>
              </a:rPr>
              <a:t>Termination</a:t>
            </a:r>
          </a:p>
          <a:p>
            <a:pPr>
              <a:defRPr/>
            </a:pPr>
            <a:r>
              <a:rPr lang="en-US" sz="2400" dirty="0">
                <a:latin typeface="Times New Roman" charset="0"/>
              </a:rPr>
              <a:t>1) Process repeats until a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stop</a:t>
            </a:r>
            <a:r>
              <a:rPr lang="en-US" sz="2400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codon is exposed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2) release factor binds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nonsense 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codon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3 stop codons = 3 RF in prokaryotes (1 RF binds all 3 stop codons in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euk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)</a:t>
            </a:r>
          </a:p>
          <a:p>
            <a:pPr>
              <a:defRPr/>
            </a:pPr>
            <a:endParaRPr lang="en-US" sz="2400" dirty="0">
              <a:solidFill>
                <a:schemeClr val="hlin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4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33713"/>
            <a:ext cx="913130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 charset="0"/>
              </a:rPr>
              <a:t>Termination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1) Process repeats until a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stop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codon is exposed</a:t>
            </a:r>
          </a:p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2) release factor binds 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nonsense 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codon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3 stop codons = 3 RF in prokaryotes (1 RF binds all 3 stop codons in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euk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)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3) Releases peptide from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</a:rPr>
              <a:t>tRNA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at P site</a:t>
            </a:r>
          </a:p>
          <a:p>
            <a:pPr>
              <a:defRPr/>
            </a:pPr>
            <a:r>
              <a:rPr lang="en-US" sz="2400" dirty="0">
                <a:latin typeface="Times New Roman" charset="0"/>
              </a:rPr>
              <a:t>4) Ribosome falls apart</a:t>
            </a:r>
          </a:p>
        </p:txBody>
      </p:sp>
    </p:spTree>
    <p:extLst>
      <p:ext uri="{BB962C8B-B14F-4D97-AF65-F5344CB8AC3E}">
        <p14:creationId xmlns:p14="http://schemas.microsoft.com/office/powerpoint/2010/main" val="2484033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00093"/>
                </a:solidFill>
                <a:latin typeface="Times New Roman" charset="0"/>
              </a:rPr>
              <a:t>Poisons</a:t>
            </a:r>
          </a:p>
          <a:p>
            <a:pPr>
              <a:defRPr/>
            </a:pPr>
            <a:r>
              <a:rPr lang="en-US" sz="2400" dirty="0">
                <a:latin typeface="Times New Roman" charset="0"/>
              </a:rPr>
              <a:t>Initiation: streptomycin, kanamycin</a:t>
            </a:r>
          </a:p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Elongation:</a:t>
            </a:r>
            <a:endParaRPr lang="en-US" sz="2400" dirty="0">
              <a:solidFill>
                <a:schemeClr val="accent2"/>
              </a:solidFill>
              <a:latin typeface="Times New Roman" charset="0"/>
            </a:endParaRPr>
          </a:p>
          <a:p>
            <a:pPr lvl="1">
              <a:buFontTx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peptidyl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transferase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: 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chloramphenicol (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</a:rPr>
              <a:t>prok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cycloheximide</a:t>
            </a:r>
            <a:r>
              <a:rPr lang="en-US" sz="2400" dirty="0">
                <a:latin typeface="Times New Roman" charset="0"/>
              </a:rPr>
              <a:t> (</a:t>
            </a:r>
            <a:r>
              <a:rPr lang="en-US" sz="2400" dirty="0" err="1">
                <a:latin typeface="Times New Roman" charset="0"/>
              </a:rPr>
              <a:t>euk</a:t>
            </a:r>
            <a:r>
              <a:rPr lang="en-US" sz="2400" dirty="0">
                <a:latin typeface="Times New Roman" charset="0"/>
              </a:rPr>
              <a:t>) 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 translocation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erythromycin (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prok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)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FC0128"/>
                </a:solidFill>
                <a:latin typeface="Times New Roman" charset="0"/>
              </a:rPr>
              <a:t>diptheria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 toxin (</a:t>
            </a:r>
            <a:r>
              <a:rPr lang="en-US" sz="2400" dirty="0" err="1">
                <a:solidFill>
                  <a:srgbClr val="FC0128"/>
                </a:solidFill>
                <a:latin typeface="Times New Roman" charset="0"/>
              </a:rPr>
              <a:t>euk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</a:rPr>
              <a:t>)</a:t>
            </a:r>
          </a:p>
          <a:p>
            <a:pPr>
              <a:defRPr/>
            </a:pPr>
            <a:r>
              <a:rPr lang="en-US" sz="2400" dirty="0" err="1">
                <a:latin typeface="Times New Roman" charset="0"/>
              </a:rPr>
              <a:t>Puromycin</a:t>
            </a:r>
            <a:r>
              <a:rPr lang="en-US" sz="2400" dirty="0">
                <a:latin typeface="Times New Roman" charset="0"/>
              </a:rPr>
              <a:t> causes  premature termination</a:t>
            </a:r>
            <a:endParaRPr lang="en-US" sz="2400" dirty="0">
              <a:solidFill>
                <a:schemeClr val="hlin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97013"/>
            <a:ext cx="72390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5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0" y="223838"/>
            <a:ext cx="90773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8901F3"/>
                </a:solidFill>
                <a:latin typeface="Times New Roman" charset="0"/>
              </a:rPr>
              <a:t>mRNA Processing: </a:t>
            </a:r>
            <a:r>
              <a:rPr lang="en-US" dirty="0">
                <a:solidFill>
                  <a:srgbClr val="DC0081"/>
                </a:solidFill>
                <a:latin typeface="Times New Roman" charset="0"/>
              </a:rPr>
              <a:t>Polyadenylation</a:t>
            </a:r>
          </a:p>
          <a:p>
            <a:r>
              <a:rPr lang="en-US" dirty="0">
                <a:latin typeface="Times New Roman" charset="0"/>
              </a:rPr>
              <a:t>Addition of 200- 250 As to end of mRNA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Why bother?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helps identify as mRNA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required for translation</a:t>
            </a:r>
            <a:endParaRPr lang="en-US" dirty="0">
              <a:solidFill>
                <a:srgbClr val="037C03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Times New Roman" charset="0"/>
              </a:rPr>
              <a:t> way to measure age of mRNA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&gt;mRNA s with  &lt; 200 As have short half-life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&gt;50% of human mRNAs have alternative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polyA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sites!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12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97013"/>
            <a:ext cx="72390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8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09800"/>
            <a:ext cx="6276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eIF4E &amp; PABP protect RNA from degradation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89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2286000"/>
            <a:ext cx="6173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eIF4E &amp; PABP protect RNA from degradation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eIF4E must be kinased to be active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27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2286000"/>
            <a:ext cx="6173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eIF4E &amp; PABP protect RNA from degradation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eIF4E must be kinased to be active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XS = cancer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36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457200" indent="-457200">
              <a:buFont typeface="Times" charset="0"/>
              <a:buAutoNum type="arabicParenR"/>
            </a:pPr>
            <a:r>
              <a:rPr lang="en-US">
                <a:solidFill>
                  <a:srgbClr val="0000CC"/>
                </a:solidFill>
                <a:latin typeface="Times New Roman" charset="0"/>
              </a:rPr>
              <a:t>eIF4G binds eIF4E, eIF4A &amp; </a:t>
            </a:r>
            <a:r>
              <a:rPr lang="en-US">
                <a:solidFill>
                  <a:srgbClr val="FC0128"/>
                </a:solidFill>
                <a:latin typeface="Times New Roman" charset="0"/>
              </a:rPr>
              <a:t>PAB</a:t>
            </a:r>
            <a:r>
              <a:rPr lang="en-US">
                <a:solidFill>
                  <a:srgbClr val="0000CC"/>
                </a:solidFill>
                <a:latin typeface="Times New Roman" charset="0"/>
              </a:rPr>
              <a:t>: complex = eIF4F</a:t>
            </a:r>
            <a:endParaRPr lang="en-US">
              <a:latin typeface="Times New Roman" charset="0"/>
            </a:endParaRP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27150"/>
            <a:ext cx="74676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87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79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71438" y="-4763"/>
            <a:ext cx="9001125" cy="179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</a:pPr>
            <a:r>
              <a:rPr lang="en-US">
                <a:latin typeface="Times New Roman" charset="0"/>
              </a:rPr>
              <a:t>eIF4E binds mRNA cap</a:t>
            </a:r>
          </a:p>
          <a:p>
            <a:pPr marL="457200" indent="-457200">
              <a:buFont typeface="Times" charset="0"/>
              <a:buAutoNum type="arabicParenR"/>
            </a:pPr>
            <a:r>
              <a:rPr lang="en-US">
                <a:solidFill>
                  <a:srgbClr val="0000CC"/>
                </a:solidFill>
                <a:latin typeface="Times New Roman" charset="0"/>
              </a:rPr>
              <a:t>eIF4G binds eIF4E, eIF4A &amp; </a:t>
            </a:r>
            <a:r>
              <a:rPr lang="en-US">
                <a:solidFill>
                  <a:srgbClr val="FC0128"/>
                </a:solidFill>
                <a:latin typeface="Times New Roman" charset="0"/>
              </a:rPr>
              <a:t>PAB</a:t>
            </a:r>
            <a:r>
              <a:rPr lang="en-US">
                <a:solidFill>
                  <a:srgbClr val="0000CC"/>
                </a:solidFill>
                <a:latin typeface="Times New Roman" charset="0"/>
              </a:rPr>
              <a:t>: complex = eIF4F</a:t>
            </a:r>
            <a:endParaRPr lang="en-US">
              <a:latin typeface="Times New Roman" charset="0"/>
            </a:endParaRPr>
          </a:p>
          <a:p>
            <a:pPr marL="457200" indent="-457200">
              <a:buFont typeface="Times" charset="0"/>
              <a:buAutoNum type="arabicParenR"/>
            </a:pPr>
            <a:r>
              <a:rPr lang="en-US" baseline="-25000">
                <a:solidFill>
                  <a:srgbClr val="008000"/>
                </a:solidFill>
                <a:latin typeface="Times New Roman" charset="0"/>
              </a:rPr>
              <a:t>i</a:t>
            </a:r>
            <a:r>
              <a:rPr lang="en-US">
                <a:solidFill>
                  <a:srgbClr val="008000"/>
                </a:solidFill>
                <a:latin typeface="Times New Roman" charset="0"/>
              </a:rPr>
              <a:t>tRNA</a:t>
            </a:r>
            <a:r>
              <a:rPr lang="en-US" baseline="30000">
                <a:solidFill>
                  <a:srgbClr val="008000"/>
                </a:solidFill>
                <a:latin typeface="Times New Roman" charset="0"/>
              </a:rPr>
              <a:t>:met</a:t>
            </a:r>
            <a:r>
              <a:rPr lang="en-US">
                <a:solidFill>
                  <a:srgbClr val="008000"/>
                </a:solidFill>
                <a:latin typeface="Times New Roman" charset="0"/>
              </a:rPr>
              <a:t> &amp;  eIF1, eIF2 &amp; eIF3 bind 40S subunit</a:t>
            </a:r>
          </a:p>
        </p:txBody>
      </p:sp>
    </p:spTree>
    <p:extLst>
      <p:ext uri="{BB962C8B-B14F-4D97-AF65-F5344CB8AC3E}">
        <p14:creationId xmlns:p14="http://schemas.microsoft.com/office/powerpoint/2010/main" val="2392964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1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  <a:p>
            <a:pPr marL="457200" indent="-457200">
              <a:buFont typeface="Times" charset="0"/>
              <a:buAutoNum type="arabicParenR" startAt="3"/>
            </a:pPr>
            <a:r>
              <a:rPr lang="en-US" baseline="-25000">
                <a:solidFill>
                  <a:schemeClr val="hlink"/>
                </a:solidFill>
                <a:latin typeface="Times New Roman" charset="0"/>
              </a:rPr>
              <a:t>i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tRNA</a:t>
            </a:r>
            <a:r>
              <a:rPr lang="en-US" baseline="30000">
                <a:solidFill>
                  <a:schemeClr val="hlink"/>
                </a:solidFill>
                <a:latin typeface="Times New Roman" charset="0"/>
              </a:rPr>
              <a:t>:met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 &amp;  eIF1, eIF2 &amp; eIF3 bind 40S subunit</a:t>
            </a:r>
          </a:p>
          <a:p>
            <a:pPr marL="457200" indent="-457200">
              <a:buFont typeface="Times" charset="0"/>
              <a:buAutoNum type="arabicParenR" startAt="3"/>
            </a:pPr>
            <a:r>
              <a:rPr lang="en-US">
                <a:latin typeface="Times New Roman" charset="0"/>
              </a:rPr>
              <a:t>43S complex binds eIF4F</a:t>
            </a:r>
          </a:p>
          <a:p>
            <a:pPr marL="457200" indent="-457200">
              <a:buFont typeface="Times" charset="0"/>
              <a:buAutoNum type="arabicParenR" startAt="3"/>
            </a:pPr>
            <a:r>
              <a:rPr lang="en-US">
                <a:solidFill>
                  <a:srgbClr val="0000CC"/>
                </a:solidFill>
                <a:latin typeface="Times New Roman" charset="0"/>
              </a:rPr>
              <a:t>eIF4A &amp; eIF4B scan down &amp; melt mRNA (using ATP)</a:t>
            </a:r>
            <a:endParaRPr lang="en-US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1105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07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  <a:p>
            <a:pPr marL="457200" indent="-457200">
              <a:buFont typeface="Times" charset="0"/>
              <a:buAutoNum type="arabicParenR" startAt="3"/>
            </a:pPr>
            <a:r>
              <a:rPr lang="en-US" baseline="-25000">
                <a:solidFill>
                  <a:schemeClr val="hlink"/>
                </a:solidFill>
                <a:latin typeface="Times New Roman" charset="0"/>
              </a:rPr>
              <a:t>i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tRNA</a:t>
            </a:r>
            <a:r>
              <a:rPr lang="en-US" baseline="30000">
                <a:solidFill>
                  <a:schemeClr val="hlink"/>
                </a:solidFill>
                <a:latin typeface="Times New Roman" charset="0"/>
              </a:rPr>
              <a:t>:met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 &amp;  eIF1, eIF2 &amp; eIF3 bind 40S subunit</a:t>
            </a:r>
          </a:p>
          <a:p>
            <a:pPr marL="457200" indent="-457200">
              <a:buFont typeface="Times" charset="0"/>
              <a:buAutoNum type="arabicParenR" startAt="3"/>
            </a:pPr>
            <a:r>
              <a:rPr lang="en-US">
                <a:latin typeface="Times New Roman" charset="0"/>
              </a:rPr>
              <a:t>43S complex binds eIF4F</a:t>
            </a:r>
          </a:p>
          <a:p>
            <a:pPr marL="457200" indent="-457200">
              <a:buFont typeface="Times" charset="0"/>
              <a:buAutoNum type="arabicParenR" startAt="3"/>
            </a:pPr>
            <a:r>
              <a:rPr lang="en-US">
                <a:solidFill>
                  <a:srgbClr val="0000CC"/>
                </a:solidFill>
                <a:latin typeface="Times New Roman" charset="0"/>
              </a:rPr>
              <a:t>eIF4A &amp; eIF4B scan down &amp; melt mRNA (using ATP)</a:t>
            </a:r>
          </a:p>
          <a:p>
            <a:pPr marL="457200" indent="-457200">
              <a:buFont typeface="Times" charset="0"/>
              <a:buAutoNum type="arabicParenR" startAt="3"/>
            </a:pPr>
            <a:r>
              <a:rPr lang="en-US">
                <a:solidFill>
                  <a:srgbClr val="037C03"/>
                </a:solidFill>
                <a:latin typeface="Times New Roman" charset="0"/>
              </a:rPr>
              <a:t>43S follows until finds Kozak sequence 5</a:t>
            </a:r>
            <a:r>
              <a:rPr lang="ja-JP" altLang="en-US">
                <a:solidFill>
                  <a:srgbClr val="037C03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37C03"/>
                </a:solidFill>
                <a:latin typeface="Times New Roman" charset="0"/>
              </a:rPr>
              <a:t>-ACCAUG</a:t>
            </a:r>
          </a:p>
          <a:p>
            <a:pPr marL="457200" indent="-457200">
              <a:buFont typeface="Times" charset="0"/>
              <a:buAutoNum type="arabicParenR" startAt="3"/>
            </a:pPr>
            <a:endParaRPr lang="en-US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44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71438" y="147638"/>
            <a:ext cx="4505325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500093"/>
                </a:solidFill>
                <a:latin typeface="Times New Roman" charset="0"/>
              </a:rPr>
              <a:t>Initiation in Eukaryotes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7) initiator </a:t>
            </a:r>
            <a:r>
              <a:rPr lang="en-US" dirty="0" err="1">
                <a:latin typeface="Times New Roman" charset="0"/>
              </a:rPr>
              <a:t>tRNA:met</a:t>
            </a:r>
            <a:r>
              <a:rPr lang="en-US" dirty="0">
                <a:latin typeface="Times New Roman" charset="0"/>
              </a:rPr>
              <a:t> binds start codon (AUG), eIF2 hydrolyzes GTP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11264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28600"/>
            <a:ext cx="45466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46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800"/>
            <a:ext cx="5715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71438" y="-4763"/>
            <a:ext cx="4505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500093"/>
                </a:solidFill>
                <a:latin typeface="Times New Roman" charset="0"/>
              </a:rPr>
              <a:t>Initiation in Eukaryotes</a:t>
            </a:r>
          </a:p>
          <a:p>
            <a:r>
              <a:rPr lang="en-US"/>
              <a:t>8) 60S subunit binds</a:t>
            </a:r>
          </a:p>
          <a:p>
            <a:r>
              <a:rPr lang="en-US" baseline="-25000">
                <a:solidFill>
                  <a:srgbClr val="0000CC"/>
                </a:solidFill>
              </a:rPr>
              <a:t>i</a:t>
            </a:r>
            <a:r>
              <a:rPr lang="en-US">
                <a:solidFill>
                  <a:srgbClr val="0000CC"/>
                </a:solidFill>
              </a:rPr>
              <a:t>tRNA</a:t>
            </a:r>
            <a:r>
              <a:rPr lang="en-US" baseline="30000">
                <a:solidFill>
                  <a:srgbClr val="0000CC"/>
                </a:solidFill>
              </a:rPr>
              <a:t>:met</a:t>
            </a:r>
            <a:r>
              <a:rPr lang="en-US">
                <a:solidFill>
                  <a:srgbClr val="0000CC"/>
                </a:solidFill>
              </a:rPr>
              <a:t> is at P site</a:t>
            </a:r>
            <a:endParaRPr lang="en-US"/>
          </a:p>
          <a:p>
            <a:r>
              <a:rPr lang="en-US">
                <a:solidFill>
                  <a:srgbClr val="037C03"/>
                </a:solidFill>
              </a:rPr>
              <a:t>ribosome thinks it is a protein!</a:t>
            </a:r>
            <a:endParaRPr lang="en-US">
              <a:latin typeface="Times New Roman" charset="0"/>
            </a:endParaRPr>
          </a:p>
          <a:p>
            <a:r>
              <a:rPr lang="en-US">
                <a:solidFill>
                  <a:schemeClr val="hlink"/>
                </a:solidFill>
                <a:latin typeface="Times New Roman" charset="0"/>
              </a:rPr>
              <a:t>why 60S subunit doesn</a:t>
            </a:r>
            <a:r>
              <a:rPr lang="ja-JP" altLang="en-US">
                <a:solidFill>
                  <a:schemeClr val="hlink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chemeClr val="hlink"/>
                </a:solidFill>
                <a:latin typeface="Times New Roman" charset="0"/>
              </a:rPr>
              <a:t>t</a:t>
            </a:r>
          </a:p>
          <a:p>
            <a:r>
              <a:rPr lang="en-US">
                <a:solidFill>
                  <a:schemeClr val="hlink"/>
                </a:solidFill>
                <a:latin typeface="Times New Roman" charset="0"/>
              </a:rPr>
              <a:t>bind until</a:t>
            </a:r>
            <a:r>
              <a:rPr lang="en-US">
                <a:solidFill>
                  <a:srgbClr val="FC0128"/>
                </a:solidFill>
                <a:latin typeface="Times New Roman" charset="0"/>
              </a:rPr>
              <a:t> </a:t>
            </a:r>
            <a:r>
              <a:rPr lang="en-US" baseline="-25000">
                <a:solidFill>
                  <a:srgbClr val="FC0128"/>
                </a:solidFill>
              </a:rPr>
              <a:t>i</a:t>
            </a:r>
            <a:r>
              <a:rPr lang="en-US">
                <a:solidFill>
                  <a:srgbClr val="FC0128"/>
                </a:solidFill>
              </a:rPr>
              <a:t>tRNA</a:t>
            </a:r>
            <a:r>
              <a:rPr lang="en-US" baseline="30000">
                <a:solidFill>
                  <a:srgbClr val="FC0128"/>
                </a:solidFill>
              </a:rPr>
              <a:t>:met </a:t>
            </a:r>
          </a:p>
          <a:p>
            <a:r>
              <a:rPr lang="en-US">
                <a:solidFill>
                  <a:schemeClr val="hlink"/>
                </a:solidFill>
                <a:latin typeface="Times New Roman" charset="0"/>
              </a:rPr>
              <a:t>binds AUG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why have </a:t>
            </a:r>
            <a:r>
              <a:rPr lang="en-US" baseline="-25000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tRNA</a:t>
            </a:r>
            <a:r>
              <a:rPr lang="en-US" baseline="30000">
                <a:latin typeface="Times New Roman" charset="0"/>
              </a:rPr>
              <a:t>:met</a:t>
            </a:r>
          </a:p>
        </p:txBody>
      </p:sp>
    </p:spTree>
    <p:extLst>
      <p:ext uri="{BB962C8B-B14F-4D97-AF65-F5344CB8AC3E}">
        <p14:creationId xmlns:p14="http://schemas.microsoft.com/office/powerpoint/2010/main" val="674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>
            <a:fillRect/>
          </a:stretch>
        </p:blipFill>
        <p:spPr bwMode="auto">
          <a:xfrm>
            <a:off x="0" y="13716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-4763" y="-4763"/>
            <a:ext cx="9077326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8901F3"/>
                </a:solidFill>
                <a:latin typeface="Times New Roman" charset="0"/>
              </a:rPr>
              <a:t>Coordination of mRNA processing</a:t>
            </a:r>
          </a:p>
          <a:p>
            <a:r>
              <a:rPr lang="en-US" dirty="0">
                <a:latin typeface="Times New Roman" charset="0"/>
              </a:rPr>
              <a:t>Splicing and polyadenylation factors bind CTD of RNA Pol II-&gt; mechanism to coordinate the three processes 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Capping, Splicing and Polyadenylation all start before transcription is done!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1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Regulation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Key step = eIF4E binds mRNA cap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Won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t bind unless 5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</a:rPr>
              <a:t>cap is methylated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eIF4E must be kinased to be active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4E-BP1 binds eIF4E &amp; keeps it inactive until kinased</a:t>
            </a: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14690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79675"/>
            <a:ext cx="52578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8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0"/>
            <a:ext cx="613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71438" y="-4763"/>
            <a:ext cx="90011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500093"/>
                </a:solidFill>
                <a:latin typeface="Times New Roman" charset="0"/>
              </a:rPr>
              <a:t>Regulating Translation</a:t>
            </a:r>
            <a:endParaRPr lang="en-US">
              <a:latin typeface="Times New Roman" charset="0"/>
            </a:endParaRPr>
          </a:p>
          <a:p>
            <a:pPr>
              <a:spcBef>
                <a:spcPct val="20000"/>
              </a:spcBef>
              <a:buFontTx/>
              <a:buAutoNum type="arabicParenR"/>
            </a:pPr>
            <a:r>
              <a:rPr lang="en-US">
                <a:latin typeface="Times New Roman" charset="0"/>
              </a:rPr>
              <a:t>eIF4F is also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Times New Roman" charset="0"/>
              </a:rPr>
              <a:t>regulated many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Times New Roman" charset="0"/>
              </a:rPr>
              <a:t>other ways!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  <a:p>
            <a:pPr marL="971550" lvl="1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32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58674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0773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2) Other key step = eIF2</a:t>
            </a:r>
          </a:p>
        </p:txBody>
      </p:sp>
    </p:spTree>
    <p:extLst>
      <p:ext uri="{BB962C8B-B14F-4D97-AF65-F5344CB8AC3E}">
        <p14:creationId xmlns:p14="http://schemas.microsoft.com/office/powerpoint/2010/main" val="658352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58674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0773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2) Other key step = eIF2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controls assembly of 43S</a:t>
            </a:r>
          </a:p>
        </p:txBody>
      </p:sp>
    </p:spTree>
    <p:extLst>
      <p:ext uri="{BB962C8B-B14F-4D97-AF65-F5344CB8AC3E}">
        <p14:creationId xmlns:p14="http://schemas.microsoft.com/office/powerpoint/2010/main" val="477974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58674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077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2) Other key step = eIF2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controls assembly of 43S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Highly regulated!</a:t>
            </a:r>
          </a:p>
        </p:txBody>
      </p:sp>
    </p:spTree>
    <p:extLst>
      <p:ext uri="{BB962C8B-B14F-4D97-AF65-F5344CB8AC3E}">
        <p14:creationId xmlns:p14="http://schemas.microsoft.com/office/powerpoint/2010/main" val="2820488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58674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0773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2) Other key step = eIF2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controls assembly of 43S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Highly regulated!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Inactive if kinased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= virus defence</a:t>
            </a:r>
          </a:p>
        </p:txBody>
      </p:sp>
    </p:spTree>
    <p:extLst>
      <p:ext uri="{BB962C8B-B14F-4D97-AF65-F5344CB8AC3E}">
        <p14:creationId xmlns:p14="http://schemas.microsoft.com/office/powerpoint/2010/main" val="1868437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ChangeArrowheads="1"/>
          </p:cNvSpPr>
          <p:nvPr/>
        </p:nvSpPr>
        <p:spPr bwMode="auto">
          <a:xfrm>
            <a:off x="0" y="0"/>
            <a:ext cx="90773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initiation of translation varies &gt;10x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5' UTR sequences also affect rate</a:t>
            </a:r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08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743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0773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initiation of translation varies &gt;10x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5' UTR sequences also affect rate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some adopt 2˚ structures hard to melt</a:t>
            </a:r>
          </a:p>
          <a:p>
            <a:pPr lvl="2">
              <a:buFontTx/>
              <a:buChar char="•"/>
            </a:pPr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18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78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ChangeArrowheads="1"/>
          </p:cNvSpPr>
          <p:nvPr/>
        </p:nvSpPr>
        <p:spPr bwMode="auto">
          <a:xfrm>
            <a:off x="0" y="0"/>
            <a:ext cx="9077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initiation of translation varies &gt;10x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5' UTR sequences also affect rate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some adopt 2˚ structures hard to melt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proteins bind others, enhance or repress translation</a:t>
            </a:r>
          </a:p>
          <a:p>
            <a:pPr lvl="2">
              <a:buFontTx/>
              <a:buChar char="•"/>
            </a:pPr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28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93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/>
        </p:nvSpPr>
        <p:spPr bwMode="auto">
          <a:xfrm>
            <a:off x="0" y="0"/>
            <a:ext cx="907732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initiation of translation varies &gt;10x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5' UTR sequences also affect rate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some adopt 2˚ structures hard to melt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proteins bind others, enhance or repress translation</a:t>
            </a:r>
          </a:p>
          <a:p>
            <a:pPr lvl="1">
              <a:buFontTx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microRNA bind specific mRNA &amp; block translation</a:t>
            </a:r>
          </a:p>
          <a:p>
            <a:pPr lvl="1">
              <a:buFontTx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2">
              <a:buFontTx/>
              <a:buChar char="•"/>
            </a:pPr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7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" y="0"/>
            <a:ext cx="4953000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 dirty="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</a:rPr>
              <a:t>1) mRNA processing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2) export from nucleus</a:t>
            </a:r>
            <a:endParaRPr lang="en-US" sz="3200" dirty="0">
              <a:solidFill>
                <a:srgbClr val="114FFB"/>
              </a:solidFill>
              <a:cs typeface="Times New Roman" charset="0"/>
            </a:endParaRPr>
          </a:p>
          <a:p>
            <a:r>
              <a:rPr lang="en-US" dirty="0">
                <a:latin typeface="Times New Roman" charset="0"/>
              </a:rPr>
              <a:t>Occurs through nuclear pores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anything &gt; 40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kDa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needs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exportin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protein bound to 5</a:t>
            </a:r>
            <a:r>
              <a:rPr lang="ja-JP" altLang="en-US" dirty="0">
                <a:solidFill>
                  <a:srgbClr val="037C03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037C03"/>
                </a:solidFill>
                <a:latin typeface="Times New Roman" charset="0"/>
              </a:rPr>
              <a:t> cap</a:t>
            </a:r>
            <a:endParaRPr lang="en-US" dirty="0">
              <a:solidFill>
                <a:srgbClr val="037C03"/>
              </a:solidFill>
              <a:latin typeface="Times New Roman" charset="0"/>
            </a:endParaRPr>
          </a:p>
        </p:txBody>
      </p:sp>
      <p:pic>
        <p:nvPicPr>
          <p:cNvPr id="28674" name="Picture 3" descr="mRNAexport.jpg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33400"/>
            <a:ext cx="48069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805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ChangeArrowheads="1"/>
          </p:cNvSpPr>
          <p:nvPr/>
        </p:nvSpPr>
        <p:spPr bwMode="auto">
          <a:xfrm>
            <a:off x="0" y="0"/>
            <a:ext cx="90773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initiation of translation varies &gt;10x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5' UTR sequences also affect rate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some adopt 2˚ structures hard to melt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proteins bind others, enhance or repress translation</a:t>
            </a:r>
          </a:p>
          <a:p>
            <a:pPr lvl="1">
              <a:buFontTx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microRNA bind specific mRNA &amp; block translation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Many bind 3</a:t>
            </a:r>
            <a:r>
              <a:rPr lang="ja-JP" alt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UTR!</a:t>
            </a:r>
          </a:p>
          <a:p>
            <a:pPr lvl="1">
              <a:buFontTx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2">
              <a:buFontTx/>
              <a:buChar char="•"/>
            </a:pPr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905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ChangeArrowheads="1"/>
          </p:cNvSpPr>
          <p:nvPr/>
        </p:nvSpPr>
        <p:spPr bwMode="auto">
          <a:xfrm>
            <a:off x="0" y="0"/>
            <a:ext cx="90773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1) mRNA processing</a:t>
            </a:r>
          </a:p>
          <a:p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2) export from nucleus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mRNA 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degradation </a:t>
            </a:r>
          </a:p>
          <a:p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4)</a:t>
            </a:r>
            <a:r>
              <a:rPr lang="en-US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mRNA </a:t>
            </a:r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localization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5) initiation of 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translation 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varies &gt;10x</a:t>
            </a:r>
          </a:p>
          <a:p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6) regulating </a:t>
            </a:r>
          </a:p>
          <a:p>
            <a:r>
              <a:rPr lang="en-US">
                <a:solidFill>
                  <a:srgbClr val="0000CC"/>
                </a:solidFill>
                <a:latin typeface="Times New Roman" charset="0"/>
                <a:cs typeface="Times New Roman" charset="0"/>
              </a:rPr>
              <a:t>enzyme activity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activators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Inhibitors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Covalent mods</a:t>
            </a:r>
          </a:p>
          <a:p>
            <a:endParaRPr lang="en-US" sz="320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259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11288"/>
            <a:ext cx="57150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40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proteosome.jpg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93875"/>
            <a:ext cx="57912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3"/>
          <p:cNvSpPr>
            <a:spLocks noChangeArrowheads="1"/>
          </p:cNvSpPr>
          <p:nvPr/>
        </p:nvSpPr>
        <p:spPr bwMode="auto">
          <a:xfrm>
            <a:off x="0" y="0"/>
            <a:ext cx="90773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 dirty="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 marL="279400" indent="-279400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Some have motifs,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  <a:cs typeface="Times New Roman" charset="0"/>
              </a:rPr>
              <a:t>eg</a:t>
            </a: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Destruction box, marking them for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  <a:cs typeface="Times New Roman" charset="0"/>
              </a:rPr>
              <a:t>polyubiquitination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taken to proteasome &amp; destroyed</a:t>
            </a:r>
          </a:p>
        </p:txBody>
      </p:sp>
    </p:spTree>
    <p:extLst>
      <p:ext uri="{BB962C8B-B14F-4D97-AF65-F5344CB8AC3E}">
        <p14:creationId xmlns:p14="http://schemas.microsoft.com/office/powerpoint/2010/main" val="14330111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proteosome.jpg                                                 00000052NO_NAME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59063"/>
            <a:ext cx="48006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3"/>
          <p:cNvSpPr>
            <a:spLocks noChangeArrowheads="1"/>
          </p:cNvSpPr>
          <p:nvPr/>
        </p:nvSpPr>
        <p:spPr bwMode="auto">
          <a:xfrm>
            <a:off x="0" y="0"/>
            <a:ext cx="90773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 dirty="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 marL="279400" indent="-279400"/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Protein degradation rate varies 100x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Some have motifs,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  <a:cs typeface="Times New Roman" charset="0"/>
              </a:rPr>
              <a:t>eg</a:t>
            </a: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Destruction box, marking them for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  <a:cs typeface="Times New Roman" charset="0"/>
              </a:rPr>
              <a:t>polyubiquitination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taken to proteasome &amp; destroyed</a:t>
            </a:r>
          </a:p>
          <a:p>
            <a:pPr marL="279400" indent="-279400">
              <a:buFont typeface="Times" charset="0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N-terminal rule: Proteins with N-terminal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Phe</a:t>
            </a:r>
            <a:r>
              <a:rPr lang="en-US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Leu</a:t>
            </a:r>
            <a:r>
              <a:rPr lang="en-US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, Asp, Lys, or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Arg</a:t>
            </a:r>
            <a:r>
              <a:rPr lang="en-US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have half lives of 3 min or less.</a:t>
            </a:r>
          </a:p>
        </p:txBody>
      </p:sp>
    </p:spTree>
    <p:extLst>
      <p:ext uri="{BB962C8B-B14F-4D97-AF65-F5344CB8AC3E}">
        <p14:creationId xmlns:p14="http://schemas.microsoft.com/office/powerpoint/2010/main" val="29977120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0" y="0"/>
            <a:ext cx="90773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Protein degradation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Some have motifs marking them for polyubiquitination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:</a:t>
            </a: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E1 enzymes activate ubiquitin</a:t>
            </a:r>
          </a:p>
          <a:p>
            <a:pPr marL="279400" indent="-279400">
              <a:buFont typeface="Times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E2 enzymes conjugate ubiquitin</a:t>
            </a:r>
          </a:p>
          <a:p>
            <a:pPr marL="279400" indent="-279400">
              <a:buFont typeface="Times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 ligases determine specificity, eg for N-terminus</a:t>
            </a: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29026" name="Picture 3" descr="Ubiquity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5438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50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ChangeArrowheads="1"/>
          </p:cNvSpPr>
          <p:nvPr/>
        </p:nvSpPr>
        <p:spPr bwMode="auto">
          <a:xfrm>
            <a:off x="0" y="0"/>
            <a:ext cx="90773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Protein degradation</a:t>
            </a:r>
            <a:endParaRPr lang="en-US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 ligases determine specificity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736600" lvl="1" indent="-279400">
              <a:buFont typeface="Times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0050" name="Picture 2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049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0" y="0"/>
            <a:ext cx="90773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RBX1 (or similar) positions E2</a:t>
            </a: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1074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646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"/>
          <p:cNvSpPr>
            <a:spLocks noChangeArrowheads="1"/>
          </p:cNvSpPr>
          <p:nvPr/>
        </p:nvSpPr>
        <p:spPr bwMode="auto">
          <a:xfrm>
            <a:off x="0" y="0"/>
            <a:ext cx="90773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RBX1 (or similar) positions E2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Linker (eg DDB1) positions substrate receptor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2098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9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0" y="0"/>
            <a:ext cx="90773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RBX1 (or similar) positions E2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Linker (eg DDB1) positions substrate receptor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Substrate receptor (eg DCAF/DWD) picks substrate</a:t>
            </a:r>
          </a:p>
          <a:p>
            <a:pPr marL="736600" lvl="1" indent="-279400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&gt;100 DWD in Arabidopsis</a:t>
            </a: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3122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083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ChangeArrowheads="1"/>
          </p:cNvSpPr>
          <p:nvPr/>
        </p:nvSpPr>
        <p:spPr bwMode="auto">
          <a:xfrm>
            <a:off x="0" y="0"/>
            <a:ext cx="90773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RBX1 (or similar) positions E2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Linker (eg DDB1) positions substrate receptor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Substrate receptor (eg DCAF/DWD) picks substrate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NOT4 is an E3 ligase &amp; a component of the CCR4–NOT de-A complex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4146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0773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Post-transcriptional regulation</a:t>
            </a:r>
            <a:endParaRPr lang="en-US" dirty="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</a:rPr>
              <a:t>1) mRNA processing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2) export from nucleus</a:t>
            </a:r>
            <a:endParaRPr lang="en-US" dirty="0">
              <a:solidFill>
                <a:srgbClr val="114FFB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3) mRNA degradation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mRNA lifespan varies 100x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Highly regulated! &gt; 30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RNAses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in Arabidopsis!</a:t>
            </a:r>
          </a:p>
          <a:p>
            <a:pPr lvl="1"/>
            <a:endParaRPr lang="en-US" dirty="0"/>
          </a:p>
        </p:txBody>
      </p:sp>
      <p:pic>
        <p:nvPicPr>
          <p:cNvPr id="31746" name="Picture 5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4230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0" y="0"/>
            <a:ext cx="9077325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 positions E2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DDB1 positions DCAF/DWD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DCAF/DWD picks substrate: &gt;85 DWD in rice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NOT4 is an E3 ligase &amp; a component of the CCR4–NOT de-A complex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CCR4–NOT de-A </a:t>
            </a:r>
          </a:p>
          <a:p>
            <a:pPr marL="279400" indent="-279400"/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Complex regulates pol II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1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3352800" y="3044825"/>
            <a:ext cx="5791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0" y="0"/>
            <a:ext cx="9077325" cy="87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&gt;1300 E3 ligases in Arabidopsis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 main classes according to cullin scaffolding protein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RBX positions E2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DDB1 positions DCAF/DWD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DCAF/DWD picks substrate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NOT4 is an E3 ligase &amp; a component of the CCR4–NOT de-A complex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CCR4–NOT de-A </a:t>
            </a:r>
          </a:p>
          <a:p>
            <a:pPr marL="279400" indent="-279400"/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Complex regulates pol II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Transcription, mRNA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deg &amp; prot deg are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linked!</a:t>
            </a:r>
          </a:p>
          <a:p>
            <a:pPr marL="279400" indent="-279400"/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895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0" y="0"/>
            <a:ext cx="9077325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latin typeface="Times New Roman" charset="0"/>
                <a:cs typeface="Times New Roman" charset="0"/>
              </a:rPr>
              <a:t>Cell cycle: Anaphase Promoting Complex is an E3 ligase.</a:t>
            </a:r>
          </a:p>
          <a:p>
            <a:pPr marL="279400" indent="-279400"/>
            <a:r>
              <a:rPr lang="en-US">
                <a:solidFill>
                  <a:srgbClr val="0002C8"/>
                </a:solidFill>
                <a:latin typeface="Times New Roman" charset="0"/>
              </a:rPr>
              <a:t>MPF induces APC</a:t>
            </a:r>
          </a:p>
          <a:p>
            <a:pPr marL="279400" indent="-279400"/>
            <a:r>
              <a:rPr lang="en-US">
                <a:solidFill>
                  <a:srgbClr val="037C03"/>
                </a:solidFill>
                <a:latin typeface="Times New Roman" charset="0"/>
              </a:rPr>
              <a:t>APC inactive until all kinetochores are bound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</a:rPr>
              <a:t>APC then tags securin to free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</a:rPr>
              <a:t> separase: cuts proteins linking 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</a:rPr>
              <a:t>chromatids</a:t>
            </a: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7218" name="Picture 3" descr="a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5496"/>
          <a:stretch>
            <a:fillRect/>
          </a:stretch>
        </p:blipFill>
        <p:spPr bwMode="auto">
          <a:xfrm>
            <a:off x="5105400" y="2139950"/>
            <a:ext cx="39624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301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3"/>
          <p:cNvSpPr>
            <a:spLocks noChangeArrowheads="1"/>
          </p:cNvSpPr>
          <p:nvPr/>
        </p:nvSpPr>
        <p:spPr bwMode="auto">
          <a:xfrm>
            <a:off x="0" y="0"/>
            <a:ext cx="9077325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solidFill>
                  <a:srgbClr val="0002C8"/>
                </a:solidFill>
                <a:latin typeface="Times New Roman" charset="0"/>
              </a:rPr>
              <a:t>MPF induces APC</a:t>
            </a:r>
          </a:p>
          <a:p>
            <a:pPr marL="279400" indent="-279400"/>
            <a:r>
              <a:rPr lang="en-US">
                <a:solidFill>
                  <a:srgbClr val="037C03"/>
                </a:solidFill>
                <a:latin typeface="Times New Roman" charset="0"/>
              </a:rPr>
              <a:t>APC inactive until all kinetochores are bound</a:t>
            </a:r>
          </a:p>
          <a:p>
            <a:pPr marL="279400" indent="-279400"/>
            <a:r>
              <a:rPr lang="en-US">
                <a:solidFill>
                  <a:srgbClr val="FF0000"/>
                </a:solidFill>
                <a:latin typeface="Times New Roman" charset="0"/>
              </a:rPr>
              <a:t>APC then tags securin to free separase: cuts proteins linking chromatids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APC next swaps Cdc20 for Cdh1 &amp; tags cyclin B to enter G1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8242" name="Picture 5" descr="a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11438"/>
            <a:ext cx="55626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028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0" y="0"/>
            <a:ext cx="90773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APC next tags cyclin B (destruction box) to enter G1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APC also targets Sno proteins in TGF-</a:t>
            </a:r>
            <a:r>
              <a:rPr lang="en-US">
                <a:solidFill>
                  <a:srgbClr val="0000FF"/>
                </a:solidFill>
                <a:latin typeface="Symbol" charset="0"/>
                <a:cs typeface="Times New Roman" charset="0"/>
              </a:rPr>
              <a:t>b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signaling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Sno proteins prevent Smad from activating genes</a:t>
            </a:r>
          </a:p>
          <a:p>
            <a:pPr marL="279400" indent="-279400"/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39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575"/>
            <a:ext cx="3886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545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3"/>
          <p:cNvSpPr>
            <a:spLocks noChangeArrowheads="1"/>
          </p:cNvSpPr>
          <p:nvPr/>
        </p:nvSpPr>
        <p:spPr bwMode="auto">
          <a:xfrm>
            <a:off x="0" y="0"/>
            <a:ext cx="90773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APC also targets Sno proteins in TGF-</a:t>
            </a:r>
            <a:r>
              <a:rPr lang="en-US">
                <a:solidFill>
                  <a:srgbClr val="0000FF"/>
                </a:solidFill>
                <a:latin typeface="Symbol" charset="0"/>
                <a:cs typeface="Times New Roman" charset="0"/>
              </a:rPr>
              <a:t>b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signaling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Sno proteins prevent Smad from activating genes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APC/Smad2/Smad3 tags Sno for destruction</a:t>
            </a: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40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687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352800"/>
            <a:ext cx="5321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906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3"/>
          <p:cNvSpPr>
            <a:spLocks noChangeArrowheads="1"/>
          </p:cNvSpPr>
          <p:nvPr/>
        </p:nvSpPr>
        <p:spPr bwMode="auto">
          <a:xfrm>
            <a:off x="0" y="0"/>
            <a:ext cx="90773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APC also targets Sno proteins in TGF-</a:t>
            </a:r>
            <a:r>
              <a:rPr lang="en-US">
                <a:solidFill>
                  <a:srgbClr val="0000FF"/>
                </a:solidFill>
                <a:latin typeface="Symbol" charset="0"/>
                <a:cs typeface="Times New Roman" charset="0"/>
              </a:rPr>
              <a:t>b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signaling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Sno proteins prevent Smad from activating genes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APC/Smad2/Smad3 tags Sno for destruction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Excess Sno = cancer</a:t>
            </a: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41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863"/>
            <a:ext cx="35814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94050"/>
            <a:ext cx="5562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112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/>
          <p:cNvSpPr>
            <a:spLocks noChangeArrowheads="1"/>
          </p:cNvSpPr>
          <p:nvPr/>
        </p:nvSpPr>
        <p:spPr bwMode="auto">
          <a:xfrm>
            <a:off x="0" y="0"/>
            <a:ext cx="90773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279400" indent="-279400" algn="ctr"/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E3 ubiquitin ligases determine specificity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APC also targets Sno proteins in TGF-</a:t>
            </a:r>
            <a:r>
              <a:rPr lang="en-US">
                <a:solidFill>
                  <a:srgbClr val="0000FF"/>
                </a:solidFill>
                <a:latin typeface="Symbol" charset="0"/>
                <a:cs typeface="Times New Roman" charset="0"/>
              </a:rPr>
              <a:t>b</a:t>
            </a:r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signaling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Sno proteins prevent Smad from activating genes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APC/Smad2/Smad3 tags Sno for destruction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Excess Sno = cancer</a:t>
            </a:r>
          </a:p>
          <a:p>
            <a:pPr marL="279400" indent="-279400"/>
            <a:r>
              <a:rPr lang="en-US">
                <a:solidFill>
                  <a:srgbClr val="0000FF"/>
                </a:solidFill>
              </a:rPr>
              <a:t>Angelman syndrome = bad UBE3A </a:t>
            </a:r>
          </a:p>
          <a:p>
            <a:pPr marL="279400" indent="-279400"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Only express maternal allele because paternal allele is methylated</a:t>
            </a:r>
          </a:p>
          <a:p>
            <a:pPr marL="279400" indent="-279400">
              <a:buFont typeface="Arial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736600" lvl="1" indent="-279400">
              <a:buFont typeface="Times" charset="0"/>
              <a:buChar char="•"/>
            </a:pPr>
            <a:endParaRPr lang="en-US"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marL="279400" indent="-279400">
              <a:buFont typeface="Times" charset="0"/>
              <a:buChar char="•"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32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 descr="Auxin_signa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1000"/>
            <a:ext cx="5638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0" y="0"/>
            <a:ext cx="8610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Auxin signaling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Auxin receptors eg TIR1 are E3 ubiquitin ligases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Upon binding auxin they activate complexes targeting AUX/IAA proteins for degradation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697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&#10;IAAARF.jpg                                                     00000093 TERZAGHI1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04800"/>
            <a:ext cx="58134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0" y="0"/>
            <a:ext cx="5029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Auxin signaling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Auxin receptors eg TIR1 are E3 ubiquitin ligases</a:t>
            </a:r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!</a:t>
            </a: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Upon binding auxin they activate complexes targeting AUX/IAA proteins for degradation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AUX/IAA inhibit ARF transcription factors,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so this turns on 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"early genes"</a:t>
            </a:r>
          </a:p>
          <a:p>
            <a:endParaRPr lang="en-US">
              <a:solidFill>
                <a:srgbClr val="114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1" y="0"/>
            <a:ext cx="6248400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8901F3"/>
                </a:solidFill>
                <a:latin typeface="Times New Roman" charset="0"/>
              </a:rPr>
              <a:t>Post-transcriptional regulation</a:t>
            </a:r>
            <a:endParaRPr lang="en-US" dirty="0">
              <a:solidFill>
                <a:srgbClr val="114FFB"/>
              </a:solidFill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mRNA degradation: mRNA is checked &amp; </a:t>
            </a:r>
          </a:p>
          <a:p>
            <a:r>
              <a:rPr lang="en-US" dirty="0">
                <a:latin typeface="Times New Roman" charset="0"/>
              </a:rPr>
              <a:t>defective transcripts are degraded </a:t>
            </a:r>
          </a:p>
          <a:p>
            <a:r>
              <a:rPr lang="en-US" dirty="0">
                <a:latin typeface="Times New Roman" charset="0"/>
              </a:rPr>
              <a:t>= mRNA surveillance</a:t>
            </a:r>
          </a:p>
          <a:p>
            <a:pPr>
              <a:buFont typeface="Arial" charset="0"/>
              <a:buAutoNum type="arabicPeriod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Nonsense-mediated decay: EJC @ each splice junction is displaced by ribosome. If EJC is left means ribosome stopped early so mRNA is cut </a:t>
            </a:r>
          </a:p>
          <a:p>
            <a:pPr>
              <a:buFont typeface="Arial" charset="0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Non-stop decay: Ribosome goes to end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&amp; cleans off PABP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3.No-go decay: cut RNA 3</a:t>
            </a:r>
            <a:r>
              <a:rPr lang="ja-JP" altLang="en-US" dirty="0">
                <a:solidFill>
                  <a:srgbClr val="037C03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037C03"/>
                </a:solidFill>
                <a:latin typeface="Times New Roman" charset="0"/>
              </a:rPr>
              <a:t> of stalled ribosomes</a:t>
            </a:r>
          </a:p>
        </p:txBody>
      </p:sp>
      <p:pic>
        <p:nvPicPr>
          <p:cNvPr id="46082" name="Picture 2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0"/>
            <a:ext cx="282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63000" y="60960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srgbClr val="FFFFFF"/>
              </a:solidFill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" name="Picture 5" descr="Picture 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247"/>
            <a:ext cx="4190999" cy="31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134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&#10;IAAARF.jpg                                                     00000093 TERZAGHI1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04800"/>
            <a:ext cx="58134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0" y="0"/>
            <a:ext cx="5029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8901F3"/>
                </a:solidFill>
                <a:latin typeface="Times New Roman" charset="0"/>
                <a:cs typeface="Times New Roman" charset="0"/>
              </a:rPr>
              <a:t>Auxin signaling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Auxin receptors eg TIR1 are E3 ubiquitin ligases</a:t>
            </a:r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!</a:t>
            </a: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Upon binding auxin they activate complexes targeting AUX/IAA proteins for degradation!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AUX/IAA inhibit ARF transcription factors,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so this turns on </a:t>
            </a:r>
          </a:p>
          <a:p>
            <a:r>
              <a:rPr lang="en-US">
                <a:solidFill>
                  <a:srgbClr val="037C03"/>
                </a:solidFill>
                <a:latin typeface="Times New Roman" charset="0"/>
                <a:cs typeface="Times New Roman" charset="0"/>
              </a:rPr>
              <a:t>"early genes"</a:t>
            </a:r>
          </a:p>
          <a:p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Some early genes turn </a:t>
            </a:r>
          </a:p>
          <a:p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on 'late genes" needed </a:t>
            </a:r>
          </a:p>
          <a:p>
            <a:r>
              <a:rPr lang="en-US">
                <a:solidFill>
                  <a:srgbClr val="FC0128"/>
                </a:solidFill>
                <a:latin typeface="Times New Roman" charset="0"/>
                <a:cs typeface="Times New Roman" charset="0"/>
              </a:rPr>
              <a:t>for development</a:t>
            </a:r>
            <a:endParaRPr lang="en-US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  <a:p>
            <a:endParaRPr lang="en-US">
              <a:solidFill>
                <a:srgbClr val="114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770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2"/>
          <p:cNvSpPr txBox="1">
            <a:spLocks noChangeArrowheads="1"/>
          </p:cNvSpPr>
          <p:nvPr/>
        </p:nvSpPr>
        <p:spPr bwMode="auto">
          <a:xfrm>
            <a:off x="-53975" y="144463"/>
            <a:ext cx="9197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latin typeface="Times New Roman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Jae-Hoon Lee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research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 putative substrate receptors for CUL4-based E3 ligases</a:t>
            </a:r>
            <a:endParaRPr lang="en-US"/>
          </a:p>
        </p:txBody>
      </p:sp>
      <p:pic>
        <p:nvPicPr>
          <p:cNvPr id="146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32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 descr="CUL4 model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4953000" y="2090738"/>
            <a:ext cx="41910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523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2"/>
          <p:cNvSpPr txBox="1">
            <a:spLocks noChangeArrowheads="1"/>
          </p:cNvSpPr>
          <p:nvPr/>
        </p:nvSpPr>
        <p:spPr bwMode="auto">
          <a:xfrm>
            <a:off x="-53975" y="144463"/>
            <a:ext cx="91979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latin typeface="Times New Roman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Jae-Hoon Lee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research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 putative substrate receptors for CUL4-based E3 ligases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 used bioinformatics to find all Arabidopsis &amp; rice DWDs</a:t>
            </a:r>
            <a:endParaRPr lang="en-US">
              <a:solidFill>
                <a:srgbClr val="008000"/>
              </a:solidFill>
            </a:endParaRPr>
          </a:p>
        </p:txBody>
      </p:sp>
      <p:pic>
        <p:nvPicPr>
          <p:cNvPr id="147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4" descr="CUL4 model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4953000" y="2090738"/>
            <a:ext cx="41910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639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-53975" y="144463"/>
            <a:ext cx="91979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 used bioinformatics to 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find all Arabidopsis &amp; 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rice DWDs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Placed in subgroups </a:t>
            </a:r>
          </a:p>
          <a:p>
            <a:pPr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based on DWD sequence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03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4" descr="CUL4 mode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8"/>
          <a:stretch>
            <a:fillRect/>
          </a:stretch>
        </p:blipFill>
        <p:spPr bwMode="auto">
          <a:xfrm>
            <a:off x="0" y="4348163"/>
            <a:ext cx="38100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-53975" y="144463"/>
            <a:ext cx="91979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		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 used bioinformatics to 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find all Arabidopsis &amp; 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charset="0"/>
              </a:rPr>
              <a:t>rice DWDs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Placed in subgroups </a:t>
            </a:r>
          </a:p>
          <a:p>
            <a:pPr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based on DWD sequence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</a:t>
            </a:r>
          </a:p>
          <a:p>
            <a:pPr>
              <a:spcBef>
                <a:spcPct val="10000"/>
              </a:spcBef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subgroup for DDB1 </a:t>
            </a:r>
          </a:p>
          <a:p>
            <a:pPr>
              <a:spcBef>
                <a:spcPct val="10000"/>
              </a:spcBef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binding </a:t>
            </a:r>
          </a:p>
        </p:txBody>
      </p:sp>
    </p:spTree>
    <p:extLst>
      <p:ext uri="{BB962C8B-B14F-4D97-AF65-F5344CB8AC3E}">
        <p14:creationId xmlns:p14="http://schemas.microsoft.com/office/powerpoint/2010/main" val="36312167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3"/>
          <p:cNvSpPr txBox="1">
            <a:spLocks noChangeArrowheads="1"/>
          </p:cNvSpPr>
          <p:nvPr/>
        </p:nvSpPr>
        <p:spPr bwMode="auto">
          <a:xfrm>
            <a:off x="-53975" y="0"/>
            <a:ext cx="91979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 subgroup for DDB1 binding 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 co-immunoprecipitation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pic>
        <p:nvPicPr>
          <p:cNvPr id="150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5800"/>
            <a:ext cx="4445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810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969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 subgroup for DDB1 binding 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 co-immunoprecipitation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Two-hybrid: identifies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interacting proteins</a:t>
            </a:r>
          </a:p>
        </p:txBody>
      </p:sp>
      <p:pic>
        <p:nvPicPr>
          <p:cNvPr id="151554" name="Picture 6" descr="480px-Two_hybrid_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66800"/>
            <a:ext cx="4632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030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Tested members of each subgroup for DDB1 binding 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 co-immunoprecipitation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>
                <a:latin typeface="Times New Roman" charset="0"/>
              </a:rPr>
              <a:t>Two-hybrid: identifies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interacting proteins</a:t>
            </a:r>
          </a:p>
          <a:p>
            <a:pPr lvl="1">
              <a:spcBef>
                <a:spcPct val="10000"/>
              </a:spcBef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Only get transcription if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one hybrid supplies Act D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&amp; other supplies DNA</a:t>
            </a:r>
          </a:p>
          <a:p>
            <a:pPr lvl="1">
              <a:spcBef>
                <a:spcPct val="1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Binding Domain</a:t>
            </a:r>
          </a:p>
          <a:p>
            <a:pPr lvl="1">
              <a:spcBef>
                <a:spcPct val="10000"/>
              </a:spcBef>
              <a:buFont typeface="Arial" charset="0"/>
              <a:buChar char="•"/>
            </a:pPr>
            <a:endParaRPr lang="en-US">
              <a:latin typeface="Times New Roman" charset="0"/>
            </a:endParaRPr>
          </a:p>
        </p:txBody>
      </p:sp>
      <p:pic>
        <p:nvPicPr>
          <p:cNvPr id="152578" name="Picture 6" descr="480px-Two_hybrid_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66800"/>
            <a:ext cx="4632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053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-53975" y="0"/>
            <a:ext cx="91979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Tested members of each subgroup for DDB1 binding </a:t>
            </a:r>
          </a:p>
          <a:p>
            <a:pPr lvl="1"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co-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immunoprecipitation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  <a:p>
            <a:pPr lvl="1"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latin typeface="Times New Roman" charset="0"/>
              </a:rPr>
              <a:t>Two-hybrid: identifies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latin typeface="Times New Roman" charset="0"/>
              </a:rPr>
              <a:t>interacting proteins</a:t>
            </a:r>
          </a:p>
          <a:p>
            <a:pPr lvl="1">
              <a:spcBef>
                <a:spcPct val="100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Only get transcription if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one hybrid supplies Act D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&amp; other supplies DNA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BD</a:t>
            </a:r>
          </a:p>
          <a:p>
            <a:pPr marL="457200" lvl="1" indent="-114300">
              <a:spcBef>
                <a:spcPct val="100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Other ways to show protein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Interactions: </a:t>
            </a:r>
          </a:p>
          <a:p>
            <a:pPr lvl="1">
              <a:spcBef>
                <a:spcPct val="10000"/>
              </a:spcBef>
              <a:defRPr/>
            </a:pPr>
            <a:endParaRPr lang="en-US" dirty="0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20482" name="Picture 6" descr="480px-Two_hybrid_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66800"/>
            <a:ext cx="4632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954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creen shot 2018-02-25 at 8.5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-53975" y="0"/>
            <a:ext cx="546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429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800080"/>
                </a:solidFill>
                <a:latin typeface="Times New Roman" charset="0"/>
              </a:rPr>
              <a:t>DWD Proteins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latin typeface="Times New Roman" charset="0"/>
              </a:rPr>
              <a:t>Other ways to show protein interactions</a:t>
            </a:r>
          </a:p>
          <a:p>
            <a:pPr marL="457200" indent="-457200">
              <a:spcBef>
                <a:spcPct val="10000"/>
              </a:spcBef>
              <a:buFontTx/>
              <a:buAutoNum type="arabicParenR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FRET: Fluorescence resonance energy transfer</a:t>
            </a:r>
          </a:p>
          <a:p>
            <a:pPr>
              <a:spcBef>
                <a:spcPct val="10000"/>
              </a:spcBef>
              <a:defRPr/>
            </a:pPr>
            <a:endParaRPr lang="en-US" sz="2400" dirty="0">
              <a:latin typeface="Times New Roman" charset="0"/>
            </a:endParaRPr>
          </a:p>
          <a:p>
            <a:pPr lvl="1">
              <a:spcBef>
                <a:spcPct val="10000"/>
              </a:spcBef>
              <a:defRPr/>
            </a:pPr>
            <a:endParaRPr lang="en-US" dirty="0">
              <a:solidFill>
                <a:srgbClr val="008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81329"/>
      </p:ext>
    </p:extLst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">
      <a:dk1>
        <a:srgbClr val="000000"/>
      </a:dk1>
      <a:lt1>
        <a:srgbClr val="FFFFFF"/>
      </a:lt1>
      <a:dk2>
        <a:srgbClr val="8CF4EA"/>
      </a:dk2>
      <a:lt2>
        <a:srgbClr val="000000"/>
      </a:lt2>
      <a:accent1>
        <a:srgbClr val="00B7A5"/>
      </a:accent1>
      <a:accent2>
        <a:srgbClr val="D49FFF"/>
      </a:accent2>
      <a:accent3>
        <a:srgbClr val="FFFFFF"/>
      </a:accent3>
      <a:accent4>
        <a:srgbClr val="000000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Danaville III:Applications:word Processors:Microsoft Office for PPC:Microsoft PowerPoint 4:Templates:On Screen &amp; 35mm Slides:azures.ppt - Azure</Template>
  <TotalTime>4293</TotalTime>
  <Pages>85</Pages>
  <Words>3829</Words>
  <Application>Microsoft Macintosh PowerPoint</Application>
  <PresentationFormat>On-screen Show (4:3)</PresentationFormat>
  <Paragraphs>700</Paragraphs>
  <Slides>124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2" baseType="lpstr">
      <vt:lpstr>ヒラギノ角ゴ Pro W3</vt:lpstr>
      <vt:lpstr>Arial</vt:lpstr>
      <vt:lpstr>Helvetica</vt:lpstr>
      <vt:lpstr>Monotype Sorts</vt:lpstr>
      <vt:lpstr>Symbol</vt:lpstr>
      <vt:lpstr>Times</vt:lpstr>
      <vt:lpstr>Times New Roman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ȶ஘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 A</dc:creator>
  <cp:keywords/>
  <dc:description/>
  <cp:lastModifiedBy>Microsoft Office User</cp:lastModifiedBy>
  <cp:revision>191</cp:revision>
  <cp:lastPrinted>2009-04-22T19:24:48Z</cp:lastPrinted>
  <dcterms:created xsi:type="dcterms:W3CDTF">2012-01-14T18:51:58Z</dcterms:created>
  <dcterms:modified xsi:type="dcterms:W3CDTF">2019-03-14T21:23:13Z</dcterms:modified>
</cp:coreProperties>
</file>