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004" r:id="rId2"/>
    <p:sldId id="1005" r:id="rId3"/>
    <p:sldId id="1006" r:id="rId4"/>
    <p:sldId id="1008" r:id="rId5"/>
    <p:sldId id="1010" r:id="rId6"/>
    <p:sldId id="1011" r:id="rId7"/>
    <p:sldId id="1014" r:id="rId8"/>
    <p:sldId id="1360" r:id="rId9"/>
    <p:sldId id="1361" r:id="rId10"/>
    <p:sldId id="1363" r:id="rId11"/>
    <p:sldId id="1364" r:id="rId12"/>
    <p:sldId id="1366" r:id="rId13"/>
    <p:sldId id="1367" r:id="rId14"/>
    <p:sldId id="1368" r:id="rId15"/>
    <p:sldId id="1369" r:id="rId16"/>
    <p:sldId id="1370" r:id="rId17"/>
    <p:sldId id="137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DC0081"/>
    <a:srgbClr val="114FFB"/>
    <a:srgbClr val="FF5008"/>
    <a:srgbClr val="00FF00"/>
    <a:srgbClr val="F35B1B"/>
    <a:srgbClr val="037C03"/>
    <a:srgbClr val="111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86951" autoAdjust="0"/>
  </p:normalViewPr>
  <p:slideViewPr>
    <p:cSldViewPr>
      <p:cViewPr varScale="1">
        <p:scale>
          <a:sx n="113" d="100"/>
          <a:sy n="113" d="100"/>
        </p:scale>
        <p:origin x="2144" y="176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3E3D47DA-3BE5-A64F-A7D6-74EC19F796FC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8820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7FBBD643-B58B-6148-9689-D1360628D1A0}" type="slidenum">
              <a:rPr lang="en-US" sz="1400"/>
              <a:pPr algn="r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75146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ヒラギノ角ゴ Pro W3" pitchFamily="-108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6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2800" b="1" dirty="0">
                <a:latin typeface="Helvetica" charset="0"/>
                <a:ea typeface="ヒラギノ角ゴ Pro W3" charset="0"/>
                <a:cs typeface="ヒラギノ角ゴ Pro W3" charset="0"/>
              </a:rPr>
              <a:t>Reducing</a:t>
            </a:r>
            <a:r>
              <a:rPr lang="en-US" sz="2800" b="1" baseline="0" dirty="0">
                <a:latin typeface="Helvetica" charset="0"/>
                <a:ea typeface="ヒラギノ角ゴ Pro W3" charset="0"/>
                <a:cs typeface="ヒラギノ角ゴ Pro W3" charset="0"/>
              </a:rPr>
              <a:t> P might alter partitioning to starch </a:t>
            </a:r>
            <a:r>
              <a:rPr lang="en-US" sz="2800" b="1" baseline="0" dirty="0" err="1">
                <a:latin typeface="Helvetica" charset="0"/>
                <a:ea typeface="ヒラギノ角ゴ Pro W3" charset="0"/>
                <a:cs typeface="ヒラギノ角ゴ Pro W3" charset="0"/>
              </a:rPr>
              <a:t>vs</a:t>
            </a:r>
            <a:r>
              <a:rPr lang="en-US" sz="2800" b="1" baseline="0" dirty="0">
                <a:latin typeface="Helvetica" charset="0"/>
                <a:ea typeface="ヒラギノ角ゴ Pro W3" charset="0"/>
                <a:cs typeface="ヒラギノ角ゴ Pro W3" charset="0"/>
              </a:rPr>
              <a:t> sucrose</a:t>
            </a:r>
          </a:p>
          <a:p>
            <a:r>
              <a:rPr lang="en-US" sz="2800" b="1" dirty="0">
                <a:latin typeface="Helvetica" charset="0"/>
                <a:ea typeface="ヒラギノ角ゴ Pro W3" charset="0"/>
                <a:cs typeface="ヒラギノ角ゴ Pro W3" charset="0"/>
              </a:rPr>
              <a:t>Might also alter partitioning to fats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Helvetica" charset="0"/>
                <a:ea typeface="ヒラギノ角ゴ Pro W3" charset="0"/>
                <a:cs typeface="ヒラギノ角ゴ Pro W3" charset="0"/>
              </a:rPr>
              <a:t>Can be inhibited</a:t>
            </a:r>
            <a:r>
              <a:rPr lang="en-US" baseline="0" dirty="0">
                <a:latin typeface="Helvetica" charset="0"/>
                <a:ea typeface="ヒラギノ角ゴ Pro W3" charset="0"/>
                <a:cs typeface="ヒラギノ角ゴ Pro W3" charset="0"/>
              </a:rPr>
              <a:t> in grasses</a:t>
            </a:r>
          </a:p>
          <a:p>
            <a:r>
              <a:rPr lang="en-US" baseline="0" dirty="0">
                <a:latin typeface="Helvetica" charset="0"/>
                <a:ea typeface="ヒラギノ角ゴ Pro W3" charset="0"/>
                <a:cs typeface="ヒラギノ角ゴ Pro W3" charset="0"/>
              </a:rPr>
              <a:t>Can inhibit sterols with statins</a:t>
            </a:r>
            <a:endParaRPr lang="en-US" dirty="0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6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561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0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0875" y="609600"/>
            <a:ext cx="194786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8" y="609600"/>
            <a:ext cx="56911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09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5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44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1981200"/>
            <a:ext cx="38195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43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79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52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1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1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7288" y="1981200"/>
            <a:ext cx="7791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77152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8" charset="-128"/>
          <a:cs typeface="ヒラギノ角ゴ Pro W3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ヒラギノ角ゴ Pro W3" pitchFamily="-108" charset="-128"/>
          <a:cs typeface="ヒラギノ角ゴ Pro W3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  <a:cs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enome.jp/kegg/pathwa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enome.jp/kegg/pathway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enome.jp/kegg/pathway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enome.jp/kegg/pathway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enome.jp/kegg/pathwa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538" name="Rectangle 2"/>
          <p:cNvSpPr>
            <a:spLocks noChangeArrowheads="1"/>
          </p:cNvSpPr>
          <p:nvPr/>
        </p:nvSpPr>
        <p:spPr bwMode="auto">
          <a:xfrm>
            <a:off x="0" y="0"/>
            <a:ext cx="9077325" cy="673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/>
                <a:cs typeface="Times New Roman"/>
              </a:rPr>
              <a:t>First assignment Wednesday Feb 20</a:t>
            </a:r>
          </a:p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pick a particular combination of biofuel, gene and treatment &amp; convince the group in 5-10 minutes why your choice is best.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Suggestions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Drought/VPD/salinity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pCO</a:t>
            </a:r>
            <a:r>
              <a:rPr lang="en-US" sz="2400" b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2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Temperature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Light 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PFD (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photonflux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 density) = intensity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Photoperiod (</a:t>
            </a:r>
            <a:r>
              <a:rPr lang="en-US" b="1" dirty="0" err="1">
                <a:solidFill>
                  <a:srgbClr val="037C03"/>
                </a:solidFill>
                <a:latin typeface="Times New Roman"/>
                <a:cs typeface="Times New Roman"/>
              </a:rPr>
              <a:t>daylength</a:t>
            </a: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) = duration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Quality = color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cs typeface="Times New Roman"/>
              </a:rPr>
              <a:t>Nutrition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Macronutrients = N, P, K, S,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  <a:cs typeface="Times New Roman"/>
              </a:rPr>
              <a:t>Ca</a:t>
            </a:r>
            <a:r>
              <a:rPr lang="en-US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, Mg, Fe</a:t>
            </a:r>
          </a:p>
          <a:p>
            <a:pPr marL="914400" lvl="1" indent="-457200">
              <a:buFont typeface="Arial"/>
              <a:buChar char="•"/>
              <a:defRPr/>
            </a:pPr>
            <a:r>
              <a:rPr lang="en-US" sz="2400" b="1" dirty="0">
                <a:solidFill>
                  <a:srgbClr val="037C03"/>
                </a:solidFill>
                <a:latin typeface="Times New Roman"/>
                <a:cs typeface="Times New Roman"/>
              </a:rPr>
              <a:t>Micronutrients, vitamins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Inhibitors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1" dirty="0">
                <a:latin typeface="Times New Roman"/>
                <a:cs typeface="Times New Roman"/>
              </a:rPr>
              <a:t>Cell wall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Fatty acid synthesis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Something else??</a:t>
            </a:r>
          </a:p>
        </p:txBody>
      </p:sp>
    </p:spTree>
    <p:extLst>
      <p:ext uri="{BB962C8B-B14F-4D97-AF65-F5344CB8AC3E}">
        <p14:creationId xmlns:p14="http://schemas.microsoft.com/office/powerpoint/2010/main" val="236982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Finding candidates</a:t>
            </a:r>
          </a:p>
          <a:p>
            <a:pPr marL="457200" indent="-457200"/>
            <a:r>
              <a:rPr lang="en-US" b="1" dirty="0">
                <a:latin typeface="Times New Roman"/>
                <a:cs typeface="Times New Roman"/>
              </a:rPr>
              <a:t>KEGG pathways: 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https://</a:t>
            </a:r>
            <a:r>
              <a:rPr lang="en-US" b="1" dirty="0" err="1">
                <a:latin typeface="Times New Roman"/>
                <a:cs typeface="Times New Roman"/>
                <a:hlinkClick r:id="rId2"/>
              </a:rPr>
              <a:t>www.genome.jp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/</a:t>
            </a:r>
            <a:r>
              <a:rPr lang="en-US" b="1" dirty="0" err="1">
                <a:latin typeface="Times New Roman"/>
                <a:cs typeface="Times New Roman"/>
                <a:hlinkClick r:id="rId2"/>
              </a:rPr>
              <a:t>kegg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/</a:t>
            </a:r>
            <a:r>
              <a:rPr lang="en-US" b="1" dirty="0" err="1">
                <a:latin typeface="Times New Roman"/>
                <a:cs typeface="Times New Roman"/>
                <a:hlinkClick r:id="rId2"/>
              </a:rPr>
              <a:t>pathway.html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9-02-18 at 10.54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9" y="990600"/>
            <a:ext cx="6023631" cy="3810000"/>
          </a:xfrm>
          <a:prstGeom prst="rect">
            <a:avLst/>
          </a:prstGeom>
        </p:spPr>
      </p:pic>
      <p:pic>
        <p:nvPicPr>
          <p:cNvPr id="2" name="Picture 1" descr="Screen shot 2019-02-18 at 10.56.0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0"/>
          <a:stretch/>
        </p:blipFill>
        <p:spPr>
          <a:xfrm>
            <a:off x="4876800" y="762000"/>
            <a:ext cx="4267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0"/>
            <a:ext cx="9144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Finding candidates</a:t>
            </a:r>
          </a:p>
          <a:p>
            <a:pPr marL="457200" indent="-457200"/>
            <a:r>
              <a:rPr lang="en-US" b="1" dirty="0">
                <a:latin typeface="Times New Roman"/>
                <a:cs typeface="Times New Roman"/>
              </a:rPr>
              <a:t>KEGG pathways: 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https://www.genome.jp/kegg/pathway.html</a:t>
            </a:r>
            <a:endParaRPr lang="en-US" b="1" dirty="0">
              <a:latin typeface="Times New Roman"/>
              <a:cs typeface="Times New Roman"/>
            </a:endParaRPr>
          </a:p>
          <a:p>
            <a:pPr marL="457200" indent="-457200"/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Gramene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: http://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www.gramene.org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</a:p>
        </p:txBody>
      </p:sp>
      <p:pic>
        <p:nvPicPr>
          <p:cNvPr id="3" name="Picture 2" descr="Screen shot 2019-02-18 at 11.00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4884"/>
            <a:ext cx="7848600" cy="57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0"/>
            <a:ext cx="9144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Finding candidates</a:t>
            </a:r>
          </a:p>
          <a:p>
            <a:pPr marL="457200" indent="-457200"/>
            <a:r>
              <a:rPr lang="en-US" b="1" dirty="0">
                <a:latin typeface="Times New Roman"/>
                <a:cs typeface="Times New Roman"/>
              </a:rPr>
              <a:t>KEGG pathways: 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https://www.genome.jp/kegg/pathway.html</a:t>
            </a:r>
            <a:endParaRPr lang="en-US" b="1" dirty="0">
              <a:latin typeface="Times New Roman"/>
              <a:cs typeface="Times New Roman"/>
            </a:endParaRPr>
          </a:p>
          <a:p>
            <a:pPr marL="457200" indent="-457200"/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Gramene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: http://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www.gramene.org</a:t>
            </a: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</a:p>
        </p:txBody>
      </p:sp>
      <p:pic>
        <p:nvPicPr>
          <p:cNvPr id="4" name="Picture 3" descr="Screen shot 2019-02-18 at 11.05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853"/>
            <a:ext cx="9144000" cy="40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1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Finding candidates</a:t>
            </a:r>
          </a:p>
        </p:txBody>
      </p:sp>
      <p:pic>
        <p:nvPicPr>
          <p:cNvPr id="3" name="Picture 2" descr="Screen shot 2019-02-18 at 11.0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516"/>
            <a:ext cx="9144000" cy="44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4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18 at 11.0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7848600" cy="6867525"/>
          </a:xfrm>
          <a:prstGeom prst="rect">
            <a:avLst/>
          </a:prstGeom>
        </p:spPr>
      </p:pic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Finding candidates</a:t>
            </a:r>
          </a:p>
        </p:txBody>
      </p:sp>
    </p:spTree>
    <p:extLst>
      <p:ext uri="{BB962C8B-B14F-4D97-AF65-F5344CB8AC3E}">
        <p14:creationId xmlns:p14="http://schemas.microsoft.com/office/powerpoint/2010/main" val="108604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Finding candidates</a:t>
            </a:r>
          </a:p>
        </p:txBody>
      </p:sp>
      <p:pic>
        <p:nvPicPr>
          <p:cNvPr id="3" name="Picture 2" descr="Screen shot 2019-02-18 at 11.1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8" y="457200"/>
            <a:ext cx="9144000" cy="34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5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18 at 11.14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7" y="0"/>
            <a:ext cx="8365358" cy="68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2-18 at 11.1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291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1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6213"/>
            <a:ext cx="59436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2" name="Rectangle 3"/>
          <p:cNvSpPr>
            <a:spLocks noChangeArrowheads="1"/>
          </p:cNvSpPr>
          <p:nvPr/>
        </p:nvSpPr>
        <p:spPr bwMode="auto">
          <a:xfrm>
            <a:off x="0" y="0"/>
            <a:ext cx="9077325" cy="45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 dirty="0">
                <a:solidFill>
                  <a:srgbClr val="500093"/>
                </a:solidFill>
                <a:latin typeface="Times New Roman" charset="0"/>
                <a:cs typeface="Times New Roman" charset="0"/>
              </a:rPr>
              <a:t>Manipulating Calvin Cycle</a:t>
            </a:r>
          </a:p>
          <a:p>
            <a:r>
              <a:rPr lang="en-US" b="1" dirty="0">
                <a:latin typeface="Times New Roman" charset="0"/>
                <a:cs typeface="Times New Roman" charset="0"/>
              </a:rPr>
              <a:t>1 in 6 G3P becomes (CH</a:t>
            </a:r>
            <a:r>
              <a:rPr lang="en-US" b="1" baseline="-25000" dirty="0">
                <a:latin typeface="Times New Roman" charset="0"/>
                <a:cs typeface="Times New Roman" charset="0"/>
              </a:rPr>
              <a:t>2</a:t>
            </a:r>
            <a:r>
              <a:rPr lang="en-US" b="1" dirty="0">
                <a:latin typeface="Times New Roman" charset="0"/>
                <a:cs typeface="Times New Roman" charset="0"/>
              </a:rPr>
              <a:t>O)</a:t>
            </a:r>
            <a:r>
              <a:rPr lang="en-US" b="1" baseline="-25000" dirty="0">
                <a:latin typeface="Times New Roman" charset="0"/>
                <a:cs typeface="Times New Roman" charset="0"/>
              </a:rPr>
              <a:t>n</a:t>
            </a:r>
            <a:r>
              <a:rPr lang="en-US" b="1" dirty="0">
                <a:latin typeface="Times New Roman" charset="0"/>
                <a:cs typeface="Times New Roman" charset="0"/>
              </a:rPr>
              <a:t> </a:t>
            </a:r>
            <a:endParaRPr lang="en-US" b="1" dirty="0">
              <a:solidFill>
                <a:srgbClr val="063DE8"/>
              </a:solidFill>
              <a:latin typeface="Times New Roman" charset="0"/>
              <a:cs typeface="Times New Roman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either becomes starch in chloroplast (to store in cell)</a:t>
            </a:r>
          </a:p>
          <a:p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or is converted to </a:t>
            </a:r>
          </a:p>
          <a:p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DHAP &amp; exported </a:t>
            </a:r>
          </a:p>
          <a:p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to cytoplasm to </a:t>
            </a:r>
          </a:p>
          <a:p>
            <a:r>
              <a:rPr lang="en-US" b="1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make sucrose</a:t>
            </a:r>
            <a:endParaRPr lang="en-US" b="1" dirty="0">
              <a:solidFill>
                <a:schemeClr val="hlink"/>
              </a:solidFill>
              <a:latin typeface="Times New Roman" charset="0"/>
              <a:cs typeface="Times New Roman" charset="0"/>
            </a:endParaRPr>
          </a:p>
          <a:p>
            <a:r>
              <a:rPr lang="en-US" b="1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Pi/triosePO</a:t>
            </a:r>
            <a:r>
              <a:rPr lang="en-US" b="1" baseline="-25000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4 </a:t>
            </a:r>
            <a:endParaRPr lang="en-US" b="1" dirty="0">
              <a:solidFill>
                <a:srgbClr val="FC0128"/>
              </a:solidFill>
              <a:latin typeface="Times New Roman" charset="0"/>
              <a:cs typeface="Times New Roman" charset="0"/>
            </a:endParaRPr>
          </a:p>
          <a:p>
            <a:r>
              <a:rPr lang="en-US" b="1" dirty="0" err="1">
                <a:solidFill>
                  <a:srgbClr val="FC0128"/>
                </a:solidFill>
                <a:latin typeface="Times New Roman" charset="0"/>
                <a:cs typeface="Times New Roman" charset="0"/>
              </a:rPr>
              <a:t>antiporter</a:t>
            </a:r>
            <a:r>
              <a:rPr lang="en-US" b="1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 only</a:t>
            </a:r>
          </a:p>
          <a:p>
            <a:r>
              <a:rPr lang="en-US" b="1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trades DHAP for Pi</a:t>
            </a:r>
            <a:endParaRPr lang="en-US" b="1" dirty="0">
              <a:solidFill>
                <a:srgbClr val="063DE8"/>
              </a:solidFill>
              <a:latin typeface="Times New Roman" charset="0"/>
              <a:cs typeface="Times New Roman" charset="0"/>
            </a:endParaRPr>
          </a:p>
          <a:p>
            <a:r>
              <a:rPr lang="en-US" b="1" dirty="0">
                <a:latin typeface="Times New Roman" charset="0"/>
                <a:cs typeface="Times New Roman" charset="0"/>
              </a:rPr>
              <a:t>mechanism to </a:t>
            </a:r>
          </a:p>
          <a:p>
            <a:r>
              <a:rPr lang="en-US" b="1" dirty="0">
                <a:latin typeface="Times New Roman" charset="0"/>
                <a:cs typeface="Times New Roman" charset="0"/>
              </a:rPr>
              <a:t>regulate PS</a:t>
            </a:r>
          </a:p>
        </p:txBody>
      </p:sp>
    </p:spTree>
    <p:extLst>
      <p:ext uri="{BB962C8B-B14F-4D97-AF65-F5344CB8AC3E}">
        <p14:creationId xmlns:p14="http://schemas.microsoft.com/office/powerpoint/2010/main" val="37026694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07732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Manipulating fatty acid synthesis</a:t>
            </a:r>
            <a:endParaRPr lang="en-US" b="1" dirty="0">
              <a:solidFill>
                <a:srgbClr val="114FFB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Times" charset="0"/>
              <a:buNone/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Acetyl-CoA is key step</a:t>
            </a:r>
          </a:p>
          <a:p>
            <a:pPr marL="457200" indent="-457200">
              <a:buFont typeface="Times" charset="0"/>
              <a:buChar char="•"/>
            </a:pPr>
            <a:r>
              <a:rPr lang="en-US" b="1" dirty="0">
                <a:solidFill>
                  <a:srgbClr val="114FFB"/>
                </a:solidFill>
                <a:latin typeface="Times New Roman"/>
                <a:cs typeface="Times New Roman"/>
              </a:rPr>
              <a:t>Used to make fatty acids</a:t>
            </a:r>
            <a:endParaRPr lang="en-US" b="1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Times" charset="0"/>
              <a:buChar char="•"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Also used to make sterols, some amino acids, </a:t>
            </a:r>
            <a:r>
              <a:rPr lang="en-US" b="1" dirty="0" err="1">
                <a:solidFill>
                  <a:srgbClr val="037C03"/>
                </a:solidFill>
                <a:latin typeface="Times New Roman"/>
                <a:cs typeface="Times New Roman"/>
              </a:rPr>
              <a:t>stilbenes</a:t>
            </a: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 &amp; others</a:t>
            </a:r>
          </a:p>
          <a:p>
            <a:pPr marL="457200" indent="-457200">
              <a:buFont typeface="Times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Why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ACCase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is 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committed step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CoA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48" y="1905000"/>
            <a:ext cx="574405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3668412" cy="4343400"/>
          </a:xfrm>
          <a:prstGeom prst="rect">
            <a:avLst/>
          </a:prstGeom>
        </p:spPr>
      </p:pic>
      <p:pic>
        <p:nvPicPr>
          <p:cNvPr id="13313" name="Picture 4" descr="LipidSy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94787"/>
            <a:ext cx="5334000" cy="566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077325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Manipulating lipid metabolism</a:t>
            </a:r>
          </a:p>
          <a:p>
            <a:pPr marL="457200" indent="-457200"/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P starvation should push to making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cs typeface="Times New Roman"/>
              </a:rPr>
              <a:t>galactolipids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57200" indent="-457200"/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S starvation should push to making phospholipids &amp; oils</a:t>
            </a:r>
          </a:p>
          <a:p>
            <a:pPr marL="457200" indent="-457200"/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Mg starvation increased oil</a:t>
            </a:r>
          </a:p>
          <a:p>
            <a:pPr marL="457200" indent="-457200"/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in cyanobacteria</a:t>
            </a:r>
          </a:p>
          <a:p>
            <a:pPr marL="457200" indent="-457200"/>
            <a:r>
              <a:rPr lang="en-US" b="1" dirty="0">
                <a:latin typeface="Times New Roman"/>
                <a:cs typeface="Times New Roman"/>
              </a:rPr>
              <a:t>N starvation increased oil</a:t>
            </a:r>
          </a:p>
          <a:p>
            <a:pPr marL="457200" indent="-457200"/>
            <a:r>
              <a:rPr lang="en-US" b="1" dirty="0">
                <a:latin typeface="Times New Roman"/>
                <a:cs typeface="Times New Roman"/>
              </a:rPr>
              <a:t>in Chlorella &amp; </a:t>
            </a:r>
            <a:r>
              <a:rPr lang="en-US" b="1" dirty="0" err="1">
                <a:latin typeface="Times New Roman"/>
                <a:cs typeface="Times New Roman"/>
              </a:rPr>
              <a:t>Dunaliella</a:t>
            </a:r>
            <a:endParaRPr lang="en-US" b="1" dirty="0">
              <a:latin typeface="Times New Roman"/>
              <a:cs typeface="Times New Roman"/>
            </a:endParaRPr>
          </a:p>
          <a:p>
            <a:pPr marL="457200" indent="-457200"/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60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07732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Manipulating lipid metabolism</a:t>
            </a:r>
          </a:p>
          <a:p>
            <a:pPr marL="457200" indent="-457200"/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In green seeds PGA formed by rubisco may be turned to pyruvate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PDH then turns it to Acetyl-CoA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/>
                <a:cs typeface="Times New Roman"/>
              </a:rPr>
              <a:t>Less CO</a:t>
            </a:r>
            <a:r>
              <a:rPr lang="en-US" b="1" baseline="-25000" dirty="0">
                <a:latin typeface="Times New Roman"/>
                <a:cs typeface="Times New Roman"/>
              </a:rPr>
              <a:t>2</a:t>
            </a:r>
            <a:r>
              <a:rPr lang="en-US" b="1" dirty="0">
                <a:latin typeface="Times New Roman"/>
                <a:cs typeface="Times New Roman"/>
              </a:rPr>
              <a:t> loss and more energy-efficient than via glycolysis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116D3"/>
                </a:solidFill>
                <a:latin typeface="Times New Roman"/>
                <a:cs typeface="Times New Roman"/>
              </a:rPr>
              <a:t>RuBP is regenerated via Pentose-phosphate pathway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B4581-CE00-5A45-99FA-03FDBE2BF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912338"/>
            <a:ext cx="5227608" cy="49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624" y="457200"/>
            <a:ext cx="3302376" cy="2895600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07732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Manipulating cell wall carbohydrate synthesis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"/>
            <a:ext cx="5638800" cy="557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511785"/>
            <a:ext cx="73787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2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73200"/>
            <a:ext cx="5943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0"/>
            <a:ext cx="9144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Manipulating respiration</a:t>
            </a:r>
          </a:p>
          <a:p>
            <a:pPr marL="279400" indent="-279400">
              <a:buFont typeface="Times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Pyruvate oxidation &amp; Krebs cycle in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mito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make Acetyl-CoA &amp; others many Pentose phosphate shunt in cytosol </a:t>
            </a: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or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37C03"/>
                </a:solidFill>
                <a:latin typeface="Times New Roman"/>
                <a:cs typeface="Times New Roman"/>
              </a:rPr>
              <a:t>cp</a:t>
            </a:r>
            <a:endParaRPr lang="en-US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79400" indent="-279400">
              <a:buFont typeface="Times" charset="0"/>
              <a:buNone/>
              <a:defRPr/>
            </a:pPr>
            <a:r>
              <a:rPr lang="en-US" b="1" dirty="0">
                <a:solidFill>
                  <a:srgbClr val="037C03"/>
                </a:solidFill>
                <a:latin typeface="Times New Roman"/>
                <a:cs typeface="Times New Roman"/>
              </a:rPr>
              <a:t>makes NADPH &amp; intermediates</a:t>
            </a:r>
          </a:p>
          <a:p>
            <a:pPr marL="279400" indent="-279400">
              <a:buFont typeface="Times" charset="0"/>
              <a:buNone/>
              <a:defRPr/>
            </a:pPr>
            <a:r>
              <a:rPr lang="en-US" b="1" dirty="0">
                <a:solidFill>
                  <a:srgbClr val="FC0128"/>
                </a:solidFill>
                <a:latin typeface="Times New Roman"/>
                <a:cs typeface="Times New Roman"/>
              </a:rPr>
              <a:t>Uses many Calvin Cycle enzymes</a:t>
            </a:r>
          </a:p>
          <a:p>
            <a:pPr marL="279400" indent="-279400">
              <a:buFont typeface="Times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Makes nucleotide &amp; </a:t>
            </a:r>
          </a:p>
          <a:p>
            <a:pPr marL="279400" indent="-279400">
              <a:buFont typeface="Times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phenolic precursors </a:t>
            </a:r>
          </a:p>
          <a:p>
            <a:pPr marL="279400" indent="-279400">
              <a:buFont typeface="Times" charset="0"/>
              <a:buNone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Affected by T, pCO</a:t>
            </a:r>
            <a:r>
              <a:rPr lang="en-US" b="1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  <a:p>
            <a:pPr marL="279400" indent="-279400">
              <a:buFont typeface="Times" charset="0"/>
              <a:buNone/>
              <a:defRPr/>
            </a:pPr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many others</a:t>
            </a:r>
          </a:p>
          <a:p>
            <a:pPr marL="279400" indent="-279400">
              <a:buFont typeface="Times" charset="0"/>
              <a:buNone/>
              <a:defRPr/>
            </a:pPr>
            <a:endParaRPr lang="en-US" baseline="-25000" dirty="0">
              <a:solidFill>
                <a:srgbClr val="FC0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5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Finding candidates</a:t>
            </a:r>
          </a:p>
          <a:p>
            <a:pPr marL="457200" indent="-457200"/>
            <a:r>
              <a:rPr lang="en-US" b="1" dirty="0">
                <a:latin typeface="Times New Roman"/>
                <a:cs typeface="Times New Roman"/>
              </a:rPr>
              <a:t>KEGG pathways: 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https://</a:t>
            </a:r>
            <a:r>
              <a:rPr lang="en-US" b="1" dirty="0" err="1">
                <a:latin typeface="Times New Roman"/>
                <a:cs typeface="Times New Roman"/>
                <a:hlinkClick r:id="rId2"/>
              </a:rPr>
              <a:t>www.genome.jp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/</a:t>
            </a:r>
            <a:r>
              <a:rPr lang="en-US" b="1" dirty="0" err="1">
                <a:latin typeface="Times New Roman"/>
                <a:cs typeface="Times New Roman"/>
                <a:hlinkClick r:id="rId2"/>
              </a:rPr>
              <a:t>kegg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/</a:t>
            </a:r>
            <a:r>
              <a:rPr lang="en-US" b="1" dirty="0" err="1">
                <a:latin typeface="Times New Roman"/>
                <a:cs typeface="Times New Roman"/>
                <a:hlinkClick r:id="rId2"/>
              </a:rPr>
              <a:t>pathway.html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2" name="Picture 1" descr="Screen shot 2019-02-18 at 10.41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80" y="838200"/>
            <a:ext cx="561062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2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500093"/>
                </a:solidFill>
                <a:latin typeface="Times New Roman"/>
                <a:cs typeface="Times New Roman"/>
              </a:rPr>
              <a:t>Finding candidates</a:t>
            </a:r>
          </a:p>
          <a:p>
            <a:pPr marL="457200" indent="-457200"/>
            <a:r>
              <a:rPr lang="en-US" b="1" dirty="0">
                <a:latin typeface="Times New Roman"/>
                <a:cs typeface="Times New Roman"/>
              </a:rPr>
              <a:t>KEGG pathways: 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https://</a:t>
            </a:r>
            <a:r>
              <a:rPr lang="en-US" b="1" dirty="0" err="1">
                <a:latin typeface="Times New Roman"/>
                <a:cs typeface="Times New Roman"/>
                <a:hlinkClick r:id="rId2"/>
              </a:rPr>
              <a:t>www.genome.jp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/</a:t>
            </a:r>
            <a:r>
              <a:rPr lang="en-US" b="1" dirty="0" err="1">
                <a:latin typeface="Times New Roman"/>
                <a:cs typeface="Times New Roman"/>
                <a:hlinkClick r:id="rId2"/>
              </a:rPr>
              <a:t>kegg</a:t>
            </a:r>
            <a:r>
              <a:rPr lang="en-US" b="1" dirty="0">
                <a:latin typeface="Times New Roman"/>
                <a:cs typeface="Times New Roman"/>
                <a:hlinkClick r:id="rId2"/>
              </a:rPr>
              <a:t>/</a:t>
            </a:r>
            <a:r>
              <a:rPr lang="en-US" b="1" dirty="0" err="1">
                <a:latin typeface="Times New Roman"/>
                <a:cs typeface="Times New Roman"/>
                <a:hlinkClick r:id="rId2"/>
              </a:rPr>
              <a:t>pathway.html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9-02-18 at 10.50.4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28" b="7404"/>
          <a:stretch/>
        </p:blipFill>
        <p:spPr>
          <a:xfrm>
            <a:off x="0" y="747661"/>
            <a:ext cx="3390838" cy="6096000"/>
          </a:xfrm>
          <a:prstGeom prst="rect">
            <a:avLst/>
          </a:prstGeom>
        </p:spPr>
      </p:pic>
      <p:pic>
        <p:nvPicPr>
          <p:cNvPr id="5" name="Picture 4" descr="Screen shot 2019-02-18 at 10.54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8" y="762000"/>
            <a:ext cx="602363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27217"/>
      </p:ext>
    </p:extLst>
  </p:cSld>
  <p:clrMapOvr>
    <a:masterClrMapping/>
  </p:clrMapOvr>
</p:sld>
</file>

<file path=ppt/theme/theme1.xml><?xml version="1.0" encoding="utf-8"?>
<a:theme xmlns:a="http://schemas.openxmlformats.org/drawingml/2006/main" name="a">
  <a:themeElements>
    <a:clrScheme name="">
      <a:dk1>
        <a:srgbClr val="000000"/>
      </a:dk1>
      <a:lt1>
        <a:srgbClr val="FFFFFF"/>
      </a:lt1>
      <a:dk2>
        <a:srgbClr val="8CF4EA"/>
      </a:dk2>
      <a:lt2>
        <a:srgbClr val="000000"/>
      </a:lt2>
      <a:accent1>
        <a:srgbClr val="00B7A5"/>
      </a:accent1>
      <a:accent2>
        <a:srgbClr val="D49FFF"/>
      </a:accent2>
      <a:accent3>
        <a:srgbClr val="FFFFFF"/>
      </a:accent3>
      <a:accent4>
        <a:srgbClr val="000000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Danaville III:Applications:word Processors:Microsoft Office for PPC:Microsoft PowerPoint 4:Templates:On Screen &amp; 35mm Slides:azures.ppt - Azure</Template>
  <TotalTime>4213</TotalTime>
  <Pages>85</Pages>
  <Words>419</Words>
  <Application>Microsoft Macintosh PowerPoint</Application>
  <PresentationFormat>On-screen Show (4:3)</PresentationFormat>
  <Paragraphs>74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ヒラギノ角ゴ Pro W3</vt:lpstr>
      <vt:lpstr>Arial</vt:lpstr>
      <vt:lpstr>Helvetica</vt:lpstr>
      <vt:lpstr>Monotype Sorts</vt:lpstr>
      <vt:lpstr>Times</vt:lpstr>
      <vt:lpstr>Times New Roman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ȶ஘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 A</dc:creator>
  <cp:keywords/>
  <dc:description/>
  <cp:lastModifiedBy>Microsoft Office User</cp:lastModifiedBy>
  <cp:revision>184</cp:revision>
  <cp:lastPrinted>2009-04-22T19:24:48Z</cp:lastPrinted>
  <dcterms:created xsi:type="dcterms:W3CDTF">2012-01-14T18:51:58Z</dcterms:created>
  <dcterms:modified xsi:type="dcterms:W3CDTF">2019-02-20T20:40:26Z</dcterms:modified>
</cp:coreProperties>
</file>