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4"/>
  </p:notesMasterIdLst>
  <p:handoutMasterIdLst>
    <p:handoutMasterId r:id="rId115"/>
  </p:handoutMasterIdLst>
  <p:sldIdLst>
    <p:sldId id="1005" r:id="rId2"/>
    <p:sldId id="1160" r:id="rId3"/>
    <p:sldId id="1161" r:id="rId4"/>
    <p:sldId id="1162" r:id="rId5"/>
    <p:sldId id="1008" r:id="rId6"/>
    <p:sldId id="1007" r:id="rId7"/>
    <p:sldId id="1010" r:id="rId8"/>
    <p:sldId id="1011" r:id="rId9"/>
    <p:sldId id="1158" r:id="rId10"/>
    <p:sldId id="1159" r:id="rId11"/>
    <p:sldId id="1014" r:id="rId12"/>
    <p:sldId id="1015" r:id="rId13"/>
    <p:sldId id="1016" r:id="rId14"/>
    <p:sldId id="1013" r:id="rId15"/>
    <p:sldId id="1004" r:id="rId16"/>
    <p:sldId id="947" r:id="rId17"/>
    <p:sldId id="998" r:id="rId18"/>
    <p:sldId id="999" r:id="rId19"/>
    <p:sldId id="1000" r:id="rId20"/>
    <p:sldId id="1001" r:id="rId21"/>
    <p:sldId id="1002" r:id="rId22"/>
    <p:sldId id="1003" r:id="rId23"/>
    <p:sldId id="953" r:id="rId24"/>
    <p:sldId id="954" r:id="rId25"/>
    <p:sldId id="955" r:id="rId26"/>
    <p:sldId id="956" r:id="rId27"/>
    <p:sldId id="957" r:id="rId28"/>
    <p:sldId id="958" r:id="rId29"/>
    <p:sldId id="959" r:id="rId30"/>
    <p:sldId id="960" r:id="rId31"/>
    <p:sldId id="961" r:id="rId32"/>
    <p:sldId id="962" r:id="rId33"/>
    <p:sldId id="963" r:id="rId34"/>
    <p:sldId id="964" r:id="rId35"/>
    <p:sldId id="965" r:id="rId36"/>
    <p:sldId id="966" r:id="rId37"/>
    <p:sldId id="967" r:id="rId38"/>
    <p:sldId id="968" r:id="rId39"/>
    <p:sldId id="969" r:id="rId40"/>
    <p:sldId id="970" r:id="rId41"/>
    <p:sldId id="971" r:id="rId42"/>
    <p:sldId id="972" r:id="rId43"/>
    <p:sldId id="973" r:id="rId44"/>
    <p:sldId id="974" r:id="rId45"/>
    <p:sldId id="975" r:id="rId46"/>
    <p:sldId id="976" r:id="rId47"/>
    <p:sldId id="977" r:id="rId48"/>
    <p:sldId id="978" r:id="rId49"/>
    <p:sldId id="979" r:id="rId50"/>
    <p:sldId id="980" r:id="rId51"/>
    <p:sldId id="981" r:id="rId52"/>
    <p:sldId id="982" r:id="rId53"/>
    <p:sldId id="983" r:id="rId54"/>
    <p:sldId id="984" r:id="rId55"/>
    <p:sldId id="985" r:id="rId56"/>
    <p:sldId id="986" r:id="rId57"/>
    <p:sldId id="987" r:id="rId58"/>
    <p:sldId id="988" r:id="rId59"/>
    <p:sldId id="989" r:id="rId60"/>
    <p:sldId id="990" r:id="rId61"/>
    <p:sldId id="991" r:id="rId62"/>
    <p:sldId id="1018" r:id="rId63"/>
    <p:sldId id="1019" r:id="rId64"/>
    <p:sldId id="1020" r:id="rId65"/>
    <p:sldId id="1021" r:id="rId66"/>
    <p:sldId id="1022" r:id="rId67"/>
    <p:sldId id="1023" r:id="rId68"/>
    <p:sldId id="1024" r:id="rId69"/>
    <p:sldId id="1025" r:id="rId70"/>
    <p:sldId id="1026" r:id="rId71"/>
    <p:sldId id="1027" r:id="rId72"/>
    <p:sldId id="1028" r:id="rId73"/>
    <p:sldId id="874" r:id="rId74"/>
    <p:sldId id="875" r:id="rId75"/>
    <p:sldId id="1029" r:id="rId76"/>
    <p:sldId id="877" r:id="rId77"/>
    <p:sldId id="878" r:id="rId78"/>
    <p:sldId id="1030" r:id="rId79"/>
    <p:sldId id="1031" r:id="rId80"/>
    <p:sldId id="1032" r:id="rId81"/>
    <p:sldId id="1033" r:id="rId82"/>
    <p:sldId id="1034" r:id="rId83"/>
    <p:sldId id="1035" r:id="rId84"/>
    <p:sldId id="1036" r:id="rId85"/>
    <p:sldId id="1037" r:id="rId86"/>
    <p:sldId id="1038" r:id="rId87"/>
    <p:sldId id="1039" r:id="rId88"/>
    <p:sldId id="1040" r:id="rId89"/>
    <p:sldId id="1041" r:id="rId90"/>
    <p:sldId id="1042" r:id="rId91"/>
    <p:sldId id="1043" r:id="rId92"/>
    <p:sldId id="1044" r:id="rId93"/>
    <p:sldId id="1045" r:id="rId94"/>
    <p:sldId id="1046" r:id="rId95"/>
    <p:sldId id="1047" r:id="rId96"/>
    <p:sldId id="1048" r:id="rId97"/>
    <p:sldId id="1049" r:id="rId98"/>
    <p:sldId id="1050" r:id="rId99"/>
    <p:sldId id="1051" r:id="rId100"/>
    <p:sldId id="1052" r:id="rId101"/>
    <p:sldId id="1053" r:id="rId102"/>
    <p:sldId id="1054" r:id="rId103"/>
    <p:sldId id="1055" r:id="rId104"/>
    <p:sldId id="1056" r:id="rId105"/>
    <p:sldId id="1057" r:id="rId106"/>
    <p:sldId id="1058" r:id="rId107"/>
    <p:sldId id="1059" r:id="rId108"/>
    <p:sldId id="1060" r:id="rId109"/>
    <p:sldId id="1061" r:id="rId110"/>
    <p:sldId id="1062" r:id="rId111"/>
    <p:sldId id="1063" r:id="rId112"/>
    <p:sldId id="1064" r:id="rId1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82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116D3"/>
    <a:srgbClr val="037C03"/>
    <a:srgbClr val="800080"/>
    <a:srgbClr val="DC0081"/>
    <a:srgbClr val="114FFB"/>
    <a:srgbClr val="FF5008"/>
    <a:srgbClr val="00FF00"/>
    <a:srgbClr val="F35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9785"/>
    <p:restoredTop sz="86909" autoAdjust="0"/>
  </p:normalViewPr>
  <p:slideViewPr>
    <p:cSldViewPr>
      <p:cViewPr varScale="1">
        <p:scale>
          <a:sx n="58" d="100"/>
          <a:sy n="58" d="100"/>
        </p:scale>
        <p:origin x="984" y="66"/>
      </p:cViewPr>
      <p:guideLst>
        <p:guide orient="horz" pos="18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3E3D47DA-3BE5-A64F-A7D6-74EC19F796FC}" type="slidenum">
              <a:rPr lang="en-US" sz="1400"/>
              <a:pPr algn="r"/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788203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7FBBD643-B58B-6148-9689-D1360628D1A0}" type="slidenum">
              <a:rPr lang="en-US" sz="1400"/>
              <a:pPr algn="r"/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9751469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8" charset="0"/>
        <a:ea typeface="ヒラギノ角ゴ Pro W3" pitchFamily="-108" charset="-128"/>
        <a:cs typeface="ヒラギノ角ゴ Pro W3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8" charset="0"/>
        <a:ea typeface="ヒラギノ角ゴ Pro W3" pitchFamily="-108" charset="-128"/>
        <a:cs typeface="ヒラギノ角ゴ Pro W3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8" charset="0"/>
        <a:ea typeface="ヒラギノ角ゴ Pro W3" pitchFamily="-108" charset="-128"/>
        <a:cs typeface="ヒラギノ角ゴ Pro W3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8" charset="0"/>
        <a:ea typeface="ヒラギノ角ゴ Pro W3" pitchFamily="-108" charset="-128"/>
        <a:cs typeface="ヒラギノ角ゴ Pro W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8" charset="0"/>
        <a:ea typeface="ヒラギノ角ゴ Pro W3" pitchFamily="-108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365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2800" b="1" dirty="0">
                <a:latin typeface="Helvetica" charset="0"/>
                <a:ea typeface="ヒラギノ角ゴ Pro W3" charset="0"/>
                <a:cs typeface="ヒラギノ角ゴ Pro W3" charset="0"/>
              </a:rPr>
              <a:t>Reducing</a:t>
            </a:r>
            <a:r>
              <a:rPr lang="en-US" sz="2800" b="1" baseline="0" dirty="0">
                <a:latin typeface="Helvetica" charset="0"/>
                <a:ea typeface="ヒラギノ角ゴ Pro W3" charset="0"/>
                <a:cs typeface="ヒラギノ角ゴ Pro W3" charset="0"/>
              </a:rPr>
              <a:t> P might alter partitioning to starch </a:t>
            </a:r>
            <a:r>
              <a:rPr lang="en-US" sz="2800" b="1" baseline="0" dirty="0" err="1">
                <a:latin typeface="Helvetica" charset="0"/>
                <a:ea typeface="ヒラギノ角ゴ Pro W3" charset="0"/>
                <a:cs typeface="ヒラギノ角ゴ Pro W3" charset="0"/>
              </a:rPr>
              <a:t>vs</a:t>
            </a:r>
            <a:r>
              <a:rPr lang="en-US" sz="2800" b="1" baseline="0" dirty="0">
                <a:latin typeface="Helvetica" charset="0"/>
                <a:ea typeface="ヒラギノ角ゴ Pro W3" charset="0"/>
                <a:cs typeface="ヒラギノ角ゴ Pro W3" charset="0"/>
              </a:rPr>
              <a:t> sucrose</a:t>
            </a:r>
          </a:p>
          <a:p>
            <a:r>
              <a:rPr lang="en-US" sz="2800" b="1" dirty="0">
                <a:latin typeface="Helvetica" charset="0"/>
                <a:ea typeface="ヒラギノ角ゴ Pro W3" charset="0"/>
                <a:cs typeface="ヒラギノ角ゴ Pro W3" charset="0"/>
              </a:rPr>
              <a:t>Might also alter partitioning to fats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>
                <a:latin typeface="Helvetica" charset="0"/>
                <a:ea typeface="ヒラギノ角ゴ Pro W3" charset="0"/>
                <a:cs typeface="ヒラギノ角ゴ Pro W3" charset="0"/>
              </a:rPr>
              <a:t>Can be inhibited</a:t>
            </a:r>
            <a:r>
              <a:rPr lang="en-US" baseline="0" dirty="0">
                <a:latin typeface="Helvetica" charset="0"/>
                <a:ea typeface="ヒラギノ角ゴ Pro W3" charset="0"/>
                <a:cs typeface="ヒラギノ角ゴ Pro W3" charset="0"/>
              </a:rPr>
              <a:t> in grasses</a:t>
            </a:r>
          </a:p>
          <a:p>
            <a:r>
              <a:rPr lang="en-US" baseline="0" dirty="0">
                <a:latin typeface="Helvetica" charset="0"/>
                <a:ea typeface="ヒラギノ角ゴ Pro W3" charset="0"/>
                <a:cs typeface="ヒラギノ角ゴ Pro W3" charset="0"/>
              </a:rPr>
              <a:t>Can inhibit sterols with statins</a:t>
            </a:r>
            <a:endParaRPr lang="en-US" dirty="0">
              <a:latin typeface="Helvetica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313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465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Helvetica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3561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067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0875" y="609600"/>
            <a:ext cx="1947863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7288" y="609600"/>
            <a:ext cx="5691187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5096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6562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9448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7288" y="1981200"/>
            <a:ext cx="381952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9213" y="1981200"/>
            <a:ext cx="381952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7431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3796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8521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38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7102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7183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7288" y="1981200"/>
            <a:ext cx="779145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81100" y="609600"/>
            <a:ext cx="771525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ヒラギノ角ゴ Pro W3" pitchFamily="-108" charset="-128"/>
          <a:cs typeface="ヒラギノ角ゴ Pro W3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ヒラギノ角ゴ Pro W3" pitchFamily="-108" charset="-128"/>
          <a:cs typeface="ヒラギノ角ゴ Pro W3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ヒラギノ角ゴ Pro W3" pitchFamily="-108" charset="-128"/>
          <a:cs typeface="ヒラギノ角ゴ Pro W3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ヒラギノ角ゴ Pro W3" pitchFamily="-108" charset="-128"/>
          <a:cs typeface="ヒラギノ角ゴ Pro W3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ヒラギノ角ゴ Pro W3" pitchFamily="-108" charset="-128"/>
          <a:cs typeface="ヒラギノ角ゴ Pro W3" pitchFamily="-108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ヒラギノ角ゴ Pro W3" pitchFamily="-108" charset="-128"/>
          <a:cs typeface="ヒラギノ角ゴ Pro W3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ヒラギノ角ゴ Pro W3" pitchFamily="-108" charset="-128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pitchFamily="-108" charset="-128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pitchFamily="-108" charset="-128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108" charset="-128"/>
          <a:cs typeface="ヒラギノ角ゴ Pro W3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dx.doi.org/10.1038/nmicrobiol.2017.3" TargetMode="Externa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dx.doi.org/10.1038/nmicrobiol.2017.3" TargetMode="Externa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2533B0-EFBF-9945-9D6E-1795A31A0F23}"/>
              </a:ext>
            </a:extLst>
          </p:cNvPr>
          <p:cNvSpPr txBox="1"/>
          <p:nvPr/>
        </p:nvSpPr>
        <p:spPr>
          <a:xfrm>
            <a:off x="0" y="0"/>
            <a:ext cx="9144000" cy="6081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Find ways to alter plant biofuel production </a:t>
            </a:r>
          </a:p>
          <a:p>
            <a:pPr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Ways to increase total photosynthesis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  <a:defRPr/>
            </a:pPr>
            <a:r>
              <a:rPr lang="en-US" b="1" dirty="0">
                <a:solidFill>
                  <a:srgbClr val="1116D3"/>
                </a:solidFill>
                <a:latin typeface="Times New Roman"/>
                <a:cs typeface="Times New Roman"/>
              </a:rPr>
              <a:t>Light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  <a:defRPr/>
            </a:pP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pCO</a:t>
            </a:r>
            <a:r>
              <a:rPr lang="en-US" b="1" baseline="-25000" dirty="0">
                <a:solidFill>
                  <a:srgbClr val="008000"/>
                </a:solidFill>
                <a:latin typeface="Times New Roman"/>
                <a:cs typeface="Times New Roman"/>
              </a:rPr>
              <a:t>2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  <a:defRPr/>
            </a:pP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Temp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  <a:latin typeface="Times New Roman"/>
                <a:cs typeface="Times New Roman"/>
              </a:rPr>
              <a:t>Nutrition</a:t>
            </a:r>
          </a:p>
          <a:p>
            <a:pPr>
              <a:lnSpc>
                <a:spcPct val="90000"/>
              </a:lnSpc>
              <a:defRPr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Ways to alter allocation of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photosynthate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 to biofuel production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  <a:defRPr/>
            </a:pP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Treatments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  <a:defRPr/>
            </a:pP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Environmental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  <a:latin typeface="Times New Roman"/>
                <a:cs typeface="Times New Roman"/>
              </a:rPr>
              <a:t>Chemical (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cs typeface="Times New Roman"/>
              </a:rPr>
              <a:t>eg</a:t>
            </a:r>
            <a:r>
              <a:rPr lang="en-US" b="1" dirty="0">
                <a:solidFill>
                  <a:srgbClr val="000000"/>
                </a:solidFill>
                <a:latin typeface="Times New Roman"/>
                <a:cs typeface="Times New Roman"/>
              </a:rPr>
              <a:t> inhibitors of cell wall or lipid synthesis)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  <a:defRPr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Growth regulators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  <a:defRPr/>
            </a:pPr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Other???</a:t>
            </a:r>
          </a:p>
          <a:p>
            <a:pPr>
              <a:lnSpc>
                <a:spcPct val="90000"/>
              </a:lnSpc>
              <a:defRPr/>
            </a:pP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Identify genes to study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  <a:defRPr/>
            </a:pPr>
            <a:r>
              <a:rPr lang="en-US" b="1" dirty="0">
                <a:solidFill>
                  <a:srgbClr val="000000"/>
                </a:solidFill>
                <a:latin typeface="Times New Roman"/>
                <a:cs typeface="Times New Roman"/>
              </a:rPr>
              <a:t>Sucrose synthesis?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  <a:defRPr/>
            </a:pPr>
            <a:r>
              <a:rPr lang="en-US" b="1" dirty="0">
                <a:solidFill>
                  <a:srgbClr val="1116D3"/>
                </a:solidFill>
                <a:latin typeface="Times New Roman"/>
                <a:cs typeface="Times New Roman"/>
              </a:rPr>
              <a:t>Lipid &amp; oil synthesis?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  <a:defRPr/>
            </a:pPr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Cell wall synthesis?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  <a:defRPr/>
            </a:pP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Compare predicted with observed effects on their expression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  <a:defRPr/>
            </a:pPr>
            <a:r>
              <a:rPr lang="en-US" b="1" dirty="0">
                <a:latin typeface="Times New Roman"/>
                <a:cs typeface="Times New Roman"/>
              </a:rPr>
              <a:t>Compare predicted with observed effects on biofuel production</a:t>
            </a:r>
          </a:p>
        </p:txBody>
      </p:sp>
    </p:spTree>
    <p:extLst>
      <p:ext uri="{BB962C8B-B14F-4D97-AF65-F5344CB8AC3E}">
        <p14:creationId xmlns:p14="http://schemas.microsoft.com/office/powerpoint/2010/main" val="3376968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077325" cy="193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ctr"/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Manipulating lipid metabolism</a:t>
            </a:r>
          </a:p>
          <a:p>
            <a:pPr marL="457200" indent="-457200"/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In green seeds PGA formed by rubisco may be turned to pyruvate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PDH then turns it to Acetyl-CoA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/>
                <a:cs typeface="Times New Roman"/>
              </a:rPr>
              <a:t>Less CO</a:t>
            </a:r>
            <a:r>
              <a:rPr lang="en-US" b="1" baseline="-25000" dirty="0">
                <a:latin typeface="Times New Roman"/>
                <a:cs typeface="Times New Roman"/>
              </a:rPr>
              <a:t>2</a:t>
            </a:r>
            <a:r>
              <a:rPr lang="en-US" b="1" dirty="0">
                <a:latin typeface="Times New Roman"/>
                <a:cs typeface="Times New Roman"/>
              </a:rPr>
              <a:t> loss and more energy-efficient than via glycolysis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116D3"/>
                </a:solidFill>
                <a:latin typeface="Times New Roman"/>
                <a:cs typeface="Times New Roman"/>
              </a:rPr>
              <a:t>RuBP is regenerated via Pentose-phosphate pathway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B4581-CE00-5A45-99FA-03FDBE2BF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912338"/>
            <a:ext cx="5227608" cy="497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8308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ChangeArrowheads="1"/>
          </p:cNvSpPr>
          <p:nvPr/>
        </p:nvSpPr>
        <p:spPr bwMode="auto">
          <a:xfrm>
            <a:off x="-4763" y="-4763"/>
            <a:ext cx="9077326" cy="193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ctr"/>
            <a:r>
              <a:rPr lang="en-US" dirty="0">
                <a:solidFill>
                  <a:srgbClr val="500093"/>
                </a:solidFill>
                <a:latin typeface="Times New Roman" charset="0"/>
              </a:rPr>
              <a:t>Initiation of transcription by Pol III</a:t>
            </a:r>
          </a:p>
          <a:p>
            <a:pPr marL="457200" indent="-457200">
              <a:buFont typeface="Times" charset="0"/>
              <a:buAutoNum type="arabicParenR"/>
            </a:pPr>
            <a:r>
              <a:rPr lang="en-US" dirty="0">
                <a:latin typeface="Times New Roman" charset="0"/>
              </a:rPr>
              <a:t>TFIIIA</a:t>
            </a:r>
            <a:r>
              <a:rPr lang="en-US" dirty="0">
                <a:solidFill>
                  <a:srgbClr val="114FFB"/>
                </a:solidFill>
                <a:latin typeface="Times New Roman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binds C box</a:t>
            </a:r>
          </a:p>
          <a:p>
            <a:pPr marL="457200" indent="-457200">
              <a:buFont typeface="Times" charset="0"/>
              <a:buAutoNum type="arabicParenR"/>
            </a:pPr>
            <a:r>
              <a:rPr lang="en-US" dirty="0">
                <a:solidFill>
                  <a:srgbClr val="0000CC"/>
                </a:solidFill>
                <a:latin typeface="Times New Roman" charset="0"/>
              </a:rPr>
              <a:t>recruits TFIIIC</a:t>
            </a:r>
            <a:endParaRPr lang="en-US" dirty="0">
              <a:solidFill>
                <a:schemeClr val="tx2"/>
              </a:solidFill>
              <a:latin typeface="Times New Roman" charset="0"/>
            </a:endParaRPr>
          </a:p>
          <a:p>
            <a:pPr marL="457200" indent="-457200"/>
            <a:r>
              <a:rPr lang="en-US" dirty="0">
                <a:solidFill>
                  <a:srgbClr val="037C03"/>
                </a:solidFill>
                <a:latin typeface="Times New Roman" charset="0"/>
              </a:rPr>
              <a:t>3) TFIIIB binds</a:t>
            </a:r>
            <a:endParaRPr lang="en-US" dirty="0">
              <a:solidFill>
                <a:schemeClr val="tx2"/>
              </a:solidFill>
              <a:latin typeface="Times New Roman" charset="0"/>
            </a:endParaRPr>
          </a:p>
          <a:p>
            <a:pPr marL="457200" indent="-457200"/>
            <a:r>
              <a:rPr lang="en-US" dirty="0">
                <a:solidFill>
                  <a:srgbClr val="FF0000"/>
                </a:solidFill>
                <a:latin typeface="Times New Roman" charset="0"/>
              </a:rPr>
              <a:t>TBP</a:t>
            </a:r>
            <a:r>
              <a:rPr lang="en-US" dirty="0">
                <a:solidFill>
                  <a:schemeClr val="tx2"/>
                </a:solidFill>
                <a:latin typeface="Times New Roman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&amp; 2 others</a:t>
            </a:r>
          </a:p>
        </p:txBody>
      </p:sp>
      <p:pic>
        <p:nvPicPr>
          <p:cNvPr id="12493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69900"/>
            <a:ext cx="51689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13818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ChangeArrowheads="1"/>
          </p:cNvSpPr>
          <p:nvPr/>
        </p:nvSpPr>
        <p:spPr bwMode="auto">
          <a:xfrm>
            <a:off x="-4763" y="-4763"/>
            <a:ext cx="9077326" cy="230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rgbClr val="500093"/>
                </a:solidFill>
                <a:latin typeface="Times New Roman" charset="0"/>
              </a:rPr>
              <a:t>Initiation of Pol III transcription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Times New Roman" charset="0"/>
              </a:rPr>
              <a:t>1) TFIIIA 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binds C box 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000CC"/>
                </a:solidFill>
                <a:latin typeface="Times New Roman" charset="0"/>
              </a:rPr>
              <a:t>2) recruits TFIIIC</a:t>
            </a:r>
            <a:endParaRPr lang="en-US" dirty="0">
              <a:solidFill>
                <a:schemeClr val="tx2"/>
              </a:solidFill>
              <a:latin typeface="Times New Roman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37C03"/>
                </a:solidFill>
                <a:latin typeface="Times New Roman" charset="0"/>
              </a:rPr>
              <a:t>3) TFIIIB binds</a:t>
            </a:r>
            <a:endParaRPr lang="en-US" dirty="0">
              <a:solidFill>
                <a:schemeClr val="tx2"/>
              </a:solidFill>
              <a:latin typeface="Times New Roman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latin typeface="Times New Roman" charset="0"/>
              </a:rPr>
              <a:t>4) Complex recruits Pol III</a:t>
            </a:r>
            <a:endParaRPr lang="en-US" sz="2400" dirty="0">
              <a:solidFill>
                <a:srgbClr val="FF0000"/>
              </a:solidFill>
              <a:latin typeface="Times New Roman" charset="0"/>
            </a:endParaRPr>
          </a:p>
          <a:p>
            <a:pPr algn="ctr"/>
            <a:endParaRPr lang="en-US" sz="2400" dirty="0">
              <a:solidFill>
                <a:schemeClr val="tx2"/>
              </a:solidFill>
              <a:latin typeface="Times New Roman" charset="0"/>
            </a:endParaRPr>
          </a:p>
        </p:txBody>
      </p:sp>
      <p:pic>
        <p:nvPicPr>
          <p:cNvPr id="12595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0"/>
            <a:ext cx="4381500" cy="668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8-02-14 at 11.34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0"/>
            <a:ext cx="52959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2798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ChangeArrowheads="1"/>
          </p:cNvSpPr>
          <p:nvPr/>
        </p:nvSpPr>
        <p:spPr bwMode="auto">
          <a:xfrm>
            <a:off x="-4763" y="-4763"/>
            <a:ext cx="9077326" cy="415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500093"/>
                </a:solidFill>
                <a:latin typeface="Times New Roman" charset="0"/>
              </a:rPr>
              <a:t>Initiation of Pol III transcription</a:t>
            </a:r>
          </a:p>
          <a:p>
            <a:pPr>
              <a:spcBef>
                <a:spcPct val="50000"/>
              </a:spcBef>
            </a:pPr>
            <a:r>
              <a:rPr lang="en-US" dirty="0">
                <a:latin typeface="Times New Roman" charset="0"/>
              </a:rPr>
              <a:t>1) TFIIIA 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binds C box 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CC"/>
                </a:solidFill>
                <a:latin typeface="Times New Roman" charset="0"/>
              </a:rPr>
              <a:t>2) recruits TFIIIC</a:t>
            </a:r>
            <a:endParaRPr lang="en-US" dirty="0">
              <a:solidFill>
                <a:schemeClr val="tx2"/>
              </a:solidFill>
              <a:latin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037C03"/>
                </a:solidFill>
                <a:latin typeface="Times New Roman" charset="0"/>
              </a:rPr>
              <a:t>3) TFIIIB binds</a:t>
            </a:r>
            <a:endParaRPr lang="en-US" dirty="0">
              <a:solidFill>
                <a:schemeClr val="tx2"/>
              </a:solidFill>
              <a:latin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  <a:latin typeface="Times New Roman" charset="0"/>
              </a:rPr>
              <a:t>4) Complex recruits Pol III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latin typeface="Times New Roman" charset="0"/>
              </a:rPr>
              <a:t>5) Pol III goes until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latin typeface="Times New Roman" charset="0"/>
              </a:rPr>
              <a:t>hits &gt; 4 T's</a:t>
            </a:r>
            <a:endParaRPr lang="en-US" sz="2400" dirty="0">
              <a:solidFill>
                <a:srgbClr val="000000"/>
              </a:solidFill>
              <a:latin typeface="Times New Roman" charset="0"/>
            </a:endParaRPr>
          </a:p>
          <a:p>
            <a:pPr algn="ctr"/>
            <a:endParaRPr lang="en-US" sz="2400" dirty="0">
              <a:solidFill>
                <a:schemeClr val="tx2"/>
              </a:solidFill>
              <a:latin typeface="Times New Roman" charset="0"/>
            </a:endParaRPr>
          </a:p>
        </p:txBody>
      </p:sp>
      <p:pic>
        <p:nvPicPr>
          <p:cNvPr id="12697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0"/>
            <a:ext cx="4381500" cy="668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4632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ChangeArrowheads="1"/>
          </p:cNvSpPr>
          <p:nvPr/>
        </p:nvSpPr>
        <p:spPr bwMode="auto">
          <a:xfrm>
            <a:off x="-4763" y="0"/>
            <a:ext cx="9077326" cy="178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dirty="0">
                <a:solidFill>
                  <a:srgbClr val="500093"/>
                </a:solidFill>
                <a:latin typeface="Times New Roman" charset="0"/>
              </a:rPr>
              <a:t>Initiation of transcription by Pol III</a:t>
            </a:r>
          </a:p>
          <a:p>
            <a:pPr>
              <a:spcBef>
                <a:spcPct val="20000"/>
              </a:spcBef>
            </a:pPr>
            <a:r>
              <a:rPr lang="en-US" dirty="0">
                <a:solidFill>
                  <a:srgbClr val="000000"/>
                </a:solidFill>
                <a:latin typeface="Times New Roman" charset="0"/>
              </a:rPr>
              <a:t>promoter is w/in coding sequence!</a:t>
            </a:r>
          </a:p>
          <a:p>
            <a:pPr>
              <a:spcBef>
                <a:spcPct val="20000"/>
              </a:spcBef>
            </a:pPr>
            <a:r>
              <a:rPr lang="en-US" dirty="0">
                <a:solidFill>
                  <a:srgbClr val="0000CC"/>
                </a:solidFill>
                <a:latin typeface="Times New Roman" charset="0"/>
              </a:rPr>
              <a:t>5S &amp; </a:t>
            </a:r>
            <a:r>
              <a:rPr lang="en-US" dirty="0" err="1">
                <a:solidFill>
                  <a:srgbClr val="0000CC"/>
                </a:solidFill>
                <a:latin typeface="Times New Roman" charset="0"/>
              </a:rPr>
              <a:t>tRNA</a:t>
            </a:r>
            <a:r>
              <a:rPr lang="en-US" dirty="0">
                <a:solidFill>
                  <a:srgbClr val="0000CC"/>
                </a:solidFill>
                <a:latin typeface="Times New Roman" charset="0"/>
              </a:rPr>
              <a:t> promoters differ</a:t>
            </a:r>
            <a:endParaRPr lang="en-US" dirty="0">
              <a:solidFill>
                <a:schemeClr val="tx2"/>
              </a:solidFill>
              <a:latin typeface="Times New Roman" charset="0"/>
            </a:endParaRPr>
          </a:p>
          <a:p>
            <a:pPr>
              <a:spcBef>
                <a:spcPct val="20000"/>
              </a:spcBef>
            </a:pPr>
            <a:r>
              <a:rPr lang="en-US" dirty="0" err="1">
                <a:solidFill>
                  <a:srgbClr val="037C03"/>
                </a:solidFill>
                <a:latin typeface="Times New Roman" charset="0"/>
              </a:rPr>
              <a:t>tRNA</a:t>
            </a:r>
            <a:r>
              <a:rPr lang="en-US" dirty="0">
                <a:solidFill>
                  <a:srgbClr val="037C03"/>
                </a:solidFill>
                <a:latin typeface="Times New Roman" charset="0"/>
              </a:rPr>
              <a:t> genes have </a:t>
            </a:r>
            <a:r>
              <a:rPr lang="ja-JP" altLang="en-US" dirty="0">
                <a:solidFill>
                  <a:srgbClr val="FF0000"/>
                </a:solidFill>
                <a:latin typeface="Times New Roman" charset="0"/>
              </a:rPr>
              <a:t>“</a:t>
            </a:r>
            <a:r>
              <a:rPr lang="en-US" altLang="ja-JP" dirty="0">
                <a:solidFill>
                  <a:srgbClr val="FF0000"/>
                </a:solidFill>
                <a:latin typeface="Times New Roman" charset="0"/>
              </a:rPr>
              <a:t>A</a:t>
            </a:r>
            <a:r>
              <a:rPr lang="ja-JP" altLang="en-US" dirty="0">
                <a:solidFill>
                  <a:srgbClr val="FF0000"/>
                </a:solidFill>
                <a:latin typeface="Times New Roman" charset="0"/>
              </a:rPr>
              <a:t>”</a:t>
            </a:r>
            <a:r>
              <a:rPr lang="en-US" altLang="ja-JP" dirty="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altLang="ja-JP" dirty="0">
                <a:solidFill>
                  <a:srgbClr val="037C03"/>
                </a:solidFill>
                <a:latin typeface="Times New Roman" charset="0"/>
              </a:rPr>
              <a:t>&amp; </a:t>
            </a:r>
            <a:r>
              <a:rPr lang="ja-JP" altLang="en-US" dirty="0">
                <a:solidFill>
                  <a:srgbClr val="FF0000"/>
                </a:solidFill>
                <a:latin typeface="Times New Roman" charset="0"/>
              </a:rPr>
              <a:t>“</a:t>
            </a:r>
            <a:r>
              <a:rPr lang="en-US" altLang="ja-JP" dirty="0">
                <a:solidFill>
                  <a:srgbClr val="FF0000"/>
                </a:solidFill>
                <a:latin typeface="Times New Roman" charset="0"/>
              </a:rPr>
              <a:t>B</a:t>
            </a:r>
            <a:r>
              <a:rPr lang="ja-JP" altLang="en-US" dirty="0">
                <a:solidFill>
                  <a:srgbClr val="FF0000"/>
                </a:solidFill>
                <a:latin typeface="Times New Roman" charset="0"/>
              </a:rPr>
              <a:t>”</a:t>
            </a:r>
            <a:r>
              <a:rPr lang="en-US" altLang="ja-JP" dirty="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altLang="ja-JP" dirty="0">
                <a:solidFill>
                  <a:srgbClr val="037C03"/>
                </a:solidFill>
                <a:latin typeface="Times New Roman" charset="0"/>
              </a:rPr>
              <a:t>boxes</a:t>
            </a:r>
            <a:endParaRPr lang="en-US" dirty="0">
              <a:solidFill>
                <a:srgbClr val="037C03"/>
              </a:solidFill>
              <a:latin typeface="Times New Roman" charset="0"/>
            </a:endParaRPr>
          </a:p>
        </p:txBody>
      </p:sp>
      <p:pic>
        <p:nvPicPr>
          <p:cNvPr id="128002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9144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81591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ChangeArrowheads="1"/>
          </p:cNvSpPr>
          <p:nvPr/>
        </p:nvSpPr>
        <p:spPr bwMode="auto">
          <a:xfrm>
            <a:off x="-4763" y="-4763"/>
            <a:ext cx="9077326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500093"/>
                </a:solidFill>
                <a:latin typeface="Times New Roman" charset="0"/>
              </a:rPr>
              <a:t>Initiation of transcription by Pol III</a:t>
            </a:r>
            <a:endParaRPr lang="en-US">
              <a:solidFill>
                <a:schemeClr val="tx2"/>
              </a:solidFill>
              <a:latin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37C03"/>
                </a:solidFill>
                <a:latin typeface="Times New Roman" charset="0"/>
              </a:rPr>
              <a:t>tRNA genes have </a:t>
            </a:r>
            <a:r>
              <a:rPr lang="ja-JP" altLang="en-US">
                <a:solidFill>
                  <a:srgbClr val="FF0000"/>
                </a:solidFill>
                <a:latin typeface="Times New Roman" charset="0"/>
              </a:rPr>
              <a:t>“</a:t>
            </a:r>
            <a:r>
              <a:rPr lang="en-US" altLang="ja-JP">
                <a:solidFill>
                  <a:srgbClr val="FF0000"/>
                </a:solidFill>
                <a:latin typeface="Times New Roman" charset="0"/>
              </a:rPr>
              <a:t>A</a:t>
            </a:r>
            <a:r>
              <a:rPr lang="ja-JP" altLang="en-US">
                <a:solidFill>
                  <a:srgbClr val="FF0000"/>
                </a:solidFill>
                <a:latin typeface="Times New Roman" charset="0"/>
              </a:rPr>
              <a:t>”</a:t>
            </a:r>
            <a:r>
              <a:rPr lang="en-US" altLang="ja-JP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altLang="ja-JP">
                <a:solidFill>
                  <a:srgbClr val="037C03"/>
                </a:solidFill>
                <a:latin typeface="Times New Roman" charset="0"/>
              </a:rPr>
              <a:t>and </a:t>
            </a:r>
            <a:r>
              <a:rPr lang="ja-JP" altLang="en-US">
                <a:solidFill>
                  <a:srgbClr val="FF0000"/>
                </a:solidFill>
                <a:latin typeface="Times New Roman" charset="0"/>
              </a:rPr>
              <a:t>“</a:t>
            </a:r>
            <a:r>
              <a:rPr lang="en-US" altLang="ja-JP">
                <a:solidFill>
                  <a:srgbClr val="FF0000"/>
                </a:solidFill>
                <a:latin typeface="Times New Roman" charset="0"/>
              </a:rPr>
              <a:t>B</a:t>
            </a:r>
            <a:r>
              <a:rPr lang="ja-JP" altLang="en-US">
                <a:solidFill>
                  <a:srgbClr val="FF0000"/>
                </a:solidFill>
                <a:latin typeface="Times New Roman" charset="0"/>
              </a:rPr>
              <a:t>”</a:t>
            </a:r>
            <a:r>
              <a:rPr lang="en-US" altLang="ja-JP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altLang="ja-JP">
                <a:solidFill>
                  <a:srgbClr val="037C03"/>
                </a:solidFill>
                <a:latin typeface="Times New Roman" charset="0"/>
              </a:rPr>
              <a:t>boxes</a:t>
            </a:r>
            <a:endParaRPr lang="en-US" altLang="ja-JP">
              <a:solidFill>
                <a:schemeClr val="tx2"/>
              </a:solidFill>
              <a:latin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>
                <a:latin typeface="Times New Roman" charset="0"/>
              </a:rPr>
              <a:t>1) TFIIIC binds B box</a:t>
            </a:r>
            <a:endParaRPr lang="en-US" sz="2400">
              <a:latin typeface="Times New Roman" charset="0"/>
            </a:endParaRPr>
          </a:p>
        </p:txBody>
      </p:sp>
      <p:pic>
        <p:nvPicPr>
          <p:cNvPr id="129026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400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80471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ChangeArrowheads="1"/>
          </p:cNvSpPr>
          <p:nvPr/>
        </p:nvSpPr>
        <p:spPr bwMode="auto">
          <a:xfrm>
            <a:off x="0" y="0"/>
            <a:ext cx="9077325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500093"/>
                </a:solidFill>
                <a:latin typeface="Times New Roman" charset="0"/>
              </a:rPr>
              <a:t>Initiation of transcription by Pol III</a:t>
            </a:r>
            <a:endParaRPr lang="en-US">
              <a:solidFill>
                <a:schemeClr val="tx2"/>
              </a:solidFill>
              <a:latin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37C03"/>
                </a:solidFill>
                <a:latin typeface="Times New Roman" charset="0"/>
              </a:rPr>
              <a:t>tRNA genes have </a:t>
            </a:r>
            <a:r>
              <a:rPr lang="ja-JP" altLang="en-US">
                <a:solidFill>
                  <a:srgbClr val="FF0000"/>
                </a:solidFill>
                <a:latin typeface="Times New Roman" charset="0"/>
              </a:rPr>
              <a:t>“</a:t>
            </a:r>
            <a:r>
              <a:rPr lang="en-US" altLang="ja-JP">
                <a:solidFill>
                  <a:srgbClr val="FF0000"/>
                </a:solidFill>
                <a:latin typeface="Times New Roman" charset="0"/>
              </a:rPr>
              <a:t>A</a:t>
            </a:r>
            <a:r>
              <a:rPr lang="ja-JP" altLang="en-US">
                <a:solidFill>
                  <a:srgbClr val="FF0000"/>
                </a:solidFill>
                <a:latin typeface="Times New Roman" charset="0"/>
              </a:rPr>
              <a:t>”</a:t>
            </a:r>
            <a:r>
              <a:rPr lang="en-US" altLang="ja-JP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altLang="ja-JP">
                <a:solidFill>
                  <a:srgbClr val="037C03"/>
                </a:solidFill>
                <a:latin typeface="Times New Roman" charset="0"/>
              </a:rPr>
              <a:t>and </a:t>
            </a:r>
            <a:r>
              <a:rPr lang="ja-JP" altLang="en-US">
                <a:solidFill>
                  <a:srgbClr val="FF0000"/>
                </a:solidFill>
                <a:latin typeface="Times New Roman" charset="0"/>
              </a:rPr>
              <a:t>“</a:t>
            </a:r>
            <a:r>
              <a:rPr lang="en-US" altLang="ja-JP">
                <a:solidFill>
                  <a:srgbClr val="FF0000"/>
                </a:solidFill>
                <a:latin typeface="Times New Roman" charset="0"/>
              </a:rPr>
              <a:t>B</a:t>
            </a:r>
            <a:r>
              <a:rPr lang="ja-JP" altLang="en-US">
                <a:solidFill>
                  <a:srgbClr val="FF0000"/>
                </a:solidFill>
                <a:latin typeface="Times New Roman" charset="0"/>
              </a:rPr>
              <a:t>”</a:t>
            </a:r>
            <a:r>
              <a:rPr lang="en-US" altLang="ja-JP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altLang="ja-JP">
                <a:solidFill>
                  <a:srgbClr val="037C03"/>
                </a:solidFill>
                <a:latin typeface="Times New Roman" charset="0"/>
              </a:rPr>
              <a:t>boxes</a:t>
            </a:r>
            <a:endParaRPr lang="en-US" altLang="ja-JP">
              <a:solidFill>
                <a:schemeClr val="tx2"/>
              </a:solidFill>
              <a:latin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>
                <a:latin typeface="Times New Roman" charset="0"/>
              </a:rPr>
              <a:t>1) TFIIIC binds B box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CC"/>
                </a:solidFill>
                <a:latin typeface="Times New Roman" charset="0"/>
              </a:rPr>
              <a:t>2) recruits TFIIIB</a:t>
            </a:r>
            <a:endParaRPr lang="en-US" sz="2400">
              <a:latin typeface="Times New Roman" charset="0"/>
            </a:endParaRPr>
          </a:p>
          <a:p>
            <a:pPr algn="ctr"/>
            <a:endParaRPr lang="en-US" sz="2400">
              <a:latin typeface="Times New Roman" charset="0"/>
            </a:endParaRPr>
          </a:p>
        </p:txBody>
      </p:sp>
      <p:pic>
        <p:nvPicPr>
          <p:cNvPr id="13005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3" y="1477963"/>
            <a:ext cx="5080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52202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614363"/>
            <a:ext cx="5207000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4" name="Rectangle 3"/>
          <p:cNvSpPr>
            <a:spLocks noChangeArrowheads="1"/>
          </p:cNvSpPr>
          <p:nvPr/>
        </p:nvSpPr>
        <p:spPr bwMode="auto">
          <a:xfrm>
            <a:off x="71438" y="0"/>
            <a:ext cx="900112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solidFill>
                  <a:srgbClr val="500093"/>
                </a:solidFill>
                <a:latin typeface="Times New Roman" charset="0"/>
              </a:rPr>
              <a:t>Initiation of transcription by Pol III</a:t>
            </a:r>
            <a:endParaRPr lang="en-US">
              <a:solidFill>
                <a:schemeClr val="tx2"/>
              </a:solidFill>
              <a:latin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>
                <a:latin typeface="Times New Roman" charset="0"/>
              </a:rPr>
              <a:t>1) TFIIIC binds box B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CC"/>
                </a:solidFill>
                <a:latin typeface="Times New Roman" charset="0"/>
              </a:rPr>
              <a:t>2) recruits TFIIIB</a:t>
            </a:r>
            <a:endParaRPr lang="en-US">
              <a:solidFill>
                <a:schemeClr val="tx2"/>
              </a:solidFill>
              <a:latin typeface="Times New Roman" charset="0"/>
            </a:endParaRPr>
          </a:p>
          <a:p>
            <a:pPr>
              <a:spcBef>
                <a:spcPct val="20000"/>
              </a:spcBef>
            </a:pPr>
            <a:r>
              <a:rPr lang="en-US">
                <a:solidFill>
                  <a:srgbClr val="037C03"/>
                </a:solidFill>
                <a:latin typeface="Times New Roman" charset="0"/>
              </a:rPr>
              <a:t>3) complex recruits Pol III</a:t>
            </a:r>
            <a:endParaRPr lang="en-US">
              <a:solidFill>
                <a:srgbClr val="FF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10389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614363"/>
            <a:ext cx="5207000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Rectangle 3"/>
          <p:cNvSpPr>
            <a:spLocks noChangeArrowheads="1"/>
          </p:cNvSpPr>
          <p:nvPr/>
        </p:nvSpPr>
        <p:spPr bwMode="auto">
          <a:xfrm>
            <a:off x="71438" y="0"/>
            <a:ext cx="9001125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solidFill>
                  <a:srgbClr val="500093"/>
                </a:solidFill>
                <a:latin typeface="Times New Roman" charset="0"/>
              </a:rPr>
              <a:t>Initiation of transcription by Pol III</a:t>
            </a:r>
            <a:endParaRPr lang="en-US">
              <a:solidFill>
                <a:schemeClr val="tx2"/>
              </a:solidFill>
              <a:latin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>
                <a:latin typeface="Times New Roman" charset="0"/>
              </a:rPr>
              <a:t>1) TFIIIC binds box B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CC"/>
                </a:solidFill>
                <a:latin typeface="Times New Roman" charset="0"/>
              </a:rPr>
              <a:t>2) recruits TFIIIB</a:t>
            </a:r>
            <a:endParaRPr lang="en-US">
              <a:solidFill>
                <a:schemeClr val="tx2"/>
              </a:solidFill>
              <a:latin typeface="Times New Roman" charset="0"/>
            </a:endParaRPr>
          </a:p>
          <a:p>
            <a:pPr>
              <a:spcBef>
                <a:spcPct val="20000"/>
              </a:spcBef>
            </a:pPr>
            <a:r>
              <a:rPr lang="en-US">
                <a:solidFill>
                  <a:srgbClr val="037C03"/>
                </a:solidFill>
                <a:latin typeface="Times New Roman" charset="0"/>
              </a:rPr>
              <a:t>3) complex recruits Pol III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Times New Roman" charset="0"/>
              </a:rPr>
              <a:t>4) Pol III runs until 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Times New Roman" charset="0"/>
              </a:rPr>
              <a:t>hits &gt; 4 Ts</a:t>
            </a:r>
          </a:p>
        </p:txBody>
      </p:sp>
    </p:spTree>
    <p:extLst>
      <p:ext uri="{BB962C8B-B14F-4D97-AF65-F5344CB8AC3E}">
        <p14:creationId xmlns:p14="http://schemas.microsoft.com/office/powerpoint/2010/main" val="65268030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ChangeArrowheads="1"/>
          </p:cNvSpPr>
          <p:nvPr/>
        </p:nvSpPr>
        <p:spPr bwMode="auto">
          <a:xfrm>
            <a:off x="71438" y="0"/>
            <a:ext cx="9001125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ctr">
              <a:spcBef>
                <a:spcPct val="20000"/>
              </a:spcBef>
              <a:defRPr/>
            </a:pPr>
            <a:r>
              <a:rPr lang="en-US" dirty="0">
                <a:solidFill>
                  <a:srgbClr val="500093"/>
                </a:solidFill>
                <a:latin typeface="Times New Roman" charset="0"/>
              </a:rPr>
              <a:t>Processing </a:t>
            </a:r>
            <a:r>
              <a:rPr lang="en-US" dirty="0" err="1">
                <a:solidFill>
                  <a:srgbClr val="500093"/>
                </a:solidFill>
                <a:latin typeface="Times New Roman" charset="0"/>
              </a:rPr>
              <a:t>tRNA</a:t>
            </a:r>
            <a:endParaRPr lang="en-US" dirty="0">
              <a:solidFill>
                <a:srgbClr val="500093"/>
              </a:solidFill>
              <a:latin typeface="Times New Roman" charset="0"/>
            </a:endParaRPr>
          </a:p>
          <a:p>
            <a:pPr marL="457200" indent="-457200">
              <a:spcBef>
                <a:spcPct val="20000"/>
              </a:spcBef>
              <a:buFont typeface="Times" charset="0"/>
              <a:buAutoNum type="arabicParenR"/>
              <a:defRPr/>
            </a:pPr>
            <a:r>
              <a:rPr lang="en-US" dirty="0" err="1">
                <a:latin typeface="Times New Roman" charset="0"/>
              </a:rPr>
              <a:t>tRNA</a:t>
            </a:r>
            <a:r>
              <a:rPr lang="en-US" dirty="0">
                <a:latin typeface="Times New Roman" charset="0"/>
              </a:rPr>
              <a:t> is trimmed</a:t>
            </a:r>
          </a:p>
          <a:p>
            <a:pPr marL="914400" lvl="1" indent="-457200">
              <a:spcBef>
                <a:spcPct val="20000"/>
              </a:spcBef>
              <a:buFont typeface="Arial"/>
              <a:buChar char="•"/>
              <a:defRPr/>
            </a:pPr>
            <a:r>
              <a:rPr lang="en-US" dirty="0">
                <a:solidFill>
                  <a:srgbClr val="0000FF"/>
                </a:solidFill>
                <a:latin typeface="Times New Roman" charset="0"/>
              </a:rPr>
              <a:t>5’ end by </a:t>
            </a:r>
            <a:r>
              <a:rPr lang="en-US" dirty="0" err="1">
                <a:solidFill>
                  <a:srgbClr val="0000FF"/>
                </a:solidFill>
                <a:latin typeface="Times New Roman" charset="0"/>
              </a:rPr>
              <a:t>RNAse</a:t>
            </a:r>
            <a:r>
              <a:rPr lang="en-US" dirty="0">
                <a:solidFill>
                  <a:srgbClr val="0000FF"/>
                </a:solidFill>
                <a:latin typeface="Times New Roman" charset="0"/>
              </a:rPr>
              <a:t> P</a:t>
            </a:r>
          </a:p>
          <a:p>
            <a:pPr lvl="1">
              <a:spcBef>
                <a:spcPct val="20000"/>
              </a:spcBef>
              <a:defRPr/>
            </a:pPr>
            <a:r>
              <a:rPr lang="en-US" dirty="0">
                <a:solidFill>
                  <a:srgbClr val="008000"/>
                </a:solidFill>
                <a:latin typeface="Times New Roman" charset="0"/>
              </a:rPr>
              <a:t>(contains RNA)</a:t>
            </a:r>
          </a:p>
          <a:p>
            <a:pPr marL="914400" lvl="1" indent="-457200">
              <a:spcBef>
                <a:spcPct val="20000"/>
              </a:spcBef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Times New Roman" charset="0"/>
              </a:rPr>
              <a:t>3’ end by </a:t>
            </a:r>
            <a:r>
              <a:rPr lang="en-US" dirty="0" err="1">
                <a:solidFill>
                  <a:srgbClr val="FF0000"/>
                </a:solidFill>
                <a:latin typeface="Times New Roman" charset="0"/>
              </a:rPr>
              <a:t>RNAse</a:t>
            </a:r>
            <a:r>
              <a:rPr lang="en-US" dirty="0">
                <a:solidFill>
                  <a:srgbClr val="FF0000"/>
                </a:solidFill>
                <a:latin typeface="Times New Roman" charset="0"/>
              </a:rPr>
              <a:t> Z</a:t>
            </a:r>
          </a:p>
          <a:p>
            <a:pPr marL="914400" lvl="1" indent="-457200">
              <a:spcBef>
                <a:spcPct val="20000"/>
              </a:spcBef>
              <a:buFont typeface="Arial"/>
              <a:buChar char="•"/>
              <a:defRPr/>
            </a:pPr>
            <a:r>
              <a:rPr lang="en-US" dirty="0">
                <a:latin typeface="Times New Roman" charset="0"/>
              </a:rPr>
              <a:t>Or by </a:t>
            </a:r>
            <a:r>
              <a:rPr lang="en-US" dirty="0" err="1">
                <a:latin typeface="Times New Roman" charset="0"/>
              </a:rPr>
              <a:t>exonucleases</a:t>
            </a:r>
            <a:endParaRPr lang="en-US" dirty="0">
              <a:latin typeface="Times New Roman" charset="0"/>
            </a:endParaRPr>
          </a:p>
        </p:txBody>
      </p:sp>
      <p:pic>
        <p:nvPicPr>
          <p:cNvPr id="1331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2588"/>
            <a:ext cx="4546600" cy="647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2346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ChangeArrowheads="1"/>
          </p:cNvSpPr>
          <p:nvPr/>
        </p:nvSpPr>
        <p:spPr bwMode="auto">
          <a:xfrm>
            <a:off x="71438" y="0"/>
            <a:ext cx="9001125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ctr">
              <a:spcBef>
                <a:spcPct val="20000"/>
              </a:spcBef>
              <a:defRPr/>
            </a:pPr>
            <a:r>
              <a:rPr lang="en-US" dirty="0">
                <a:solidFill>
                  <a:srgbClr val="500093"/>
                </a:solidFill>
                <a:latin typeface="Times New Roman" charset="0"/>
              </a:rPr>
              <a:t>Processing </a:t>
            </a:r>
            <a:r>
              <a:rPr lang="en-US" dirty="0" err="1">
                <a:solidFill>
                  <a:srgbClr val="500093"/>
                </a:solidFill>
                <a:latin typeface="Times New Roman" charset="0"/>
              </a:rPr>
              <a:t>tRNA</a:t>
            </a:r>
            <a:endParaRPr lang="en-US" dirty="0">
              <a:solidFill>
                <a:srgbClr val="500093"/>
              </a:solidFill>
              <a:latin typeface="Times New Roman" charset="0"/>
            </a:endParaRPr>
          </a:p>
          <a:p>
            <a:pPr marL="457200" indent="-457200">
              <a:spcBef>
                <a:spcPct val="20000"/>
              </a:spcBef>
              <a:buFont typeface="Times" charset="0"/>
              <a:buAutoNum type="arabicParenR"/>
              <a:defRPr/>
            </a:pPr>
            <a:r>
              <a:rPr lang="en-US" dirty="0" err="1">
                <a:latin typeface="Times New Roman" charset="0"/>
              </a:rPr>
              <a:t>tRNA</a:t>
            </a:r>
            <a:r>
              <a:rPr lang="en-US" dirty="0">
                <a:latin typeface="Times New Roman" charset="0"/>
              </a:rPr>
              <a:t> is trimmed</a:t>
            </a:r>
          </a:p>
          <a:p>
            <a:pPr marL="457200" indent="-457200">
              <a:spcBef>
                <a:spcPct val="20000"/>
              </a:spcBef>
              <a:buFont typeface="Times" charset="0"/>
              <a:buAutoNum type="arabicParenR"/>
              <a:defRPr/>
            </a:pPr>
            <a:r>
              <a:rPr lang="en-US" dirty="0">
                <a:solidFill>
                  <a:srgbClr val="0000FF"/>
                </a:solidFill>
                <a:latin typeface="Times New Roman" charset="0"/>
              </a:rPr>
              <a:t>Transcript is spliced</a:t>
            </a:r>
          </a:p>
          <a:p>
            <a:pPr marL="457200" indent="-457200">
              <a:spcBef>
                <a:spcPct val="20000"/>
              </a:spcBef>
              <a:buFont typeface="Arial"/>
              <a:buChar char="•"/>
              <a:defRPr/>
            </a:pPr>
            <a:r>
              <a:rPr lang="en-US" dirty="0">
                <a:solidFill>
                  <a:srgbClr val="008000"/>
                </a:solidFill>
                <a:latin typeface="Times New Roman" charset="0"/>
              </a:rPr>
              <a:t>Some </a:t>
            </a:r>
            <a:r>
              <a:rPr lang="en-US" dirty="0" err="1">
                <a:solidFill>
                  <a:srgbClr val="008000"/>
                </a:solidFill>
                <a:latin typeface="Times New Roman" charset="0"/>
              </a:rPr>
              <a:t>tRNAs</a:t>
            </a:r>
            <a:r>
              <a:rPr lang="en-US" dirty="0">
                <a:solidFill>
                  <a:srgbClr val="008000"/>
                </a:solidFill>
                <a:latin typeface="Times New Roman" charset="0"/>
              </a:rPr>
              <a:t> are </a:t>
            </a:r>
          </a:p>
          <a:p>
            <a:pPr>
              <a:spcBef>
                <a:spcPct val="20000"/>
              </a:spcBef>
              <a:defRPr/>
            </a:pPr>
            <a:r>
              <a:rPr lang="en-US" dirty="0">
                <a:solidFill>
                  <a:srgbClr val="008000"/>
                </a:solidFill>
                <a:latin typeface="Times New Roman" charset="0"/>
              </a:rPr>
              <a:t>assembled from 2 transcripts</a:t>
            </a:r>
          </a:p>
        </p:txBody>
      </p:sp>
      <p:pic>
        <p:nvPicPr>
          <p:cNvPr id="1341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2588"/>
            <a:ext cx="4546600" cy="647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667000"/>
            <a:ext cx="3351213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735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624" y="457200"/>
            <a:ext cx="3302376" cy="2895600"/>
          </a:xfrm>
          <a:prstGeom prst="rect">
            <a:avLst/>
          </a:prstGeom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077325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ctr"/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Manipulating cell wall carbohydrate synthesis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"/>
            <a:ext cx="5638800" cy="5574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5511785"/>
            <a:ext cx="73787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7531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ChangeArrowheads="1"/>
          </p:cNvSpPr>
          <p:nvPr/>
        </p:nvSpPr>
        <p:spPr bwMode="auto">
          <a:xfrm>
            <a:off x="71438" y="0"/>
            <a:ext cx="9001125" cy="428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ctr">
              <a:spcBef>
                <a:spcPct val="20000"/>
              </a:spcBef>
              <a:defRPr/>
            </a:pPr>
            <a:r>
              <a:rPr lang="en-US" dirty="0">
                <a:solidFill>
                  <a:srgbClr val="500093"/>
                </a:solidFill>
                <a:latin typeface="Times New Roman" charset="0"/>
              </a:rPr>
              <a:t>Processing </a:t>
            </a:r>
            <a:r>
              <a:rPr lang="en-US" dirty="0" err="1">
                <a:solidFill>
                  <a:srgbClr val="500093"/>
                </a:solidFill>
                <a:latin typeface="Times New Roman" charset="0"/>
              </a:rPr>
              <a:t>tRNA</a:t>
            </a:r>
            <a:endParaRPr lang="en-US" dirty="0">
              <a:solidFill>
                <a:srgbClr val="500093"/>
              </a:solidFill>
              <a:latin typeface="Times New Roman" charset="0"/>
            </a:endParaRPr>
          </a:p>
          <a:p>
            <a:pPr marL="457200" indent="-457200">
              <a:spcBef>
                <a:spcPct val="20000"/>
              </a:spcBef>
              <a:buFont typeface="Times" charset="0"/>
              <a:buAutoNum type="arabicParenR"/>
              <a:defRPr/>
            </a:pPr>
            <a:r>
              <a:rPr lang="en-US" dirty="0" err="1">
                <a:latin typeface="Times New Roman"/>
                <a:cs typeface="Times New Roman"/>
              </a:rPr>
              <a:t>tRNA</a:t>
            </a:r>
            <a:r>
              <a:rPr lang="en-US" dirty="0">
                <a:latin typeface="Times New Roman"/>
                <a:cs typeface="Times New Roman"/>
              </a:rPr>
              <a:t> is trimmed</a:t>
            </a:r>
          </a:p>
          <a:p>
            <a:pPr marL="457200" indent="-457200">
              <a:spcBef>
                <a:spcPct val="20000"/>
              </a:spcBef>
              <a:buFont typeface="Times" charset="0"/>
              <a:buAutoNum type="arabicParenR"/>
              <a:defRPr/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Transcript is spliced</a:t>
            </a:r>
          </a:p>
          <a:p>
            <a:pPr marL="457200" indent="-457200">
              <a:spcBef>
                <a:spcPct val="20000"/>
              </a:spcBef>
              <a:buFont typeface="Times" charset="0"/>
              <a:buAutoNum type="arabicParenR"/>
              <a:defRPr/>
            </a:pP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CCA is added to 3</a:t>
            </a:r>
            <a:r>
              <a:rPr lang="ja-JP" altLang="en-US" dirty="0">
                <a:solidFill>
                  <a:srgbClr val="008000"/>
                </a:solidFill>
                <a:latin typeface="Times New Roman"/>
                <a:cs typeface="Times New Roman"/>
              </a:rPr>
              <a:t>’</a:t>
            </a:r>
            <a:r>
              <a:rPr lang="en-US" altLang="ja-JP" dirty="0">
                <a:solidFill>
                  <a:srgbClr val="008000"/>
                </a:solidFill>
                <a:latin typeface="Times New Roman"/>
                <a:cs typeface="Times New Roman"/>
              </a:rPr>
              <a:t> end</a:t>
            </a:r>
          </a:p>
          <a:p>
            <a:pPr marL="457200" indent="-457200">
              <a:spcBef>
                <a:spcPct val="20000"/>
              </a:spcBef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By </a:t>
            </a: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tRNA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nucleotidyl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spcBef>
                <a:spcPct val="20000"/>
              </a:spcBef>
              <a:defRPr/>
            </a:pPr>
            <a:r>
              <a:rPr lang="en-US" dirty="0" err="1">
                <a:solidFill>
                  <a:srgbClr val="FF0000"/>
                </a:solidFill>
                <a:latin typeface="Times New Roman"/>
                <a:cs typeface="Times New Roman"/>
              </a:rPr>
              <a:t>transferase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(no template)</a:t>
            </a:r>
          </a:p>
          <a:p>
            <a:pPr>
              <a:spcBef>
                <a:spcPct val="20000"/>
              </a:spcBef>
              <a:defRPr/>
            </a:pPr>
            <a:r>
              <a:rPr lang="en-US" sz="2400" dirty="0" err="1">
                <a:latin typeface="Times New Roman"/>
                <a:cs typeface="Times New Roman"/>
              </a:rPr>
              <a:t>tRNA</a:t>
            </a:r>
            <a:r>
              <a:rPr lang="en-US" sz="2400" dirty="0">
                <a:latin typeface="Times New Roman"/>
                <a:cs typeface="Times New Roman"/>
              </a:rPr>
              <a:t> +CTP -&gt; </a:t>
            </a:r>
            <a:r>
              <a:rPr lang="en-US" sz="2400" dirty="0" err="1">
                <a:latin typeface="Times New Roman"/>
                <a:cs typeface="Times New Roman"/>
              </a:rPr>
              <a:t>tRNA</a:t>
            </a:r>
            <a:r>
              <a:rPr lang="en-US" sz="2400" dirty="0">
                <a:latin typeface="Times New Roman"/>
                <a:cs typeface="Times New Roman"/>
              </a:rPr>
              <a:t>-C + </a:t>
            </a:r>
            <a:r>
              <a:rPr lang="en-US" sz="2400" dirty="0" err="1">
                <a:latin typeface="Times New Roman"/>
                <a:cs typeface="Times New Roman"/>
              </a:rPr>
              <a:t>PPi</a:t>
            </a:r>
            <a:br>
              <a:rPr lang="en-US" sz="2400" dirty="0">
                <a:latin typeface="Times New Roman"/>
                <a:cs typeface="Times New Roman"/>
              </a:rPr>
            </a:br>
            <a:r>
              <a:rPr lang="en-US" sz="2400" dirty="0" err="1">
                <a:latin typeface="Times New Roman"/>
                <a:cs typeface="Times New Roman"/>
              </a:rPr>
              <a:t>tRNA</a:t>
            </a:r>
            <a:r>
              <a:rPr lang="en-US" sz="2400" dirty="0">
                <a:latin typeface="Times New Roman"/>
                <a:cs typeface="Times New Roman"/>
              </a:rPr>
              <a:t>-C +CTP--&gt; </a:t>
            </a:r>
            <a:r>
              <a:rPr lang="en-US" sz="2400" dirty="0" err="1">
                <a:latin typeface="Times New Roman"/>
                <a:cs typeface="Times New Roman"/>
              </a:rPr>
              <a:t>tRNA</a:t>
            </a:r>
            <a:r>
              <a:rPr lang="en-US" sz="2400" dirty="0">
                <a:latin typeface="Times New Roman"/>
                <a:cs typeface="Times New Roman"/>
              </a:rPr>
              <a:t>-C-C + </a:t>
            </a:r>
            <a:r>
              <a:rPr lang="en-US" sz="2400" dirty="0" err="1">
                <a:latin typeface="Times New Roman"/>
                <a:cs typeface="Times New Roman"/>
              </a:rPr>
              <a:t>PPi</a:t>
            </a:r>
            <a:br>
              <a:rPr lang="en-US" sz="2400" dirty="0">
                <a:latin typeface="Times New Roman"/>
                <a:cs typeface="Times New Roman"/>
              </a:rPr>
            </a:br>
            <a:r>
              <a:rPr lang="en-US" sz="2400" dirty="0" err="1">
                <a:latin typeface="Times New Roman"/>
                <a:cs typeface="Times New Roman"/>
              </a:rPr>
              <a:t>tRNA</a:t>
            </a:r>
            <a:r>
              <a:rPr lang="en-US" sz="2400" dirty="0">
                <a:latin typeface="Times New Roman"/>
                <a:cs typeface="Times New Roman"/>
              </a:rPr>
              <a:t>-C-C +ATP -&gt; </a:t>
            </a:r>
            <a:r>
              <a:rPr lang="en-US" sz="2400" dirty="0" err="1">
                <a:latin typeface="Times New Roman"/>
                <a:cs typeface="Times New Roman"/>
              </a:rPr>
              <a:t>tRNA</a:t>
            </a:r>
            <a:r>
              <a:rPr lang="en-US" sz="2400" dirty="0">
                <a:latin typeface="Times New Roman"/>
                <a:cs typeface="Times New Roman"/>
              </a:rPr>
              <a:t>-C-C-A + </a:t>
            </a:r>
            <a:r>
              <a:rPr lang="en-US" sz="2400" dirty="0" err="1">
                <a:latin typeface="Times New Roman"/>
                <a:cs typeface="Times New Roman"/>
              </a:rPr>
              <a:t>PPi</a:t>
            </a:r>
            <a:endParaRPr lang="en-US" sz="2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35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2588"/>
            <a:ext cx="4546600" cy="647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29808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ChangeArrowheads="1"/>
          </p:cNvSpPr>
          <p:nvPr/>
        </p:nvSpPr>
        <p:spPr bwMode="auto">
          <a:xfrm>
            <a:off x="71438" y="0"/>
            <a:ext cx="9001125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ctr">
              <a:spcBef>
                <a:spcPct val="20000"/>
              </a:spcBef>
            </a:pPr>
            <a:r>
              <a:rPr lang="en-US">
                <a:solidFill>
                  <a:srgbClr val="500093"/>
                </a:solidFill>
                <a:latin typeface="Times New Roman" charset="0"/>
              </a:rPr>
              <a:t>Processing tRNA</a:t>
            </a:r>
          </a:p>
          <a:p>
            <a:pPr marL="457200" indent="-457200">
              <a:spcBef>
                <a:spcPct val="20000"/>
              </a:spcBef>
              <a:buFont typeface="Times" charset="0"/>
              <a:buAutoNum type="arabicParenR"/>
            </a:pPr>
            <a:r>
              <a:rPr lang="en-US">
                <a:latin typeface="Times New Roman" charset="0"/>
              </a:rPr>
              <a:t>tRNA is trimmed</a:t>
            </a:r>
          </a:p>
          <a:p>
            <a:pPr marL="457200" indent="-457200">
              <a:spcBef>
                <a:spcPct val="20000"/>
              </a:spcBef>
              <a:buFont typeface="Times" charset="0"/>
              <a:buAutoNum type="arabicParenR"/>
            </a:pPr>
            <a:r>
              <a:rPr lang="en-US">
                <a:solidFill>
                  <a:srgbClr val="0000FF"/>
                </a:solidFill>
                <a:latin typeface="Times New Roman" charset="0"/>
              </a:rPr>
              <a:t>Transcript is spliced</a:t>
            </a:r>
          </a:p>
          <a:p>
            <a:pPr marL="457200" indent="-457200">
              <a:spcBef>
                <a:spcPct val="20000"/>
              </a:spcBef>
              <a:buFont typeface="Times" charset="0"/>
              <a:buAutoNum type="arabicParenR"/>
            </a:pPr>
            <a:r>
              <a:rPr lang="en-US">
                <a:solidFill>
                  <a:srgbClr val="008000"/>
                </a:solidFill>
                <a:latin typeface="Times New Roman" charset="0"/>
              </a:rPr>
              <a:t>CCA is added to 3</a:t>
            </a:r>
            <a:r>
              <a:rPr lang="ja-JP" altLang="en-US">
                <a:solidFill>
                  <a:srgbClr val="008000"/>
                </a:solidFill>
                <a:latin typeface="Times New Roman" charset="0"/>
              </a:rPr>
              <a:t>’</a:t>
            </a:r>
            <a:r>
              <a:rPr lang="en-US" altLang="ja-JP">
                <a:solidFill>
                  <a:srgbClr val="008000"/>
                </a:solidFill>
                <a:latin typeface="Times New Roman" charset="0"/>
              </a:rPr>
              <a:t> end</a:t>
            </a:r>
          </a:p>
          <a:p>
            <a:pPr marL="457200" indent="-457200">
              <a:spcBef>
                <a:spcPct val="20000"/>
              </a:spcBef>
              <a:buFont typeface="Times" charset="0"/>
              <a:buAutoNum type="arabicParenR"/>
            </a:pPr>
            <a:r>
              <a:rPr lang="en-US">
                <a:solidFill>
                  <a:srgbClr val="FF0000"/>
                </a:solidFill>
                <a:latin typeface="Times New Roman" charset="0"/>
              </a:rPr>
              <a:t>Many bases are modified</a:t>
            </a:r>
          </a:p>
          <a:p>
            <a:pPr marL="457200" indent="-457200">
              <a:spcBef>
                <a:spcPct val="20000"/>
              </a:spcBef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Times New Roman" charset="0"/>
              </a:rPr>
              <a:t>Significance unclear</a:t>
            </a:r>
          </a:p>
        </p:txBody>
      </p:sp>
      <p:pic>
        <p:nvPicPr>
          <p:cNvPr id="1361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2588"/>
            <a:ext cx="4546600" cy="647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18677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ChangeArrowheads="1"/>
          </p:cNvSpPr>
          <p:nvPr/>
        </p:nvSpPr>
        <p:spPr bwMode="auto">
          <a:xfrm>
            <a:off x="71438" y="0"/>
            <a:ext cx="9001125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ctr">
              <a:spcBef>
                <a:spcPct val="20000"/>
              </a:spcBef>
              <a:defRPr/>
            </a:pPr>
            <a:r>
              <a:rPr lang="en-US" dirty="0">
                <a:solidFill>
                  <a:srgbClr val="500093"/>
                </a:solidFill>
                <a:latin typeface="Times New Roman" charset="0"/>
              </a:rPr>
              <a:t>Processing </a:t>
            </a:r>
            <a:r>
              <a:rPr lang="en-US" dirty="0" err="1">
                <a:solidFill>
                  <a:srgbClr val="500093"/>
                </a:solidFill>
                <a:latin typeface="Times New Roman" charset="0"/>
              </a:rPr>
              <a:t>tRNA</a:t>
            </a:r>
            <a:endParaRPr lang="en-US" dirty="0">
              <a:solidFill>
                <a:srgbClr val="500093"/>
              </a:solidFill>
              <a:latin typeface="Times New Roman" charset="0"/>
            </a:endParaRPr>
          </a:p>
          <a:p>
            <a:pPr marL="457200" indent="-457200">
              <a:spcBef>
                <a:spcPct val="20000"/>
              </a:spcBef>
              <a:buFont typeface="Times" charset="0"/>
              <a:buAutoNum type="arabicParenR"/>
              <a:defRPr/>
            </a:pPr>
            <a:r>
              <a:rPr lang="en-US" dirty="0" err="1">
                <a:latin typeface="Times New Roman" charset="0"/>
              </a:rPr>
              <a:t>tRNA</a:t>
            </a:r>
            <a:r>
              <a:rPr lang="en-US" dirty="0">
                <a:latin typeface="Times New Roman" charset="0"/>
              </a:rPr>
              <a:t> is trimmed</a:t>
            </a:r>
          </a:p>
          <a:p>
            <a:pPr marL="457200" indent="-457200">
              <a:spcBef>
                <a:spcPct val="20000"/>
              </a:spcBef>
              <a:buFont typeface="Times" charset="0"/>
              <a:buAutoNum type="arabicParenR"/>
              <a:defRPr/>
            </a:pPr>
            <a:r>
              <a:rPr lang="en-US" dirty="0">
                <a:solidFill>
                  <a:srgbClr val="0000FF"/>
                </a:solidFill>
                <a:latin typeface="Times New Roman" charset="0"/>
              </a:rPr>
              <a:t>Transcript is spliced</a:t>
            </a:r>
          </a:p>
          <a:p>
            <a:pPr marL="457200" indent="-457200">
              <a:spcBef>
                <a:spcPct val="20000"/>
              </a:spcBef>
              <a:buFont typeface="Times" charset="0"/>
              <a:buAutoNum type="arabicParenR"/>
              <a:defRPr/>
            </a:pPr>
            <a:r>
              <a:rPr lang="en-US" dirty="0">
                <a:solidFill>
                  <a:srgbClr val="008000"/>
                </a:solidFill>
                <a:latin typeface="Times New Roman" charset="0"/>
              </a:rPr>
              <a:t>CCA is added to 3</a:t>
            </a:r>
            <a:r>
              <a:rPr lang="ja-JP" altLang="en-US" dirty="0">
                <a:solidFill>
                  <a:srgbClr val="008000"/>
                </a:solidFill>
                <a:latin typeface="Times New Roman" charset="0"/>
              </a:rPr>
              <a:t>’</a:t>
            </a:r>
            <a:r>
              <a:rPr lang="en-US" altLang="ja-JP" dirty="0">
                <a:solidFill>
                  <a:srgbClr val="008000"/>
                </a:solidFill>
                <a:latin typeface="Times New Roman" charset="0"/>
              </a:rPr>
              <a:t> end</a:t>
            </a:r>
          </a:p>
          <a:p>
            <a:pPr marL="457200" indent="-457200">
              <a:spcBef>
                <a:spcPct val="20000"/>
              </a:spcBef>
              <a:buFont typeface="Times" charset="0"/>
              <a:buAutoNum type="arabicParenR"/>
              <a:defRPr/>
            </a:pPr>
            <a:r>
              <a:rPr lang="en-US" dirty="0">
                <a:solidFill>
                  <a:srgbClr val="FF0000"/>
                </a:solidFill>
                <a:latin typeface="Times New Roman" charset="0"/>
              </a:rPr>
              <a:t>Many bases are modified</a:t>
            </a:r>
          </a:p>
          <a:p>
            <a:pPr marL="457200" indent="-457200">
              <a:spcBef>
                <a:spcPct val="20000"/>
              </a:spcBef>
              <a:buFont typeface="Times" charset="0"/>
              <a:buAutoNum type="arabicParenR"/>
              <a:defRPr/>
            </a:pPr>
            <a:r>
              <a:rPr lang="en-US" dirty="0">
                <a:solidFill>
                  <a:srgbClr val="000000"/>
                </a:solidFill>
                <a:latin typeface="Times New Roman" charset="0"/>
              </a:rPr>
              <a:t>No cap! -&gt; 5</a:t>
            </a:r>
            <a:r>
              <a:rPr lang="ja-JP" altLang="en-US" dirty="0">
                <a:solidFill>
                  <a:srgbClr val="000000"/>
                </a:solidFill>
                <a:latin typeface="Times New Roman" charset="0"/>
              </a:rPr>
              <a:t>’</a:t>
            </a:r>
            <a:r>
              <a:rPr lang="en-US" altLang="ja-JP" dirty="0">
                <a:solidFill>
                  <a:srgbClr val="000000"/>
                </a:solidFill>
                <a:latin typeface="Times New Roman" charset="0"/>
              </a:rPr>
              <a:t> P </a:t>
            </a:r>
          </a:p>
          <a:p>
            <a:pPr>
              <a:spcBef>
                <a:spcPct val="20000"/>
              </a:spcBef>
              <a:defRPr/>
            </a:pPr>
            <a:r>
              <a:rPr lang="en-US" altLang="ja-JP" dirty="0">
                <a:solidFill>
                  <a:srgbClr val="000000"/>
                </a:solidFill>
                <a:latin typeface="Times New Roman" charset="0"/>
              </a:rPr>
              <a:t>(due to 5’ </a:t>
            </a:r>
            <a:r>
              <a:rPr lang="en-US" altLang="ja-JP" dirty="0" err="1">
                <a:solidFill>
                  <a:srgbClr val="000000"/>
                </a:solidFill>
                <a:latin typeface="Times New Roman" charset="0"/>
              </a:rPr>
              <a:t>RNAse</a:t>
            </a:r>
            <a:r>
              <a:rPr lang="en-US" altLang="ja-JP" dirty="0">
                <a:solidFill>
                  <a:srgbClr val="000000"/>
                </a:solidFill>
                <a:latin typeface="Times New Roman" charset="0"/>
              </a:rPr>
              <a:t> P cut)</a:t>
            </a:r>
            <a:endParaRPr lang="en-US" dirty="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137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2588"/>
            <a:ext cx="4546600" cy="647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09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077325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ctr"/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Manipulating cell wall </a:t>
            </a:r>
            <a:r>
              <a:rPr lang="en-US" b="1">
                <a:solidFill>
                  <a:srgbClr val="500093"/>
                </a:solidFill>
                <a:latin typeface="Times New Roman"/>
                <a:cs typeface="Times New Roman"/>
              </a:rPr>
              <a:t>carbohydrate synthesis</a:t>
            </a:r>
            <a:endParaRPr lang="en-US" b="1" dirty="0">
              <a:solidFill>
                <a:srgbClr val="500093"/>
              </a:solidFill>
              <a:latin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7" y="1221412"/>
            <a:ext cx="9144000" cy="561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00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60367"/>
            <a:ext cx="8728167" cy="6397633"/>
          </a:xfrm>
          <a:prstGeom prst="rect">
            <a:avLst/>
          </a:prstGeom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077325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ctr"/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Manipulating cell wall lignin synthesis</a:t>
            </a:r>
          </a:p>
        </p:txBody>
      </p:sp>
    </p:spTree>
    <p:extLst>
      <p:ext uri="{BB962C8B-B14F-4D97-AF65-F5344CB8AC3E}">
        <p14:creationId xmlns:p14="http://schemas.microsoft.com/office/powerpoint/2010/main" val="712220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73200"/>
            <a:ext cx="59436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0" y="0"/>
            <a:ext cx="9144000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 algn="ctr"/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Manipulating respiration</a:t>
            </a:r>
          </a:p>
          <a:p>
            <a:pPr marL="279400" indent="-279400">
              <a:buFont typeface="Times" charset="0"/>
              <a:buNone/>
              <a:defRPr/>
            </a:pPr>
            <a:r>
              <a:rPr lang="en-US" b="1" dirty="0">
                <a:solidFill>
                  <a:srgbClr val="000000"/>
                </a:solidFill>
                <a:latin typeface="Times New Roman"/>
                <a:cs typeface="Times New Roman"/>
              </a:rPr>
              <a:t>Pyruvate oxidation &amp; Krebs cycle in </a:t>
            </a:r>
            <a:r>
              <a:rPr lang="en-US" b="1" dirty="0" err="1">
                <a:solidFill>
                  <a:srgbClr val="000000"/>
                </a:solidFill>
                <a:latin typeface="Times New Roman"/>
                <a:cs typeface="Times New Roman"/>
              </a:rPr>
              <a:t>mito</a:t>
            </a:r>
            <a:r>
              <a:rPr lang="en-US" b="1" dirty="0">
                <a:solidFill>
                  <a:srgbClr val="000000"/>
                </a:solidFill>
                <a:latin typeface="Times New Roman"/>
                <a:cs typeface="Times New Roman"/>
              </a:rPr>
              <a:t> make Acetyl-CoA &amp; others many Pentose phosphate shunt in cytosol </a:t>
            </a:r>
            <a:r>
              <a:rPr lang="en-US" b="1" dirty="0">
                <a:solidFill>
                  <a:srgbClr val="FC0128"/>
                </a:solidFill>
                <a:latin typeface="Times New Roman"/>
                <a:cs typeface="Times New Roman"/>
              </a:rPr>
              <a:t>or</a:t>
            </a:r>
            <a:r>
              <a:rPr lang="en-US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37C03"/>
                </a:solidFill>
                <a:latin typeface="Times New Roman"/>
                <a:cs typeface="Times New Roman"/>
              </a:rPr>
              <a:t>cp</a:t>
            </a:r>
            <a:endParaRPr lang="en-US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79400" indent="-279400">
              <a:buFont typeface="Times" charset="0"/>
              <a:buNone/>
              <a:defRPr/>
            </a:pPr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makes NADPH &amp; intermediates</a:t>
            </a:r>
          </a:p>
          <a:p>
            <a:pPr marL="279400" indent="-279400">
              <a:buFont typeface="Times" charset="0"/>
              <a:buNone/>
              <a:defRPr/>
            </a:pPr>
            <a:r>
              <a:rPr lang="en-US" b="1" dirty="0">
                <a:solidFill>
                  <a:srgbClr val="FC0128"/>
                </a:solidFill>
                <a:latin typeface="Times New Roman"/>
                <a:cs typeface="Times New Roman"/>
              </a:rPr>
              <a:t>Uses many Calvin Cycle enzymes</a:t>
            </a:r>
          </a:p>
          <a:p>
            <a:pPr marL="279400" indent="-279400">
              <a:buFont typeface="Times" charset="0"/>
              <a:buNone/>
              <a:defRPr/>
            </a:pPr>
            <a:r>
              <a:rPr lang="en-US" b="1" dirty="0">
                <a:solidFill>
                  <a:srgbClr val="000000"/>
                </a:solidFill>
                <a:latin typeface="Times New Roman"/>
                <a:cs typeface="Times New Roman"/>
              </a:rPr>
              <a:t>Makes nucleotide &amp; </a:t>
            </a:r>
          </a:p>
          <a:p>
            <a:pPr marL="279400" indent="-279400">
              <a:buFont typeface="Times" charset="0"/>
              <a:buNone/>
              <a:defRPr/>
            </a:pPr>
            <a:r>
              <a:rPr lang="en-US" b="1" dirty="0">
                <a:solidFill>
                  <a:srgbClr val="000000"/>
                </a:solidFill>
                <a:latin typeface="Times New Roman"/>
                <a:cs typeface="Times New Roman"/>
              </a:rPr>
              <a:t>phenolic precursors </a:t>
            </a:r>
          </a:p>
          <a:p>
            <a:pPr marL="279400" indent="-279400">
              <a:buFont typeface="Times" charset="0"/>
              <a:buNone/>
              <a:defRPr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Affected by T, pCO</a:t>
            </a:r>
            <a:r>
              <a:rPr lang="en-US" b="1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</a:p>
          <a:p>
            <a:pPr marL="279400" indent="-279400">
              <a:buFont typeface="Times" charset="0"/>
              <a:buNone/>
              <a:defRPr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many others</a:t>
            </a:r>
          </a:p>
          <a:p>
            <a:pPr marL="279400" indent="-279400">
              <a:buFont typeface="Times" charset="0"/>
              <a:buNone/>
              <a:defRPr/>
            </a:pPr>
            <a:endParaRPr lang="en-US" baseline="-25000" dirty="0">
              <a:solidFill>
                <a:srgbClr val="FC01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2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538" name="Rectangle 2"/>
          <p:cNvSpPr>
            <a:spLocks noChangeArrowheads="1"/>
          </p:cNvSpPr>
          <p:nvPr/>
        </p:nvSpPr>
        <p:spPr bwMode="auto">
          <a:xfrm>
            <a:off x="0" y="0"/>
            <a:ext cx="9077325" cy="673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Times New Roman"/>
                <a:cs typeface="Times New Roman"/>
              </a:rPr>
              <a:t>First assignment Wednesday Feb 20</a:t>
            </a:r>
          </a:p>
          <a:p>
            <a:pPr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pick a particular combination of biofuel, gene and treatment &amp; convince the group in 5-10 minutes why your choice is best.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37C03"/>
                </a:solidFill>
                <a:latin typeface="Times New Roman"/>
                <a:cs typeface="Times New Roman"/>
              </a:rPr>
              <a:t>Suggestions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400" b="1" dirty="0">
                <a:latin typeface="Times New Roman"/>
                <a:cs typeface="Times New Roman"/>
              </a:rPr>
              <a:t>Drought/VPD/salinity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pCO</a:t>
            </a:r>
            <a:r>
              <a:rPr lang="en-US" sz="2400" b="1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2 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Temperature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400" b="1" dirty="0">
                <a:latin typeface="Times New Roman"/>
                <a:cs typeface="Times New Roman"/>
              </a:rPr>
              <a:t>Light </a:t>
            </a:r>
          </a:p>
          <a:p>
            <a:pPr marL="914400" lvl="1" indent="-457200">
              <a:buFont typeface="Arial"/>
              <a:buChar char="•"/>
              <a:defRPr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PFD (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photonflux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 density) = intensity</a:t>
            </a:r>
          </a:p>
          <a:p>
            <a:pPr marL="914400" lvl="1" indent="-457200">
              <a:buFont typeface="Arial"/>
              <a:buChar char="•"/>
              <a:defRPr/>
            </a:pPr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Photoperiod (</a:t>
            </a:r>
            <a:r>
              <a:rPr lang="en-US" b="1" dirty="0" err="1">
                <a:solidFill>
                  <a:srgbClr val="037C03"/>
                </a:solidFill>
                <a:latin typeface="Times New Roman"/>
                <a:cs typeface="Times New Roman"/>
              </a:rPr>
              <a:t>daylength</a:t>
            </a:r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) = duration</a:t>
            </a:r>
          </a:p>
          <a:p>
            <a:pPr marL="914400" lvl="1" indent="-457200">
              <a:buFont typeface="Arial"/>
              <a:buChar char="•"/>
              <a:defRPr/>
            </a:pP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Quality = color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400" b="1" dirty="0">
                <a:latin typeface="Times New Roman"/>
                <a:cs typeface="Times New Roman"/>
              </a:rPr>
              <a:t>Nutrition</a:t>
            </a:r>
          </a:p>
          <a:p>
            <a:pPr marL="914400" lvl="1" indent="-457200">
              <a:buFont typeface="Arial"/>
              <a:buChar char="•"/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Macronutrients = N, P, K, S, </a:t>
            </a:r>
            <a:r>
              <a:rPr lang="en-US" sz="24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Ca</a:t>
            </a:r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, Mg, Fe</a:t>
            </a:r>
          </a:p>
          <a:p>
            <a:pPr marL="914400" lvl="1" indent="-457200">
              <a:buFont typeface="Arial"/>
              <a:buChar char="•"/>
              <a:defRPr/>
            </a:pPr>
            <a:r>
              <a:rPr lang="en-US" sz="2400" b="1" dirty="0">
                <a:solidFill>
                  <a:srgbClr val="037C03"/>
                </a:solidFill>
                <a:latin typeface="Times New Roman"/>
                <a:cs typeface="Times New Roman"/>
              </a:rPr>
              <a:t>Micronutrients, vitamins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b="1" dirty="0">
                <a:solidFill>
                  <a:srgbClr val="FC0128"/>
                </a:solidFill>
                <a:latin typeface="Times New Roman"/>
                <a:cs typeface="Times New Roman"/>
              </a:rPr>
              <a:t>Inhibitors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US" b="1" dirty="0">
                <a:latin typeface="Times New Roman"/>
                <a:cs typeface="Times New Roman"/>
              </a:rPr>
              <a:t>Cell wall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US" b="1" dirty="0">
                <a:solidFill>
                  <a:srgbClr val="1116D3"/>
                </a:solidFill>
                <a:latin typeface="Times New Roman"/>
                <a:cs typeface="Times New Roman"/>
              </a:rPr>
              <a:t>Fatty acid synthesis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Something else??</a:t>
            </a:r>
          </a:p>
        </p:txBody>
      </p:sp>
    </p:spTree>
    <p:extLst>
      <p:ext uri="{BB962C8B-B14F-4D97-AF65-F5344CB8AC3E}">
        <p14:creationId xmlns:p14="http://schemas.microsoft.com/office/powerpoint/2010/main" val="3139925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0128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971550" indent="-514350"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ct val="100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Surprises</a:t>
            </a:r>
          </a:p>
          <a:p>
            <a:pPr marL="457200" indent="-457200">
              <a:spcBef>
                <a:spcPct val="10000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Over half of human genome is transcribed even though only 1% is protein-coding sequence</a:t>
            </a:r>
          </a:p>
          <a:p>
            <a:pPr lvl="1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  <a:latin typeface="Times New Roman" charset="0"/>
              </a:rPr>
              <a:t>98% of RNA made is non-coding</a:t>
            </a:r>
            <a:endParaRPr lang="en-US" sz="2400" dirty="0">
              <a:solidFill>
                <a:srgbClr val="0000FF"/>
              </a:solidFill>
            </a:endParaRPr>
          </a:p>
          <a:p>
            <a:pPr marL="457200" indent="-457200">
              <a:spcBef>
                <a:spcPct val="10000"/>
              </a:spcBef>
              <a:buFont typeface="+mj-lt"/>
              <a:buAutoNum type="arabicPeriod"/>
              <a:defRPr/>
            </a:pPr>
            <a:endParaRPr lang="en-US" sz="2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6"/>
          <a:stretch>
            <a:fillRect/>
          </a:stretch>
        </p:blipFill>
        <p:spPr bwMode="auto">
          <a:xfrm>
            <a:off x="0" y="1524000"/>
            <a:ext cx="8915400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7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ChangeArrowheads="1"/>
          </p:cNvSpPr>
          <p:nvPr/>
        </p:nvSpPr>
        <p:spPr bwMode="auto">
          <a:xfrm>
            <a:off x="-4763" y="-4763"/>
            <a:ext cx="9077326" cy="599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dirty="0">
                <a:solidFill>
                  <a:srgbClr val="8901F3"/>
                </a:solidFill>
                <a:latin typeface="Times New Roman" charset="0"/>
              </a:rPr>
              <a:t> </a:t>
            </a:r>
            <a:r>
              <a:rPr lang="en-US" dirty="0" err="1">
                <a:solidFill>
                  <a:srgbClr val="8901F3"/>
                </a:solidFill>
                <a:latin typeface="Times New Roman" charset="0"/>
              </a:rPr>
              <a:t>ncRNA</a:t>
            </a:r>
            <a:endParaRPr lang="en-US" dirty="0">
              <a:solidFill>
                <a:schemeClr val="tx2"/>
              </a:solidFill>
              <a:latin typeface="Times New Roman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dirty="0">
                <a:latin typeface="Times New Roman" charset="0"/>
              </a:rPr>
              <a:t>Structural</a:t>
            </a:r>
          </a:p>
          <a:p>
            <a:pPr marL="914400" lvl="1" indent="-45720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dirty="0" err="1">
                <a:solidFill>
                  <a:srgbClr val="0000FF"/>
                </a:solidFill>
                <a:latin typeface="Times New Roman" charset="0"/>
              </a:rPr>
              <a:t>rRNA</a:t>
            </a:r>
            <a:endParaRPr lang="en-US" dirty="0">
              <a:solidFill>
                <a:srgbClr val="0000FF"/>
              </a:solidFill>
              <a:latin typeface="Times New Roman" charset="0"/>
            </a:endParaRPr>
          </a:p>
          <a:p>
            <a:pPr marL="914400" lvl="1" indent="-45720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dirty="0" err="1">
                <a:solidFill>
                  <a:srgbClr val="008000"/>
                </a:solidFill>
                <a:latin typeface="Times New Roman" charset="0"/>
              </a:rPr>
              <a:t>tRNA</a:t>
            </a:r>
            <a:endParaRPr lang="en-US" dirty="0">
              <a:solidFill>
                <a:srgbClr val="008000"/>
              </a:solidFill>
              <a:latin typeface="Times New Roman" charset="0"/>
            </a:endParaRPr>
          </a:p>
          <a:p>
            <a:pPr marL="914400" lvl="1" indent="-45720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dirty="0" err="1">
                <a:solidFill>
                  <a:srgbClr val="FF0000"/>
                </a:solidFill>
                <a:latin typeface="Times New Roman" charset="0"/>
              </a:rPr>
              <a:t>snRNA</a:t>
            </a:r>
            <a:endParaRPr lang="en-US" dirty="0">
              <a:solidFill>
                <a:srgbClr val="FF0000"/>
              </a:solidFill>
              <a:latin typeface="Times New Roman" charset="0"/>
            </a:endParaRPr>
          </a:p>
          <a:p>
            <a:pPr marL="914400" lvl="1" indent="-45720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dirty="0" err="1">
                <a:latin typeface="Times New Roman" charset="0"/>
              </a:rPr>
              <a:t>snoRNA</a:t>
            </a:r>
            <a:endParaRPr lang="en-US" dirty="0">
              <a:latin typeface="Times New Roman" charset="0"/>
            </a:endParaRPr>
          </a:p>
          <a:p>
            <a:pPr marL="914400" lvl="1" indent="-45720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dirty="0">
                <a:solidFill>
                  <a:srgbClr val="0000FF"/>
                </a:solidFill>
                <a:latin typeface="Times New Roman" charset="0"/>
              </a:rPr>
              <a:t>cleavage: 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Rnases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 P &amp; MRP, U3, snR30, 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etc</a:t>
            </a:r>
            <a:endParaRPr lang="en-US" dirty="0">
              <a:solidFill>
                <a:srgbClr val="0000FF"/>
              </a:solidFill>
              <a:latin typeface="Times New Roman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dirty="0">
                <a:latin typeface="Times New Roman" charset="0"/>
              </a:rPr>
              <a:t>Regulatory</a:t>
            </a:r>
          </a:p>
          <a:p>
            <a:pPr marL="971550" lvl="1" indent="-5143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dirty="0">
                <a:solidFill>
                  <a:srgbClr val="0000FF"/>
                </a:solidFill>
                <a:latin typeface="Times New Roman" charset="0"/>
              </a:rPr>
              <a:t>Small</a:t>
            </a:r>
          </a:p>
          <a:p>
            <a:pPr marL="1428750" lvl="2" indent="-514350">
              <a:spcBef>
                <a:spcPts val="0"/>
              </a:spcBef>
              <a:buFont typeface="Arial"/>
              <a:buChar char="•"/>
              <a:defRPr/>
            </a:pPr>
            <a:r>
              <a:rPr lang="en-US" dirty="0" err="1">
                <a:solidFill>
                  <a:srgbClr val="008000"/>
                </a:solidFill>
                <a:latin typeface="Times New Roman" charset="0"/>
              </a:rPr>
              <a:t>siRNA</a:t>
            </a:r>
            <a:endParaRPr lang="en-US" dirty="0">
              <a:solidFill>
                <a:srgbClr val="008000"/>
              </a:solidFill>
              <a:latin typeface="Times New Roman" charset="0"/>
            </a:endParaRPr>
          </a:p>
          <a:p>
            <a:pPr marL="1428750" lvl="2" indent="-514350">
              <a:spcBef>
                <a:spcPts val="0"/>
              </a:spcBef>
              <a:buFont typeface="Arial"/>
              <a:buChar char="•"/>
              <a:defRPr/>
            </a:pPr>
            <a:r>
              <a:rPr lang="en-US" dirty="0" err="1">
                <a:solidFill>
                  <a:srgbClr val="FF0000"/>
                </a:solidFill>
                <a:latin typeface="Times New Roman" charset="0"/>
              </a:rPr>
              <a:t>miRNA</a:t>
            </a:r>
            <a:endParaRPr lang="en-US" dirty="0">
              <a:solidFill>
                <a:srgbClr val="FF0000"/>
              </a:solidFill>
              <a:latin typeface="Times New Roman" charset="0"/>
            </a:endParaRPr>
          </a:p>
          <a:p>
            <a:pPr marL="971550" lvl="1" indent="-5143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dirty="0">
                <a:latin typeface="Times New Roman" charset="0"/>
              </a:rPr>
              <a:t>Long</a:t>
            </a:r>
          </a:p>
          <a:p>
            <a:pPr marL="1428750" lvl="2" indent="-514350">
              <a:spcBef>
                <a:spcPts val="0"/>
              </a:spcBef>
              <a:buFont typeface="Arial"/>
              <a:buChar char="•"/>
              <a:defRPr/>
            </a:pPr>
            <a:r>
              <a:rPr lang="en-US" dirty="0">
                <a:solidFill>
                  <a:srgbClr val="0000FF"/>
                </a:solidFill>
                <a:latin typeface="Times New Roman" charset="0"/>
              </a:rPr>
              <a:t>Activator</a:t>
            </a:r>
          </a:p>
          <a:p>
            <a:pPr marL="1428750" lvl="2" indent="-514350">
              <a:spcBef>
                <a:spcPts val="0"/>
              </a:spcBef>
              <a:buFont typeface="Arial"/>
              <a:buChar char="•"/>
              <a:defRPr/>
            </a:pPr>
            <a:r>
              <a:rPr lang="en-US" dirty="0">
                <a:solidFill>
                  <a:srgbClr val="008000"/>
                </a:solidFill>
                <a:latin typeface="Times New Roman" charset="0"/>
              </a:rPr>
              <a:t>Enhancer</a:t>
            </a:r>
          </a:p>
          <a:p>
            <a:pPr marL="1428750" lvl="2" indent="-514350">
              <a:spcBef>
                <a:spcPts val="0"/>
              </a:spcBef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Times New Roman" charset="0"/>
              </a:rPr>
              <a:t>silencing</a:t>
            </a:r>
          </a:p>
          <a:p>
            <a:pPr>
              <a:spcBef>
                <a:spcPts val="0"/>
              </a:spcBef>
              <a:defRPr/>
            </a:pPr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42010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7" name="Picture 6" descr="maizef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6" r="53458" b="18262"/>
          <a:stretch>
            <a:fillRect/>
          </a:stretch>
        </p:blipFill>
        <p:spPr bwMode="auto">
          <a:xfrm>
            <a:off x="6008688" y="2057400"/>
            <a:ext cx="313531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8" name="Rectangle 2"/>
          <p:cNvSpPr>
            <a:spLocks noChangeArrowheads="1"/>
          </p:cNvSpPr>
          <p:nvPr/>
        </p:nvSpPr>
        <p:spPr bwMode="auto">
          <a:xfrm>
            <a:off x="0" y="0"/>
            <a:ext cx="9144000" cy="15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ctr">
              <a:spcBef>
                <a:spcPct val="10000"/>
              </a:spcBef>
            </a:pPr>
            <a:r>
              <a:rPr lang="en-US" b="1" dirty="0">
                <a:solidFill>
                  <a:srgbClr val="8901F3"/>
                </a:solidFill>
                <a:latin typeface="Times New Roman"/>
                <a:cs typeface="Times New Roman"/>
              </a:rPr>
              <a:t>Using the genome</a:t>
            </a:r>
          </a:p>
          <a:p>
            <a:pPr>
              <a:buFont typeface="Arial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 Epigenetics: various chromatin modifications are associated with activated &amp; repressed genes </a:t>
            </a:r>
          </a:p>
          <a:p>
            <a:pPr>
              <a:buFont typeface="Arial" charset="0"/>
              <a:buChar char="•"/>
            </a:pP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Acetylation, egH3K9Ac, is associated with active genes</a:t>
            </a:r>
          </a:p>
        </p:txBody>
      </p:sp>
      <p:pic>
        <p:nvPicPr>
          <p:cNvPr id="188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 r="37242" b="18513"/>
          <a:stretch>
            <a:fillRect/>
          </a:stretch>
        </p:blipFill>
        <p:spPr bwMode="auto">
          <a:xfrm>
            <a:off x="0" y="2209800"/>
            <a:ext cx="24479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0" name="Picture 5" descr="histonecode1.jpg                                               000A54FCMacintosh HD                   B74A6801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7"/>
          <a:stretch>
            <a:fillRect/>
          </a:stretch>
        </p:blipFill>
        <p:spPr bwMode="auto">
          <a:xfrm>
            <a:off x="2362200" y="2895600"/>
            <a:ext cx="3762375" cy="389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980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/>
          <p:cNvSpPr>
            <a:spLocks noChangeArrowheads="1"/>
          </p:cNvSpPr>
          <p:nvPr/>
        </p:nvSpPr>
        <p:spPr bwMode="auto">
          <a:xfrm>
            <a:off x="71438" y="0"/>
            <a:ext cx="9001125" cy="378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Epigenetics</a:t>
            </a:r>
          </a:p>
          <a:p>
            <a:r>
              <a:rPr lang="en-US" b="1" dirty="0">
                <a:solidFill>
                  <a:srgbClr val="1116D3"/>
                </a:solidFill>
                <a:latin typeface="Times New Roman" charset="0"/>
                <a:cs typeface="Times New Roman" charset="0"/>
              </a:rPr>
              <a:t>Many changes to chromatin alter how the DNA is read</a:t>
            </a:r>
          </a:p>
          <a:p>
            <a:pPr marL="342900" indent="-342900">
              <a:buFont typeface="Arial"/>
              <a:buChar char="•"/>
            </a:pP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Main change to DNA is C-methylation: often silences genes</a:t>
            </a:r>
          </a:p>
          <a:p>
            <a:endParaRPr lang="en-US" dirty="0">
              <a:latin typeface="Times New Roman" charset="0"/>
              <a:cs typeface="Times New Roman" charset="0"/>
            </a:endParaRPr>
          </a:p>
          <a:p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209922" name="Picture 5" descr="histonecode1.jpg                                               000A54FCMacintosh HD                   B74A680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7"/>
          <a:stretch>
            <a:fillRect/>
          </a:stretch>
        </p:blipFill>
        <p:spPr bwMode="auto">
          <a:xfrm>
            <a:off x="4648200" y="2200275"/>
            <a:ext cx="44958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232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2246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Times New Roman"/>
                <a:ea typeface="ヒラギノ角ゴ Pro W3" charset="0"/>
                <a:cs typeface="Times New Roman"/>
              </a:rPr>
              <a:t>CO</a:t>
            </a:r>
            <a:r>
              <a:rPr lang="en-US" baseline="-25000" dirty="0">
                <a:latin typeface="Times New Roman"/>
                <a:ea typeface="ヒラギノ角ゴ Pro W3" charset="0"/>
                <a:cs typeface="Times New Roman"/>
              </a:rPr>
              <a:t>2</a:t>
            </a:r>
            <a:r>
              <a:rPr lang="en-US" dirty="0">
                <a:latin typeface="Times New Roman"/>
                <a:ea typeface="ヒラギノ角ゴ Pro W3" charset="0"/>
                <a:cs typeface="Times New Roman"/>
              </a:rPr>
              <a:t> concentrating mechanisms in Algae</a:t>
            </a:r>
          </a:p>
          <a:p>
            <a:pPr>
              <a:defRPr/>
            </a:pPr>
            <a:r>
              <a:rPr lang="en-US" dirty="0" err="1">
                <a:solidFill>
                  <a:srgbClr val="0000FF"/>
                </a:solidFill>
                <a:latin typeface="Times New Roman"/>
                <a:ea typeface="ヒラギノ角ゴ Pro W3" charset="0"/>
                <a:cs typeface="Times New Roman"/>
              </a:rPr>
              <a:t>Mechs</a:t>
            </a:r>
            <a:r>
              <a:rPr lang="en-US" dirty="0">
                <a:solidFill>
                  <a:srgbClr val="0000FF"/>
                </a:solidFill>
                <a:latin typeface="Times New Roman"/>
                <a:ea typeface="ヒラギノ角ゴ Pro W3" charset="0"/>
                <a:cs typeface="Times New Roman"/>
              </a:rPr>
              <a:t> to avoid </a:t>
            </a:r>
            <a:r>
              <a:rPr lang="en-US" dirty="0" err="1">
                <a:solidFill>
                  <a:srgbClr val="0000FF"/>
                </a:solidFill>
                <a:latin typeface="Times New Roman"/>
                <a:ea typeface="ヒラギノ角ゴ Pro W3" charset="0"/>
                <a:cs typeface="Times New Roman"/>
              </a:rPr>
              <a:t>p.r.</a:t>
            </a:r>
            <a:r>
              <a:rPr lang="en-US" dirty="0">
                <a:solidFill>
                  <a:srgbClr val="0000FF"/>
                </a:solidFill>
                <a:latin typeface="Times New Roman"/>
                <a:ea typeface="ヒラギノ角ゴ Pro W3" charset="0"/>
                <a:cs typeface="Times New Roman"/>
              </a:rPr>
              <a:t> and do Calvin cycle at low pCO</a:t>
            </a:r>
            <a:r>
              <a:rPr lang="en-US" baseline="-25000" dirty="0">
                <a:solidFill>
                  <a:srgbClr val="0000FF"/>
                </a:solidFill>
                <a:latin typeface="Times New Roman"/>
                <a:ea typeface="ヒラギノ角ゴ Pro W3" charset="0"/>
                <a:cs typeface="Times New Roman"/>
              </a:rPr>
              <a:t>2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solidFill>
                  <a:srgbClr val="037C03"/>
                </a:solidFill>
                <a:latin typeface="Times New Roman"/>
                <a:ea typeface="ヒラギノ角ゴ Pro W3" charset="0"/>
                <a:cs typeface="Times New Roman"/>
              </a:rPr>
              <a:t>HCO</a:t>
            </a:r>
            <a:r>
              <a:rPr lang="en-US" baseline="-25000" dirty="0">
                <a:solidFill>
                  <a:srgbClr val="037C03"/>
                </a:solidFill>
                <a:latin typeface="Times New Roman"/>
                <a:ea typeface="ヒラギノ角ゴ Pro W3" charset="0"/>
                <a:cs typeface="Times New Roman"/>
              </a:rPr>
              <a:t>3</a:t>
            </a:r>
            <a:r>
              <a:rPr lang="en-US" baseline="30000" dirty="0">
                <a:solidFill>
                  <a:srgbClr val="037C03"/>
                </a:solidFill>
                <a:latin typeface="Times New Roman"/>
                <a:ea typeface="ヒラギノ角ゴ Pro W3" charset="0"/>
                <a:cs typeface="Times New Roman"/>
              </a:rPr>
              <a:t>−</a:t>
            </a:r>
            <a:r>
              <a:rPr lang="en-US" dirty="0">
                <a:solidFill>
                  <a:srgbClr val="037C03"/>
                </a:solidFill>
                <a:latin typeface="Times New Roman"/>
                <a:ea typeface="ヒラギノ角ゴ Pro W3" charset="0"/>
                <a:cs typeface="Times New Roman"/>
              </a:rPr>
              <a:t> uptake system </a:t>
            </a:r>
          </a:p>
          <a:p>
            <a:pPr lvl="1">
              <a:defRPr/>
            </a:pPr>
            <a:r>
              <a:rPr lang="en-US" dirty="0">
                <a:solidFill>
                  <a:srgbClr val="FF0000"/>
                </a:solidFill>
                <a:latin typeface="Times New Roman"/>
                <a:ea typeface="ヒラギノ角ゴ Pro W3" charset="0"/>
                <a:cs typeface="Times New Roman"/>
              </a:rPr>
              <a:t>Increases internal </a:t>
            </a:r>
            <a:r>
              <a:rPr lang="en-US" dirty="0" err="1">
                <a:solidFill>
                  <a:srgbClr val="FF0000"/>
                </a:solidFill>
                <a:latin typeface="Times New Roman"/>
                <a:ea typeface="ヒラギノ角ゴ Pro W3" charset="0"/>
                <a:cs typeface="Times New Roman"/>
              </a:rPr>
              <a:t>C</a:t>
            </a:r>
            <a:r>
              <a:rPr lang="en-US" baseline="-25000" dirty="0" err="1">
                <a:solidFill>
                  <a:srgbClr val="FF0000"/>
                </a:solidFill>
                <a:latin typeface="Times New Roman"/>
                <a:ea typeface="ヒラギノ角ゴ Pro W3" charset="0"/>
                <a:cs typeface="Times New Roman"/>
              </a:rPr>
              <a:t>i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ヒラギノ角ゴ Pro W3" charset="0"/>
                <a:cs typeface="Times New Roman"/>
              </a:rPr>
              <a:t> to levels </a:t>
            </a:r>
          </a:p>
          <a:p>
            <a:pPr lvl="1">
              <a:defRPr/>
            </a:pPr>
            <a:r>
              <a:rPr lang="en-US" dirty="0">
                <a:solidFill>
                  <a:srgbClr val="FF0000"/>
                </a:solidFill>
                <a:latin typeface="Times New Roman"/>
                <a:ea typeface="ヒラギノ角ゴ Pro W3" charset="0"/>
                <a:cs typeface="Times New Roman"/>
              </a:rPr>
              <a:t>much higher than outside</a:t>
            </a:r>
          </a:p>
        </p:txBody>
      </p:sp>
      <p:pic>
        <p:nvPicPr>
          <p:cNvPr id="22835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8" b="6296"/>
          <a:stretch>
            <a:fillRect/>
          </a:stretch>
        </p:blipFill>
        <p:spPr bwMode="auto">
          <a:xfrm>
            <a:off x="5203825" y="1422400"/>
            <a:ext cx="396557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299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/>
          <p:cNvSpPr>
            <a:spLocks noChangeArrowheads="1"/>
          </p:cNvSpPr>
          <p:nvPr/>
        </p:nvSpPr>
        <p:spPr bwMode="auto">
          <a:xfrm>
            <a:off x="71438" y="0"/>
            <a:ext cx="9001125" cy="452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Epigenetics</a:t>
            </a:r>
          </a:p>
          <a:p>
            <a:r>
              <a:rPr lang="en-US" b="1" dirty="0">
                <a:solidFill>
                  <a:srgbClr val="1116D3"/>
                </a:solidFill>
                <a:latin typeface="Times New Roman" charset="0"/>
                <a:cs typeface="Times New Roman" charset="0"/>
              </a:rPr>
              <a:t>Many changes to chromatin alter how the DNA is read</a:t>
            </a:r>
          </a:p>
          <a:p>
            <a:pPr marL="342900" indent="-342900">
              <a:buFont typeface="Arial"/>
              <a:buChar char="•"/>
            </a:pP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Main change to DNA is C-methylation: often silences genes</a:t>
            </a:r>
          </a:p>
          <a:p>
            <a:pPr marL="342900" indent="-342900"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Histones are altered in many ways</a:t>
            </a:r>
          </a:p>
          <a:p>
            <a:pPr marL="800100" lvl="1" indent="-342900">
              <a:buFont typeface="Arial"/>
              <a:buChar char="•"/>
            </a:pPr>
            <a:r>
              <a:rPr lang="en-US" b="1" dirty="0">
                <a:latin typeface="Times New Roman" charset="0"/>
                <a:cs typeface="Times New Roman" charset="0"/>
              </a:rPr>
              <a:t>Some increase gene expression</a:t>
            </a:r>
          </a:p>
          <a:p>
            <a:endParaRPr lang="en-US" dirty="0">
              <a:latin typeface="Times New Roman" charset="0"/>
              <a:cs typeface="Times New Roman" charset="0"/>
            </a:endParaRPr>
          </a:p>
          <a:p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209922" name="Picture 5" descr="histonecode1.jpg                                               000A54FCMacintosh HD                   B74A680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7"/>
          <a:stretch>
            <a:fillRect/>
          </a:stretch>
        </p:blipFill>
        <p:spPr bwMode="auto">
          <a:xfrm>
            <a:off x="4648200" y="2200275"/>
            <a:ext cx="44958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070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/>
          <p:cNvSpPr>
            <a:spLocks noChangeArrowheads="1"/>
          </p:cNvSpPr>
          <p:nvPr/>
        </p:nvSpPr>
        <p:spPr bwMode="auto">
          <a:xfrm>
            <a:off x="71438" y="0"/>
            <a:ext cx="9001125" cy="4891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Epigenetics</a:t>
            </a:r>
          </a:p>
          <a:p>
            <a:r>
              <a:rPr lang="en-US" b="1" dirty="0">
                <a:solidFill>
                  <a:srgbClr val="1116D3"/>
                </a:solidFill>
                <a:latin typeface="Times New Roman" charset="0"/>
                <a:cs typeface="Times New Roman" charset="0"/>
              </a:rPr>
              <a:t>Many changes to chromatin alter how the DNA is read</a:t>
            </a:r>
          </a:p>
          <a:p>
            <a:pPr marL="342900" indent="-342900">
              <a:buFont typeface="Arial"/>
              <a:buChar char="•"/>
            </a:pP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Main change to DNA is C-methylation: often silences genes</a:t>
            </a:r>
          </a:p>
          <a:p>
            <a:pPr marL="342900" indent="-342900"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Histones are altered in many ways</a:t>
            </a:r>
          </a:p>
          <a:p>
            <a:pPr marL="800100" lvl="1" indent="-342900">
              <a:buFont typeface="Arial"/>
              <a:buChar char="•"/>
            </a:pPr>
            <a:r>
              <a:rPr lang="en-US" b="1" dirty="0">
                <a:latin typeface="Times New Roman" charset="0"/>
                <a:cs typeface="Times New Roman" charset="0"/>
              </a:rPr>
              <a:t>Some increase gene expression</a:t>
            </a:r>
          </a:p>
          <a:p>
            <a:pPr marL="800100" lvl="1" indent="-342900">
              <a:buFont typeface="Arial"/>
              <a:buChar char="•"/>
            </a:pPr>
            <a:r>
              <a:rPr lang="en-US" b="1" dirty="0">
                <a:solidFill>
                  <a:srgbClr val="1116D3"/>
                </a:solidFill>
                <a:latin typeface="Times New Roman" charset="0"/>
                <a:cs typeface="Times New Roman" charset="0"/>
              </a:rPr>
              <a:t>Others slow it down</a:t>
            </a:r>
          </a:p>
          <a:p>
            <a:endParaRPr lang="en-US" dirty="0">
              <a:latin typeface="Times New Roman" charset="0"/>
              <a:cs typeface="Times New Roman" charset="0"/>
            </a:endParaRPr>
          </a:p>
          <a:p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209922" name="Picture 5" descr="histonecode1.jpg                                               000A54FCMacintosh HD                   B74A680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7"/>
          <a:stretch>
            <a:fillRect/>
          </a:stretch>
        </p:blipFill>
        <p:spPr bwMode="auto">
          <a:xfrm>
            <a:off x="4648200" y="2200275"/>
            <a:ext cx="44958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967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/>
          <p:cNvSpPr>
            <a:spLocks noChangeArrowheads="1"/>
          </p:cNvSpPr>
          <p:nvPr/>
        </p:nvSpPr>
        <p:spPr bwMode="auto">
          <a:xfrm>
            <a:off x="71438" y="0"/>
            <a:ext cx="9001125" cy="452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 charset="0"/>
                <a:cs typeface="Times New Roman" charset="0"/>
              </a:rPr>
              <a:t>Epigenetics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Histones are altered in many ways</a:t>
            </a:r>
          </a:p>
          <a:p>
            <a:pPr marL="800100" lvl="1" indent="-342900">
              <a:buFont typeface="Arial"/>
              <a:buChar char="•"/>
            </a:pPr>
            <a:r>
              <a:rPr lang="en-US" b="1" dirty="0">
                <a:latin typeface="Times New Roman" charset="0"/>
                <a:cs typeface="Times New Roman" charset="0"/>
              </a:rPr>
              <a:t>Some increase gene expression</a:t>
            </a:r>
          </a:p>
          <a:p>
            <a:pPr marL="800100" lvl="1" indent="-342900">
              <a:buFont typeface="Arial"/>
              <a:buChar char="•"/>
            </a:pPr>
            <a:r>
              <a:rPr lang="en-US" b="1" dirty="0">
                <a:solidFill>
                  <a:srgbClr val="1116D3"/>
                </a:solidFill>
                <a:latin typeface="Times New Roman" charset="0"/>
                <a:cs typeface="Times New Roman" charset="0"/>
              </a:rPr>
              <a:t>Others slow it down</a:t>
            </a:r>
          </a:p>
          <a:p>
            <a:pPr marL="800100" lvl="1" indent="-342900">
              <a:buFont typeface="Arial"/>
              <a:buChar char="•"/>
            </a:pP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Always have pairs of activating/deactivating enzymes</a:t>
            </a:r>
          </a:p>
          <a:p>
            <a:endParaRPr lang="en-US" dirty="0">
              <a:latin typeface="Times New Roman" charset="0"/>
              <a:cs typeface="Times New Roman" charset="0"/>
            </a:endParaRPr>
          </a:p>
          <a:p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 lvl="1"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</a:p>
          <a:p>
            <a:pPr lvl="1">
              <a:buFont typeface="Arial" charset="0"/>
              <a:buChar char="•"/>
            </a:pPr>
            <a:endParaRPr lang="en-US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209922" name="Picture 5" descr="histonecode1.jpg                                               000A54FCMacintosh HD                   B74A680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7"/>
          <a:stretch>
            <a:fillRect/>
          </a:stretch>
        </p:blipFill>
        <p:spPr bwMode="auto">
          <a:xfrm>
            <a:off x="4648200" y="2200275"/>
            <a:ext cx="44958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249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ChangeArrowheads="1"/>
          </p:cNvSpPr>
          <p:nvPr/>
        </p:nvSpPr>
        <p:spPr bwMode="auto">
          <a:xfrm>
            <a:off x="0" y="0"/>
            <a:ext cx="9144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8901F3"/>
                </a:solidFill>
                <a:latin typeface="Times New Roman" charset="0"/>
              </a:rPr>
              <a:t>Transcription</a:t>
            </a:r>
            <a:endParaRPr lang="en-US" sz="2400" b="1" dirty="0">
              <a:latin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charset="0"/>
              </a:rPr>
              <a:t>Prokaryotes have one RNA polymerase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  <a:latin typeface="Times New Roman" charset="0"/>
              </a:rPr>
              <a:t>makes all RNA</a:t>
            </a:r>
            <a:endParaRPr lang="en-US" sz="2400" b="1" dirty="0">
              <a:latin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37C03"/>
                </a:solidFill>
                <a:latin typeface="Times New Roman" charset="0"/>
              </a:rPr>
              <a:t>core polymerase = complex of 5 subunits </a:t>
            </a:r>
            <a:r>
              <a:rPr lang="en-US" b="1" dirty="0">
                <a:solidFill>
                  <a:srgbClr val="037C03"/>
                </a:solidFill>
                <a:latin typeface="Times New Roman" charset="0"/>
              </a:rPr>
              <a:t>(</a:t>
            </a:r>
            <a:r>
              <a:rPr lang="en-US" b="1" dirty="0">
                <a:solidFill>
                  <a:srgbClr val="037C03"/>
                </a:solidFill>
                <a:latin typeface="Symbol" charset="0"/>
              </a:rPr>
              <a:t>a</a:t>
            </a:r>
            <a:r>
              <a:rPr lang="en-US" b="1" baseline="-25000" dirty="0">
                <a:solidFill>
                  <a:srgbClr val="037C03"/>
                </a:solidFill>
                <a:latin typeface="Symbol" charset="0"/>
              </a:rPr>
              <a:t>1</a:t>
            </a:r>
            <a:r>
              <a:rPr lang="en-US" b="1" dirty="0">
                <a:solidFill>
                  <a:srgbClr val="037C03"/>
                </a:solidFill>
                <a:latin typeface="Symbol" charset="0"/>
              </a:rPr>
              <a:t>a</a:t>
            </a:r>
            <a:r>
              <a:rPr lang="en-US" b="1" baseline="-25000" dirty="0">
                <a:solidFill>
                  <a:srgbClr val="037C03"/>
                </a:solidFill>
                <a:latin typeface="Symbol" charset="0"/>
              </a:rPr>
              <a:t>II</a:t>
            </a:r>
            <a:r>
              <a:rPr lang="en-US" b="1" dirty="0">
                <a:solidFill>
                  <a:srgbClr val="037C03"/>
                </a:solidFill>
                <a:latin typeface="Symbol" charset="0"/>
              </a:rPr>
              <a:t>bb</a:t>
            </a:r>
            <a:r>
              <a:rPr lang="ja-JP" altLang="en-US" b="1" dirty="0">
                <a:solidFill>
                  <a:srgbClr val="037C03"/>
                </a:solidFill>
              </a:rPr>
              <a:t>’</a:t>
            </a:r>
            <a:r>
              <a:rPr lang="en-US" altLang="ja-JP" b="1" dirty="0">
                <a:solidFill>
                  <a:srgbClr val="037C03"/>
                </a:solidFill>
                <a:latin typeface="Symbol" charset="0"/>
              </a:rPr>
              <a:t>w</a:t>
            </a:r>
            <a:r>
              <a:rPr lang="en-US" altLang="ja-JP" b="1" dirty="0">
                <a:solidFill>
                  <a:srgbClr val="037C03"/>
                </a:solidFill>
              </a:rPr>
              <a:t>)</a:t>
            </a:r>
            <a:endParaRPr lang="en-US" sz="2400" b="1" dirty="0">
              <a:solidFill>
                <a:srgbClr val="037C03"/>
              </a:solidFill>
              <a:latin typeface="Times New Roman" charset="0"/>
            </a:endParaRPr>
          </a:p>
        </p:txBody>
      </p:sp>
      <p:pic>
        <p:nvPicPr>
          <p:cNvPr id="2662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971800"/>
            <a:ext cx="46228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189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ChangeArrowheads="1"/>
          </p:cNvSpPr>
          <p:nvPr/>
        </p:nvSpPr>
        <p:spPr bwMode="auto">
          <a:xfrm>
            <a:off x="0" y="0"/>
            <a:ext cx="9144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8901F3"/>
                </a:solidFill>
                <a:latin typeface="Times New Roman" charset="0"/>
              </a:rPr>
              <a:t>Transcription</a:t>
            </a:r>
            <a:endParaRPr lang="en-US" sz="2400" b="1" dirty="0">
              <a:latin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charset="0"/>
              </a:rPr>
              <a:t>Prokaryotes have one RNA polymerase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  <a:latin typeface="Times New Roman" charset="0"/>
              </a:rPr>
              <a:t>makes all RNA</a:t>
            </a:r>
            <a:endParaRPr lang="en-US" sz="2400" b="1" dirty="0">
              <a:latin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37C03"/>
                </a:solidFill>
                <a:latin typeface="Times New Roman" charset="0"/>
              </a:rPr>
              <a:t>core polymerase = complex of 5 subunits </a:t>
            </a:r>
            <a:r>
              <a:rPr lang="en-US" b="1" dirty="0">
                <a:solidFill>
                  <a:srgbClr val="037C03"/>
                </a:solidFill>
                <a:latin typeface="Times New Roman" charset="0"/>
              </a:rPr>
              <a:t>(</a:t>
            </a:r>
            <a:r>
              <a:rPr lang="en-US" b="1" dirty="0">
                <a:solidFill>
                  <a:srgbClr val="037C03"/>
                </a:solidFill>
                <a:latin typeface="Symbol" charset="0"/>
              </a:rPr>
              <a:t>a</a:t>
            </a:r>
            <a:r>
              <a:rPr lang="en-US" b="1" baseline="-25000" dirty="0">
                <a:solidFill>
                  <a:srgbClr val="037C03"/>
                </a:solidFill>
                <a:latin typeface="Symbol" charset="0"/>
              </a:rPr>
              <a:t>1</a:t>
            </a:r>
            <a:r>
              <a:rPr lang="en-US" b="1" dirty="0">
                <a:solidFill>
                  <a:srgbClr val="037C03"/>
                </a:solidFill>
                <a:latin typeface="Symbol" charset="0"/>
              </a:rPr>
              <a:t>a</a:t>
            </a:r>
            <a:r>
              <a:rPr lang="en-US" b="1" baseline="-25000" dirty="0">
                <a:solidFill>
                  <a:srgbClr val="037C03"/>
                </a:solidFill>
                <a:latin typeface="Symbol" charset="0"/>
              </a:rPr>
              <a:t>II</a:t>
            </a:r>
            <a:r>
              <a:rPr lang="en-US" b="1" dirty="0">
                <a:solidFill>
                  <a:srgbClr val="037C03"/>
                </a:solidFill>
                <a:latin typeface="Symbol" charset="0"/>
              </a:rPr>
              <a:t>bb</a:t>
            </a:r>
            <a:r>
              <a:rPr lang="ja-JP" altLang="en-US" b="1" dirty="0">
                <a:solidFill>
                  <a:srgbClr val="037C03"/>
                </a:solidFill>
              </a:rPr>
              <a:t>’</a:t>
            </a:r>
            <a:r>
              <a:rPr lang="en-US" altLang="ja-JP" b="1" dirty="0">
                <a:solidFill>
                  <a:srgbClr val="037C03"/>
                </a:solidFill>
                <a:latin typeface="Symbol" charset="0"/>
              </a:rPr>
              <a:t>w</a:t>
            </a:r>
            <a:r>
              <a:rPr lang="en-US" altLang="ja-JP" b="1" dirty="0">
                <a:solidFill>
                  <a:srgbClr val="037C03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Symbol" charset="0"/>
              </a:rPr>
              <a:t>w </a:t>
            </a:r>
            <a:r>
              <a:rPr lang="en-US" sz="24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not absolutely needed, but cells lacking </a:t>
            </a:r>
            <a:r>
              <a:rPr lang="en-US" sz="2400" b="1" dirty="0">
                <a:solidFill>
                  <a:srgbClr val="FF0000"/>
                </a:solidFill>
                <a:latin typeface="Symbol" charset="0"/>
              </a:rPr>
              <a:t>w </a:t>
            </a:r>
            <a:r>
              <a:rPr lang="en-US" sz="24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are very sick</a:t>
            </a:r>
          </a:p>
        </p:txBody>
      </p:sp>
      <p:pic>
        <p:nvPicPr>
          <p:cNvPr id="276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971800"/>
            <a:ext cx="46228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600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0"/>
          <a:stretch>
            <a:fillRect/>
          </a:stretch>
        </p:blipFill>
        <p:spPr bwMode="auto">
          <a:xfrm>
            <a:off x="5867400" y="0"/>
            <a:ext cx="327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-4763" y="-4763"/>
            <a:ext cx="9077326" cy="82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Initiating transcription in Prokaryotes</a:t>
            </a:r>
          </a:p>
          <a:p>
            <a:r>
              <a:rPr lang="en-US" sz="2400" b="1" dirty="0">
                <a:latin typeface="Times New Roman" charset="0"/>
                <a:cs typeface="Times New Roman" charset="0"/>
              </a:rPr>
              <a:t>1) Core RNA polymerase is promiscuous</a:t>
            </a:r>
          </a:p>
        </p:txBody>
      </p:sp>
      <p:pic>
        <p:nvPicPr>
          <p:cNvPr id="2867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71800"/>
            <a:ext cx="46228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16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0"/>
          <a:stretch>
            <a:fillRect/>
          </a:stretch>
        </p:blipFill>
        <p:spPr bwMode="auto">
          <a:xfrm>
            <a:off x="5892800" y="0"/>
            <a:ext cx="327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-4763" y="-4763"/>
            <a:ext cx="9077326" cy="1196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Initiating transcription in Prokaryotes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latin typeface="Times New Roman" charset="0"/>
                <a:cs typeface="Times New Roman" charset="0"/>
              </a:rPr>
              <a:t>Core RNA polymerase is promiscuous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sigma factors </a:t>
            </a:r>
            <a:r>
              <a:rPr lang="en-US" sz="2400" b="1" dirty="0">
                <a:solidFill>
                  <a:srgbClr val="063DE8"/>
                </a:solidFill>
                <a:latin typeface="Times New Roman" charset="0"/>
                <a:cs typeface="Times New Roman" charset="0"/>
              </a:rPr>
              <a:t>provide specificity</a:t>
            </a:r>
          </a:p>
        </p:txBody>
      </p:sp>
      <p:pic>
        <p:nvPicPr>
          <p:cNvPr id="2969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46228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8854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0"/>
          <a:stretch>
            <a:fillRect/>
          </a:stretch>
        </p:blipFill>
        <p:spPr bwMode="auto">
          <a:xfrm>
            <a:off x="5867400" y="0"/>
            <a:ext cx="327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-4763" y="-4763"/>
            <a:ext cx="6557963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Initiating transcription in Prokaryotes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latin typeface="Times New Roman" charset="0"/>
                <a:cs typeface="Times New Roman" charset="0"/>
              </a:rPr>
              <a:t>Core RNA polymerase is promiscuous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sigma factors </a:t>
            </a:r>
            <a:r>
              <a:rPr lang="en-US" b="1" dirty="0">
                <a:solidFill>
                  <a:srgbClr val="063DE8"/>
                </a:solidFill>
                <a:latin typeface="Times New Roman" charset="0"/>
                <a:cs typeface="Times New Roman" charset="0"/>
              </a:rPr>
              <a:t>provide specificity</a:t>
            </a:r>
          </a:p>
          <a:p>
            <a:pPr marL="457200" indent="-457200">
              <a:buFont typeface="Times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Bind promoters</a:t>
            </a:r>
          </a:p>
        </p:txBody>
      </p:sp>
      <p:pic>
        <p:nvPicPr>
          <p:cNvPr id="3072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5400"/>
            <a:ext cx="47371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834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0"/>
          <a:stretch>
            <a:fillRect/>
          </a:stretch>
        </p:blipFill>
        <p:spPr bwMode="auto">
          <a:xfrm>
            <a:off x="5867400" y="0"/>
            <a:ext cx="327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-4763" y="-4763"/>
            <a:ext cx="6557963" cy="193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Initiating transcription in Prokaryotes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latin typeface="Times New Roman" charset="0"/>
                <a:cs typeface="Times New Roman" charset="0"/>
              </a:rPr>
              <a:t>Core RNA polymerase is promiscuous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sigma factors </a:t>
            </a:r>
            <a:r>
              <a:rPr lang="en-US" b="1" dirty="0">
                <a:solidFill>
                  <a:srgbClr val="063DE8"/>
                </a:solidFill>
                <a:latin typeface="Times New Roman" charset="0"/>
                <a:cs typeface="Times New Roman" charset="0"/>
              </a:rPr>
              <a:t>provide specificity</a:t>
            </a:r>
          </a:p>
          <a:p>
            <a:pPr marL="457200" indent="-457200">
              <a:buFont typeface="Times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Bind promoters</a:t>
            </a:r>
          </a:p>
          <a:p>
            <a:pPr marL="457200" indent="-457200">
              <a:buFont typeface="Times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Different </a:t>
            </a:r>
            <a:r>
              <a:rPr lang="en-US" sz="2400" b="1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sigmas</a:t>
            </a:r>
            <a:r>
              <a:rPr lang="en-US" sz="24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bind different promoters</a:t>
            </a:r>
          </a:p>
        </p:txBody>
      </p:sp>
      <p:pic>
        <p:nvPicPr>
          <p:cNvPr id="3174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429000"/>
            <a:ext cx="5713413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125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0"/>
          <a:stretch>
            <a:fillRect/>
          </a:stretch>
        </p:blipFill>
        <p:spPr bwMode="auto">
          <a:xfrm>
            <a:off x="5867400" y="0"/>
            <a:ext cx="327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-4763" y="-4763"/>
            <a:ext cx="6557963" cy="230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/>
            <a:r>
              <a:rPr lang="en-US" sz="2400" b="1" dirty="0">
                <a:solidFill>
                  <a:srgbClr val="500093"/>
                </a:solidFill>
                <a:latin typeface="Times New Roman"/>
                <a:cs typeface="Times New Roman"/>
              </a:rPr>
              <a:t>Initiating transcription in Prokaryotes</a:t>
            </a:r>
          </a:p>
          <a:p>
            <a:pPr marL="457200" indent="-457200">
              <a:buFont typeface="Times" charset="0"/>
              <a:buAutoNum type="arabicParenR"/>
            </a:pPr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Core RNA polymerase is promiscuous</a:t>
            </a:r>
          </a:p>
          <a:p>
            <a:pPr marL="457200" indent="-457200">
              <a:buFont typeface="Times" charset="0"/>
              <a:buAutoNum type="arabicParenR"/>
            </a:pPr>
            <a:r>
              <a:rPr lang="en-US" sz="2400" b="1" dirty="0">
                <a:solidFill>
                  <a:srgbClr val="037C03"/>
                </a:solidFill>
                <a:latin typeface="Times New Roman"/>
                <a:cs typeface="Times New Roman"/>
              </a:rPr>
              <a:t>sigma factors </a:t>
            </a:r>
            <a:r>
              <a:rPr lang="en-US" sz="2400" b="1" dirty="0">
                <a:solidFill>
                  <a:srgbClr val="063DE8"/>
                </a:solidFill>
                <a:latin typeface="Times New Roman"/>
                <a:cs typeface="Times New Roman"/>
              </a:rPr>
              <a:t>provide specificity</a:t>
            </a:r>
          </a:p>
          <a:p>
            <a:pPr marL="457200" indent="-457200">
              <a:buFont typeface="Times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Bind promoters</a:t>
            </a:r>
          </a:p>
          <a:p>
            <a:pPr marL="457200" indent="-457200">
              <a:buFont typeface="Times" charset="0"/>
              <a:buNone/>
            </a:pPr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3) Once bound, RNA polymerase </a:t>
            </a:r>
          </a:p>
          <a:p>
            <a:pPr marL="457200" indent="-457200">
              <a:buFont typeface="Times" charset="0"/>
              <a:buNone/>
            </a:pPr>
            <a:r>
              <a:rPr lang="ja-JP" alt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“</a:t>
            </a:r>
            <a:r>
              <a:rPr lang="en-US" altLang="ja-JP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melts</a:t>
            </a:r>
            <a:r>
              <a:rPr lang="ja-JP" alt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”</a:t>
            </a:r>
            <a:r>
              <a:rPr lang="en-US" altLang="ja-JP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altLang="ja-JP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the DNA</a:t>
            </a:r>
            <a:endParaRPr lang="en-US" sz="24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3030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3970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Times New Roman"/>
                <a:ea typeface="ヒラギノ角ゴ Pro W3" charset="0"/>
                <a:cs typeface="Times New Roman"/>
              </a:rPr>
              <a:t>CO</a:t>
            </a:r>
            <a:r>
              <a:rPr lang="en-US" baseline="-25000" dirty="0">
                <a:latin typeface="Times New Roman"/>
                <a:ea typeface="ヒラギノ角ゴ Pro W3" charset="0"/>
                <a:cs typeface="Times New Roman"/>
              </a:rPr>
              <a:t>2</a:t>
            </a:r>
            <a:r>
              <a:rPr lang="en-US" dirty="0">
                <a:latin typeface="Times New Roman"/>
                <a:ea typeface="ヒラギノ角ゴ Pro W3" charset="0"/>
                <a:cs typeface="Times New Roman"/>
              </a:rPr>
              <a:t> concentrating mechanisms in Algae</a:t>
            </a:r>
          </a:p>
          <a:p>
            <a:pPr>
              <a:defRPr/>
            </a:pPr>
            <a:r>
              <a:rPr lang="en-US" dirty="0" err="1">
                <a:solidFill>
                  <a:srgbClr val="0000FF"/>
                </a:solidFill>
                <a:latin typeface="Times New Roman"/>
                <a:ea typeface="ヒラギノ角ゴ Pro W3" charset="0"/>
                <a:cs typeface="Times New Roman"/>
              </a:rPr>
              <a:t>Mechs</a:t>
            </a:r>
            <a:r>
              <a:rPr lang="en-US" dirty="0">
                <a:solidFill>
                  <a:srgbClr val="0000FF"/>
                </a:solidFill>
                <a:latin typeface="Times New Roman"/>
                <a:ea typeface="ヒラギノ角ゴ Pro W3" charset="0"/>
                <a:cs typeface="Times New Roman"/>
              </a:rPr>
              <a:t> to avoid </a:t>
            </a:r>
            <a:r>
              <a:rPr lang="en-US" dirty="0" err="1">
                <a:solidFill>
                  <a:srgbClr val="0000FF"/>
                </a:solidFill>
                <a:latin typeface="Times New Roman"/>
                <a:ea typeface="ヒラギノ角ゴ Pro W3" charset="0"/>
                <a:cs typeface="Times New Roman"/>
              </a:rPr>
              <a:t>p.r.</a:t>
            </a:r>
            <a:r>
              <a:rPr lang="en-US" dirty="0">
                <a:solidFill>
                  <a:srgbClr val="0000FF"/>
                </a:solidFill>
                <a:latin typeface="Times New Roman"/>
                <a:ea typeface="ヒラギノ角ゴ Pro W3" charset="0"/>
                <a:cs typeface="Times New Roman"/>
              </a:rPr>
              <a:t> and do Calvin cycle at low pCO</a:t>
            </a:r>
            <a:r>
              <a:rPr lang="en-US" baseline="-25000" dirty="0">
                <a:solidFill>
                  <a:srgbClr val="0000FF"/>
                </a:solidFill>
                <a:latin typeface="Times New Roman"/>
                <a:ea typeface="ヒラギノ角ゴ Pro W3" charset="0"/>
                <a:cs typeface="Times New Roman"/>
              </a:rPr>
              <a:t>2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solidFill>
                  <a:srgbClr val="037C03"/>
                </a:solidFill>
                <a:latin typeface="Times New Roman"/>
                <a:ea typeface="ヒラギノ角ゴ Pro W3" charset="0"/>
                <a:cs typeface="Times New Roman"/>
              </a:rPr>
              <a:t>HCO</a:t>
            </a:r>
            <a:r>
              <a:rPr lang="en-US" baseline="-25000" dirty="0">
                <a:solidFill>
                  <a:srgbClr val="037C03"/>
                </a:solidFill>
                <a:latin typeface="Times New Roman"/>
                <a:ea typeface="ヒラギノ角ゴ Pro W3" charset="0"/>
                <a:cs typeface="Times New Roman"/>
              </a:rPr>
              <a:t>3</a:t>
            </a:r>
            <a:r>
              <a:rPr lang="en-US" baseline="30000" dirty="0">
                <a:solidFill>
                  <a:srgbClr val="037C03"/>
                </a:solidFill>
                <a:latin typeface="Times New Roman"/>
                <a:ea typeface="ヒラギノ角ゴ Pro W3" charset="0"/>
                <a:cs typeface="Times New Roman"/>
              </a:rPr>
              <a:t>−</a:t>
            </a:r>
            <a:r>
              <a:rPr lang="en-US" dirty="0">
                <a:solidFill>
                  <a:srgbClr val="037C03"/>
                </a:solidFill>
                <a:latin typeface="Times New Roman"/>
                <a:ea typeface="ヒラギノ角ゴ Pro W3" charset="0"/>
                <a:cs typeface="Times New Roman"/>
              </a:rPr>
              <a:t> uptake system </a:t>
            </a:r>
          </a:p>
          <a:p>
            <a:pPr lvl="1">
              <a:defRPr/>
            </a:pPr>
            <a:r>
              <a:rPr lang="en-US" dirty="0">
                <a:solidFill>
                  <a:srgbClr val="FF0000"/>
                </a:solidFill>
                <a:latin typeface="Times New Roman"/>
                <a:ea typeface="ヒラギノ角ゴ Pro W3" charset="0"/>
                <a:cs typeface="Times New Roman"/>
              </a:rPr>
              <a:t>Increases internal </a:t>
            </a:r>
            <a:r>
              <a:rPr lang="en-US" dirty="0" err="1">
                <a:solidFill>
                  <a:srgbClr val="FF0000"/>
                </a:solidFill>
                <a:latin typeface="Times New Roman"/>
                <a:ea typeface="ヒラギノ角ゴ Pro W3" charset="0"/>
                <a:cs typeface="Times New Roman"/>
              </a:rPr>
              <a:t>C</a:t>
            </a:r>
            <a:r>
              <a:rPr lang="en-US" baseline="-25000" dirty="0" err="1">
                <a:solidFill>
                  <a:srgbClr val="FF0000"/>
                </a:solidFill>
                <a:latin typeface="Times New Roman"/>
                <a:ea typeface="ヒラギノ角ゴ Pro W3" charset="0"/>
                <a:cs typeface="Times New Roman"/>
              </a:rPr>
              <a:t>i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ヒラギノ角ゴ Pro W3" charset="0"/>
                <a:cs typeface="Times New Roman"/>
              </a:rPr>
              <a:t> to levels </a:t>
            </a:r>
          </a:p>
          <a:p>
            <a:pPr lvl="1">
              <a:defRPr/>
            </a:pPr>
            <a:r>
              <a:rPr lang="en-US" dirty="0">
                <a:solidFill>
                  <a:srgbClr val="FF0000"/>
                </a:solidFill>
                <a:latin typeface="Times New Roman"/>
                <a:ea typeface="ヒラギノ角ゴ Pro W3" charset="0"/>
                <a:cs typeface="Times New Roman"/>
              </a:rPr>
              <a:t>much higher than outside</a:t>
            </a:r>
          </a:p>
          <a:p>
            <a:pPr>
              <a:defRPr/>
            </a:pPr>
            <a:r>
              <a:rPr lang="en-US" dirty="0">
                <a:latin typeface="Times New Roman"/>
                <a:ea typeface="ヒラギノ角ゴ Pro W3" charset="0"/>
                <a:cs typeface="Times New Roman"/>
              </a:rPr>
              <a:t>2. Cyanobacteria sequester </a:t>
            </a:r>
          </a:p>
          <a:p>
            <a:pPr>
              <a:defRPr/>
            </a:pPr>
            <a:r>
              <a:rPr lang="en-US" dirty="0">
                <a:latin typeface="Times New Roman"/>
                <a:ea typeface="ヒラギノ角ゴ Pro W3" charset="0"/>
                <a:cs typeface="Times New Roman"/>
              </a:rPr>
              <a:t>carbonic anhydrase and </a:t>
            </a:r>
            <a:r>
              <a:rPr lang="en-US" dirty="0" err="1">
                <a:latin typeface="Times New Roman"/>
                <a:ea typeface="ヒラギノ角ゴ Pro W3" charset="0"/>
                <a:cs typeface="Times New Roman"/>
              </a:rPr>
              <a:t>rubisco</a:t>
            </a:r>
            <a:r>
              <a:rPr lang="en-US" dirty="0">
                <a:latin typeface="Times New Roman"/>
                <a:ea typeface="ヒラギノ角ゴ Pro W3" charset="0"/>
                <a:cs typeface="Times New Roman"/>
              </a:rPr>
              <a:t> 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Times New Roman"/>
                <a:ea typeface="ヒラギノ角ゴ Pro W3" charset="0"/>
                <a:cs typeface="Times New Roman"/>
              </a:rPr>
              <a:t>in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ヒラギノ角ゴ Pro W3" charset="0"/>
                <a:cs typeface="Times New Roman"/>
              </a:rPr>
              <a:t>carboxysomes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ヒラギノ角ゴ Pro W3" charset="0"/>
                <a:cs typeface="Times New Roman"/>
              </a:rPr>
              <a:t>: convert HCO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  <a:ea typeface="ヒラギノ角ゴ Pro W3" charset="0"/>
                <a:cs typeface="Times New Roman"/>
              </a:rPr>
              <a:t>3</a:t>
            </a:r>
            <a:r>
              <a:rPr lang="en-US" baseline="30000" dirty="0">
                <a:solidFill>
                  <a:srgbClr val="000000"/>
                </a:solidFill>
                <a:latin typeface="Times New Roman"/>
                <a:ea typeface="ヒラギノ角ゴ Pro W3" charset="0"/>
                <a:cs typeface="Times New Roman"/>
              </a:rPr>
              <a:t>−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ヒラギノ角ゴ Pro W3" charset="0"/>
                <a:cs typeface="Times New Roman"/>
              </a:rPr>
              <a:t> 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Times New Roman"/>
                <a:ea typeface="ヒラギノ角ゴ Pro W3" charset="0"/>
                <a:cs typeface="Times New Roman"/>
              </a:rPr>
              <a:t>to CO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  <a:ea typeface="ヒラギノ角ゴ Pro W3" charset="0"/>
                <a:cs typeface="Times New Roman"/>
              </a:rPr>
              <a:t>2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ヒラギノ角ゴ Pro W3" charset="0"/>
                <a:cs typeface="Times New Roman"/>
              </a:rPr>
              <a:t> @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ヒラギノ角ゴ Pro W3" charset="0"/>
                <a:cs typeface="Times New Roman"/>
              </a:rPr>
              <a:t>rubisco</a:t>
            </a:r>
            <a:endParaRPr lang="en-US" dirty="0">
              <a:solidFill>
                <a:srgbClr val="000000"/>
              </a:solidFill>
              <a:latin typeface="Times New Roman"/>
              <a:ea typeface="ヒラギノ角ゴ Pro W3" charset="0"/>
              <a:cs typeface="Times New Roman"/>
            </a:endParaRPr>
          </a:p>
        </p:txBody>
      </p:sp>
      <p:pic>
        <p:nvPicPr>
          <p:cNvPr id="22937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8" b="6296"/>
          <a:stretch>
            <a:fillRect/>
          </a:stretch>
        </p:blipFill>
        <p:spPr bwMode="auto">
          <a:xfrm>
            <a:off x="5203825" y="1422400"/>
            <a:ext cx="396557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7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52927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2043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0"/>
          <a:stretch>
            <a:fillRect/>
          </a:stretch>
        </p:blipFill>
        <p:spPr bwMode="auto">
          <a:xfrm>
            <a:off x="5867400" y="0"/>
            <a:ext cx="327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3"/>
          <p:cNvSpPr>
            <a:spLocks noChangeArrowheads="1"/>
          </p:cNvSpPr>
          <p:nvPr/>
        </p:nvSpPr>
        <p:spPr bwMode="auto">
          <a:xfrm>
            <a:off x="-4763" y="-4763"/>
            <a:ext cx="6557963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/>
            <a:r>
              <a:rPr lang="en-US" sz="2400" b="1" dirty="0">
                <a:solidFill>
                  <a:srgbClr val="500093"/>
                </a:solidFill>
                <a:latin typeface="Times New Roman"/>
                <a:cs typeface="Times New Roman"/>
              </a:rPr>
              <a:t>Initiating transcription in Prokaryotes</a:t>
            </a:r>
            <a:endParaRPr lang="en-US" sz="2400" b="1" dirty="0">
              <a:solidFill>
                <a:schemeClr val="hlink"/>
              </a:solidFill>
              <a:latin typeface="Times New Roman"/>
              <a:cs typeface="Times New Roman"/>
            </a:endParaRPr>
          </a:p>
          <a:p>
            <a:pPr marL="457200" indent="-457200">
              <a:buFont typeface="Times" charset="0"/>
              <a:buNone/>
            </a:pPr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3) Once bound, RNA polymerase </a:t>
            </a:r>
          </a:p>
          <a:p>
            <a:pPr marL="457200" indent="-457200">
              <a:buFont typeface="Times" charset="0"/>
              <a:buNone/>
            </a:pPr>
            <a:r>
              <a:rPr lang="ja-JP" alt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“</a:t>
            </a:r>
            <a:r>
              <a:rPr lang="en-US" altLang="ja-JP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melts</a:t>
            </a:r>
            <a:r>
              <a:rPr lang="ja-JP" alt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”</a:t>
            </a:r>
            <a:r>
              <a:rPr lang="en-US" altLang="ja-JP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altLang="ja-JP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the DNA</a:t>
            </a:r>
          </a:p>
          <a:p>
            <a:pPr marL="457200" indent="-457200">
              <a:buFont typeface="Times" charset="0"/>
              <a:buNone/>
            </a:pPr>
            <a:r>
              <a:rPr lang="en-US" sz="2400" b="1" dirty="0">
                <a:solidFill>
                  <a:srgbClr val="063DE8"/>
                </a:solidFill>
                <a:latin typeface="Times New Roman"/>
                <a:cs typeface="Times New Roman"/>
              </a:rPr>
              <a:t>4) </a:t>
            </a:r>
            <a:r>
              <a:rPr lang="en-US" sz="2400" b="1" dirty="0" err="1">
                <a:solidFill>
                  <a:srgbClr val="063DE8"/>
                </a:solidFill>
                <a:latin typeface="Times New Roman"/>
                <a:cs typeface="Times New Roman"/>
              </a:rPr>
              <a:t>rNTPs</a:t>
            </a:r>
            <a:r>
              <a:rPr lang="en-US" sz="2400" b="1" dirty="0">
                <a:solidFill>
                  <a:srgbClr val="063DE8"/>
                </a:solidFill>
                <a:latin typeface="Times New Roman"/>
                <a:cs typeface="Times New Roman"/>
              </a:rPr>
              <a:t> bind template</a:t>
            </a:r>
            <a:endParaRPr lang="en-US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35062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0"/>
          <a:stretch>
            <a:fillRect/>
          </a:stretch>
        </p:blipFill>
        <p:spPr bwMode="auto">
          <a:xfrm>
            <a:off x="5867400" y="0"/>
            <a:ext cx="327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3"/>
          <p:cNvSpPr>
            <a:spLocks noChangeArrowheads="1"/>
          </p:cNvSpPr>
          <p:nvPr/>
        </p:nvSpPr>
        <p:spPr bwMode="auto">
          <a:xfrm>
            <a:off x="-4763" y="-4763"/>
            <a:ext cx="6557963" cy="230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/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Initiating transcription in Prokaryotes</a:t>
            </a:r>
            <a:endParaRPr lang="en-US" b="1" dirty="0">
              <a:solidFill>
                <a:schemeClr val="hlink"/>
              </a:solidFill>
              <a:latin typeface="Times New Roman"/>
              <a:cs typeface="Times New Roman"/>
            </a:endParaRPr>
          </a:p>
          <a:p>
            <a:pPr marL="457200" indent="-457200">
              <a:buFont typeface="Times" charset="0"/>
              <a:buNone/>
            </a:pPr>
            <a:r>
              <a:rPr lang="en-US" b="1" dirty="0">
                <a:solidFill>
                  <a:srgbClr val="000000"/>
                </a:solidFill>
                <a:latin typeface="Times New Roman"/>
                <a:cs typeface="Times New Roman"/>
              </a:rPr>
              <a:t>3) Once bound, RNA polymerase </a:t>
            </a:r>
          </a:p>
          <a:p>
            <a:pPr marL="457200" indent="-457200">
              <a:buFont typeface="Times" charset="0"/>
              <a:buNone/>
            </a:pPr>
            <a:r>
              <a:rPr lang="ja-JP" alt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“</a:t>
            </a:r>
            <a:r>
              <a:rPr lang="en-US" altLang="ja-JP" b="1" dirty="0">
                <a:solidFill>
                  <a:srgbClr val="FF0000"/>
                </a:solidFill>
                <a:latin typeface="Times New Roman"/>
                <a:cs typeface="Times New Roman"/>
              </a:rPr>
              <a:t>melts</a:t>
            </a:r>
            <a:r>
              <a:rPr lang="ja-JP" alt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”</a:t>
            </a:r>
            <a:r>
              <a:rPr lang="en-US" altLang="ja-JP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cs typeface="Times New Roman"/>
              </a:rPr>
              <a:t>the DNA</a:t>
            </a:r>
          </a:p>
          <a:p>
            <a:pPr marL="457200" indent="-457200">
              <a:buFont typeface="Times" charset="0"/>
              <a:buNone/>
            </a:pPr>
            <a:r>
              <a:rPr lang="en-US" b="1" dirty="0">
                <a:solidFill>
                  <a:srgbClr val="063DE8"/>
                </a:solidFill>
                <a:latin typeface="Times New Roman"/>
                <a:cs typeface="Times New Roman"/>
              </a:rPr>
              <a:t>4) </a:t>
            </a:r>
            <a:r>
              <a:rPr lang="en-US" b="1" dirty="0" err="1">
                <a:solidFill>
                  <a:srgbClr val="063DE8"/>
                </a:solidFill>
                <a:latin typeface="Times New Roman"/>
                <a:cs typeface="Times New Roman"/>
              </a:rPr>
              <a:t>rNTPs</a:t>
            </a:r>
            <a:r>
              <a:rPr lang="en-US" b="1" dirty="0">
                <a:solidFill>
                  <a:srgbClr val="063DE8"/>
                </a:solidFill>
                <a:latin typeface="Times New Roman"/>
                <a:cs typeface="Times New Roman"/>
              </a:rPr>
              <a:t> bind template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457200" indent="-457200">
              <a:buFont typeface="Times" charset="0"/>
              <a:buNone/>
            </a:pPr>
            <a:r>
              <a:rPr lang="en-US" sz="2400" b="1" dirty="0">
                <a:solidFill>
                  <a:srgbClr val="037C03"/>
                </a:solidFill>
                <a:latin typeface="Times New Roman"/>
                <a:cs typeface="Times New Roman"/>
              </a:rPr>
              <a:t>5) RNA polymerase catalyzes </a:t>
            </a:r>
            <a:r>
              <a:rPr lang="en-US" sz="2400" b="1" dirty="0" err="1">
                <a:solidFill>
                  <a:srgbClr val="037C03"/>
                </a:solidFill>
                <a:latin typeface="Times New Roman"/>
                <a:cs typeface="Times New Roman"/>
              </a:rPr>
              <a:t>phosphodiester</a:t>
            </a:r>
            <a:r>
              <a:rPr lang="en-US" sz="2400" b="1" dirty="0">
                <a:solidFill>
                  <a:srgbClr val="037C03"/>
                </a:solidFill>
                <a:latin typeface="Times New Roman"/>
                <a:cs typeface="Times New Roman"/>
              </a:rPr>
              <a:t> bonds, melts and unwinds template</a:t>
            </a:r>
            <a:endParaRPr lang="en-US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76742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0"/>
          <a:stretch>
            <a:fillRect/>
          </a:stretch>
        </p:blipFill>
        <p:spPr bwMode="auto">
          <a:xfrm>
            <a:off x="5867400" y="0"/>
            <a:ext cx="327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ctangle 3"/>
          <p:cNvSpPr>
            <a:spLocks noChangeArrowheads="1"/>
          </p:cNvSpPr>
          <p:nvPr/>
        </p:nvSpPr>
        <p:spPr bwMode="auto">
          <a:xfrm>
            <a:off x="-4763" y="-4763"/>
            <a:ext cx="6557963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/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Initiating transcription in Prokaryotes</a:t>
            </a:r>
            <a:endParaRPr lang="en-US" b="1" dirty="0">
              <a:solidFill>
                <a:schemeClr val="hlink"/>
              </a:solidFill>
              <a:latin typeface="Times New Roman"/>
              <a:cs typeface="Times New Roman"/>
            </a:endParaRPr>
          </a:p>
          <a:p>
            <a:pPr marL="457200" indent="-457200">
              <a:buFont typeface="Times" charset="0"/>
              <a:buNone/>
            </a:pPr>
            <a:r>
              <a:rPr lang="en-US" b="1" dirty="0">
                <a:solidFill>
                  <a:srgbClr val="000000"/>
                </a:solidFill>
                <a:latin typeface="Times New Roman"/>
                <a:cs typeface="Times New Roman"/>
              </a:rPr>
              <a:t>3) Once bound, RNA polymerase </a:t>
            </a:r>
          </a:p>
          <a:p>
            <a:pPr marL="457200" indent="-457200">
              <a:buFont typeface="Times" charset="0"/>
              <a:buNone/>
            </a:pPr>
            <a:r>
              <a:rPr lang="ja-JP" alt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“</a:t>
            </a:r>
            <a:r>
              <a:rPr lang="en-US" altLang="ja-JP" b="1" dirty="0">
                <a:solidFill>
                  <a:srgbClr val="FF0000"/>
                </a:solidFill>
                <a:latin typeface="Times New Roman"/>
                <a:cs typeface="Times New Roman"/>
              </a:rPr>
              <a:t>melts</a:t>
            </a:r>
            <a:r>
              <a:rPr lang="ja-JP" alt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”</a:t>
            </a:r>
            <a:r>
              <a:rPr lang="en-US" altLang="ja-JP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altLang="ja-JP" b="1" dirty="0">
                <a:solidFill>
                  <a:srgbClr val="000000"/>
                </a:solidFill>
                <a:latin typeface="Times New Roman"/>
                <a:cs typeface="Times New Roman"/>
              </a:rPr>
              <a:t>the DNA</a:t>
            </a:r>
          </a:p>
          <a:p>
            <a:pPr marL="457200" indent="-457200">
              <a:buFont typeface="Times" charset="0"/>
              <a:buNone/>
            </a:pPr>
            <a:r>
              <a:rPr lang="en-US" b="1" dirty="0">
                <a:solidFill>
                  <a:srgbClr val="063DE8"/>
                </a:solidFill>
                <a:latin typeface="Times New Roman"/>
                <a:cs typeface="Times New Roman"/>
              </a:rPr>
              <a:t>4) </a:t>
            </a:r>
            <a:r>
              <a:rPr lang="en-US" b="1" dirty="0" err="1">
                <a:solidFill>
                  <a:srgbClr val="063DE8"/>
                </a:solidFill>
                <a:latin typeface="Times New Roman"/>
                <a:cs typeface="Times New Roman"/>
              </a:rPr>
              <a:t>rNTPs</a:t>
            </a:r>
            <a:r>
              <a:rPr lang="en-US" b="1" dirty="0">
                <a:solidFill>
                  <a:srgbClr val="063DE8"/>
                </a:solidFill>
                <a:latin typeface="Times New Roman"/>
                <a:cs typeface="Times New Roman"/>
              </a:rPr>
              <a:t> bind template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457200" indent="-457200">
              <a:buFont typeface="Times" charset="0"/>
              <a:buNone/>
            </a:pPr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5) RNA polymerase catalyzes </a:t>
            </a:r>
            <a:r>
              <a:rPr lang="en-US" b="1" dirty="0" err="1">
                <a:solidFill>
                  <a:srgbClr val="037C03"/>
                </a:solidFill>
                <a:latin typeface="Times New Roman"/>
                <a:cs typeface="Times New Roman"/>
              </a:rPr>
              <a:t>phosphodiester</a:t>
            </a:r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 bonds, melts and unwinds template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457200" indent="-457200">
              <a:buFont typeface="Times" charset="0"/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6) sigma falls off after ~10 bases are added</a:t>
            </a:r>
          </a:p>
        </p:txBody>
      </p:sp>
    </p:spTree>
    <p:extLst>
      <p:ext uri="{BB962C8B-B14F-4D97-AF65-F5344CB8AC3E}">
        <p14:creationId xmlns:p14="http://schemas.microsoft.com/office/powerpoint/2010/main" val="8826081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9144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-4763" y="-4763"/>
            <a:ext cx="9077326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Structure of Prokaryotic promoters</a:t>
            </a:r>
          </a:p>
          <a:p>
            <a:r>
              <a:rPr lang="en-US" sz="24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Three DNA sequences (core regions)</a:t>
            </a:r>
          </a:p>
          <a:p>
            <a:pPr lvl="1"/>
            <a:r>
              <a:rPr lang="en-US" sz="2400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1) </a:t>
            </a:r>
            <a:r>
              <a:rPr lang="en-US" sz="2400" b="1" dirty="0" err="1">
                <a:solidFill>
                  <a:srgbClr val="0000CC"/>
                </a:solidFill>
                <a:latin typeface="Times New Roman" charset="0"/>
                <a:cs typeface="Times New Roman" charset="0"/>
              </a:rPr>
              <a:t>Pribnow</a:t>
            </a:r>
            <a:r>
              <a:rPr lang="en-US" sz="2400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 box at -10 (10 </a:t>
            </a:r>
            <a:r>
              <a:rPr lang="en-US" sz="2400" b="1" dirty="0" err="1">
                <a:solidFill>
                  <a:srgbClr val="0000CC"/>
                </a:solidFill>
                <a:latin typeface="Times New Roman" charset="0"/>
                <a:cs typeface="Times New Roman" charset="0"/>
              </a:rPr>
              <a:t>bp</a:t>
            </a:r>
            <a:r>
              <a:rPr lang="en-US" sz="2400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 5</a:t>
            </a:r>
            <a:r>
              <a:rPr lang="ja-JP" altLang="en-US" sz="2400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en-US" altLang="ja-JP" sz="2400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 to transcription start)</a:t>
            </a:r>
          </a:p>
          <a:p>
            <a:pPr lvl="2"/>
            <a:r>
              <a:rPr lang="en-US" sz="2400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5</a:t>
            </a:r>
            <a:r>
              <a:rPr lang="ja-JP" altLang="en-US" sz="2400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en-US" altLang="ja-JP" sz="2400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-TATAAT-3</a:t>
            </a:r>
            <a:r>
              <a:rPr lang="ja-JP" altLang="en-US" sz="2400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en-US" altLang="ja-JP" sz="2400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 determines exact start site: bound by </a:t>
            </a:r>
            <a:r>
              <a:rPr lang="en-US" altLang="ja-JP" sz="2400" b="1" dirty="0">
                <a:solidFill>
                  <a:srgbClr val="0000CC"/>
                </a:solidFill>
                <a:latin typeface="Symbol" charset="0"/>
                <a:cs typeface="Symbol" charset="0"/>
              </a:rPr>
              <a:t>s</a:t>
            </a:r>
            <a:r>
              <a:rPr lang="en-US" altLang="ja-JP" sz="2400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 factor</a:t>
            </a:r>
            <a:endParaRPr lang="en-US" sz="2400" b="1" dirty="0">
              <a:solidFill>
                <a:schemeClr val="tx2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732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700"/>
            <a:ext cx="9144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3"/>
          <p:cNvSpPr>
            <a:spLocks noChangeArrowheads="1"/>
          </p:cNvSpPr>
          <p:nvPr/>
        </p:nvSpPr>
        <p:spPr bwMode="auto">
          <a:xfrm>
            <a:off x="-4763" y="-4763"/>
            <a:ext cx="9077326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Structure of Prokaryotic promoters</a:t>
            </a:r>
          </a:p>
          <a:p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Three DNA sequences (core regions)</a:t>
            </a:r>
          </a:p>
          <a:p>
            <a:pPr lvl="1"/>
            <a:r>
              <a:rPr lang="en-US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1) </a:t>
            </a:r>
            <a:r>
              <a:rPr lang="en-US" b="1" dirty="0" err="1">
                <a:solidFill>
                  <a:srgbClr val="0000CC"/>
                </a:solidFill>
                <a:latin typeface="Times New Roman" charset="0"/>
                <a:cs typeface="Times New Roman" charset="0"/>
              </a:rPr>
              <a:t>Pribnow</a:t>
            </a:r>
            <a:r>
              <a:rPr lang="en-US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 box at -10 (10 </a:t>
            </a:r>
            <a:r>
              <a:rPr lang="en-US" b="1" dirty="0" err="1">
                <a:solidFill>
                  <a:srgbClr val="0000CC"/>
                </a:solidFill>
                <a:latin typeface="Times New Roman" charset="0"/>
                <a:cs typeface="Times New Roman" charset="0"/>
              </a:rPr>
              <a:t>bp</a:t>
            </a:r>
            <a:r>
              <a:rPr lang="en-US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 5</a:t>
            </a:r>
            <a:r>
              <a:rPr lang="ja-JP" altLang="en-US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en-US" altLang="ja-JP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 to transcription start)</a:t>
            </a:r>
          </a:p>
          <a:p>
            <a:pPr lvl="2"/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5</a:t>
            </a:r>
            <a:r>
              <a:rPr lang="ja-JP" alt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en-US" altLang="ja-JP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-TATAAT-3</a:t>
            </a:r>
            <a:r>
              <a:rPr lang="ja-JP" alt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en-US" altLang="ja-JP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 determines exact start site: bound by </a:t>
            </a:r>
            <a:r>
              <a:rPr lang="en-US" altLang="ja-JP" b="1" dirty="0">
                <a:solidFill>
                  <a:srgbClr val="0000CC"/>
                </a:solidFill>
                <a:latin typeface="Symbol" charset="0"/>
                <a:cs typeface="Symbol" charset="0"/>
              </a:rPr>
              <a:t>s</a:t>
            </a:r>
            <a:r>
              <a:rPr lang="en-US" altLang="ja-JP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 factor</a:t>
            </a:r>
            <a:endParaRPr lang="en-US" b="1" dirty="0">
              <a:solidFill>
                <a:schemeClr val="tx2"/>
              </a:solidFill>
              <a:latin typeface="Times New Roman" charset="0"/>
              <a:cs typeface="Times New Roman" charset="0"/>
            </a:endParaRPr>
          </a:p>
          <a:p>
            <a:pPr lvl="1">
              <a:spcBef>
                <a:spcPct val="1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2)</a:t>
            </a:r>
            <a:r>
              <a:rPr lang="ja-JP" altLang="en-US" sz="2400" b="1" dirty="0">
                <a:solidFill>
                  <a:srgbClr val="FF0000"/>
                </a:solidFill>
                <a:latin typeface="Arial" charset="0"/>
              </a:rPr>
              <a:t>”</a:t>
            </a:r>
            <a:r>
              <a:rPr lang="en-US" altLang="ja-JP" sz="2400" b="1" dirty="0">
                <a:solidFill>
                  <a:srgbClr val="FF0000"/>
                </a:solidFill>
              </a:rPr>
              <a:t> -35 region</a:t>
            </a:r>
            <a:r>
              <a:rPr lang="ja-JP" altLang="en-US" sz="2400" b="1" dirty="0">
                <a:solidFill>
                  <a:srgbClr val="FF0000"/>
                </a:solidFill>
                <a:latin typeface="Arial" charset="0"/>
              </a:rPr>
              <a:t>”</a:t>
            </a:r>
            <a:r>
              <a:rPr lang="en-US" altLang="ja-JP" sz="2400" b="1" dirty="0">
                <a:solidFill>
                  <a:srgbClr val="FF0000"/>
                </a:solidFill>
              </a:rPr>
              <a:t> </a:t>
            </a:r>
            <a:r>
              <a:rPr lang="en-US" altLang="ja-JP" sz="2400" b="1" dirty="0">
                <a:solidFill>
                  <a:schemeClr val="hlink"/>
                </a:solidFill>
              </a:rPr>
              <a:t>: </a:t>
            </a:r>
            <a:r>
              <a:rPr lang="en-US" altLang="ja-JP" sz="2400" b="1" dirty="0">
                <a:solidFill>
                  <a:srgbClr val="FF0000"/>
                </a:solidFill>
              </a:rPr>
              <a:t>5</a:t>
            </a:r>
            <a:r>
              <a:rPr lang="ja-JP" altLang="en-US" sz="2400" b="1" dirty="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 altLang="ja-JP" sz="2400" b="1" dirty="0">
                <a:solidFill>
                  <a:srgbClr val="FF0000"/>
                </a:solidFill>
              </a:rPr>
              <a:t>-TTGACA-3</a:t>
            </a:r>
            <a:r>
              <a:rPr lang="ja-JP" altLang="en-US" sz="2400" b="1" dirty="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 altLang="ja-JP" sz="24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: bound by </a:t>
            </a:r>
            <a:r>
              <a:rPr lang="en-US" altLang="ja-JP" sz="2400" b="1" dirty="0">
                <a:solidFill>
                  <a:srgbClr val="FF0000"/>
                </a:solidFill>
                <a:latin typeface="Symbol" charset="0"/>
                <a:cs typeface="Symbol" charset="0"/>
              </a:rPr>
              <a:t>s</a:t>
            </a:r>
            <a:r>
              <a:rPr lang="en-US" altLang="ja-JP" sz="24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factor</a:t>
            </a:r>
            <a:endParaRPr lang="en-US" sz="2400" b="1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7688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3"/>
          <p:cNvSpPr>
            <a:spLocks noChangeArrowheads="1"/>
          </p:cNvSpPr>
          <p:nvPr/>
        </p:nvSpPr>
        <p:spPr bwMode="auto">
          <a:xfrm>
            <a:off x="-4763" y="-4763"/>
            <a:ext cx="9077326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Structure of Prokaryotic promoters</a:t>
            </a:r>
          </a:p>
          <a:p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Three DNA sequences (core regions)</a:t>
            </a:r>
          </a:p>
          <a:p>
            <a:pPr lvl="1"/>
            <a:r>
              <a:rPr lang="en-US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1) </a:t>
            </a:r>
            <a:r>
              <a:rPr lang="en-US" b="1" dirty="0" err="1">
                <a:solidFill>
                  <a:srgbClr val="0000CC"/>
                </a:solidFill>
                <a:latin typeface="Times New Roman" charset="0"/>
                <a:cs typeface="Times New Roman" charset="0"/>
              </a:rPr>
              <a:t>Pribnow</a:t>
            </a:r>
            <a:r>
              <a:rPr lang="en-US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 box at -10 (10 </a:t>
            </a:r>
            <a:r>
              <a:rPr lang="en-US" b="1" dirty="0" err="1">
                <a:solidFill>
                  <a:srgbClr val="0000CC"/>
                </a:solidFill>
                <a:latin typeface="Times New Roman" charset="0"/>
                <a:cs typeface="Times New Roman" charset="0"/>
              </a:rPr>
              <a:t>bp</a:t>
            </a:r>
            <a:r>
              <a:rPr lang="en-US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 5</a:t>
            </a:r>
            <a:r>
              <a:rPr lang="ja-JP" altLang="en-US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en-US" altLang="ja-JP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 to transcription start)</a:t>
            </a:r>
          </a:p>
          <a:p>
            <a:pPr lvl="2"/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5</a:t>
            </a:r>
            <a:r>
              <a:rPr lang="ja-JP" alt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en-US" altLang="ja-JP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-TATAAT-3</a:t>
            </a:r>
            <a:r>
              <a:rPr lang="ja-JP" alt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en-US" altLang="ja-JP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 determines exact start site: bound by </a:t>
            </a:r>
            <a:r>
              <a:rPr lang="en-US" altLang="ja-JP" b="1" dirty="0">
                <a:solidFill>
                  <a:srgbClr val="0000CC"/>
                </a:solidFill>
                <a:latin typeface="Symbol" charset="0"/>
                <a:cs typeface="Symbol" charset="0"/>
              </a:rPr>
              <a:t>s</a:t>
            </a:r>
            <a:r>
              <a:rPr lang="en-US" altLang="ja-JP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 factor</a:t>
            </a:r>
            <a:endParaRPr lang="en-US" b="1" dirty="0">
              <a:solidFill>
                <a:schemeClr val="tx2"/>
              </a:solidFill>
              <a:latin typeface="Times New Roman" charset="0"/>
              <a:cs typeface="Times New Roman" charset="0"/>
            </a:endParaRPr>
          </a:p>
          <a:p>
            <a:pPr lvl="1">
              <a:spcBef>
                <a:spcPct val="10000"/>
              </a:spcBef>
            </a:pPr>
            <a:r>
              <a:rPr lang="en-US" b="1" dirty="0">
                <a:solidFill>
                  <a:srgbClr val="FF0000"/>
                </a:solidFill>
              </a:rPr>
              <a:t>2)</a:t>
            </a:r>
            <a:r>
              <a:rPr lang="ja-JP" altLang="en-US" b="1" dirty="0">
                <a:solidFill>
                  <a:srgbClr val="FF0000"/>
                </a:solidFill>
                <a:latin typeface="Arial" charset="0"/>
              </a:rPr>
              <a:t>”</a:t>
            </a:r>
            <a:r>
              <a:rPr lang="en-US" altLang="ja-JP" b="1" dirty="0">
                <a:solidFill>
                  <a:srgbClr val="FF0000"/>
                </a:solidFill>
              </a:rPr>
              <a:t> -35 region</a:t>
            </a:r>
            <a:r>
              <a:rPr lang="ja-JP" altLang="en-US" b="1" dirty="0">
                <a:solidFill>
                  <a:srgbClr val="FF0000"/>
                </a:solidFill>
                <a:latin typeface="Arial" charset="0"/>
              </a:rPr>
              <a:t>”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>
                <a:solidFill>
                  <a:schemeClr val="hlink"/>
                </a:solidFill>
              </a:rPr>
              <a:t>: </a:t>
            </a:r>
            <a:r>
              <a:rPr lang="en-US" altLang="ja-JP" b="1" dirty="0">
                <a:solidFill>
                  <a:srgbClr val="FF0000"/>
                </a:solidFill>
              </a:rPr>
              <a:t>5</a:t>
            </a:r>
            <a:r>
              <a:rPr lang="ja-JP" altLang="en-US" b="1" dirty="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 altLang="ja-JP" b="1" dirty="0">
                <a:solidFill>
                  <a:srgbClr val="FF0000"/>
                </a:solidFill>
              </a:rPr>
              <a:t>-TTGACA-3</a:t>
            </a:r>
            <a:r>
              <a:rPr lang="ja-JP" altLang="en-US" b="1" dirty="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 altLang="ja-JP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: bound by </a:t>
            </a:r>
            <a:r>
              <a:rPr lang="en-US" altLang="ja-JP" b="1" dirty="0">
                <a:solidFill>
                  <a:srgbClr val="FF0000"/>
                </a:solidFill>
                <a:latin typeface="Symbol" charset="0"/>
                <a:cs typeface="Symbol" charset="0"/>
              </a:rPr>
              <a:t>s</a:t>
            </a:r>
            <a:r>
              <a:rPr lang="en-US" altLang="ja-JP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factor</a:t>
            </a:r>
            <a:endParaRPr lang="en-US" b="1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  <a:p>
            <a:pPr lvl="1">
              <a:spcBef>
                <a:spcPct val="10000"/>
              </a:spcBef>
            </a:pPr>
            <a:r>
              <a:rPr lang="en-US" sz="2400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3) UP element : -57</a:t>
            </a:r>
            <a:r>
              <a:rPr lang="en-US" altLang="ja-JP" sz="2400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: bound by </a:t>
            </a:r>
            <a:r>
              <a:rPr lang="en-US" altLang="ja-JP" sz="2400" b="1" dirty="0">
                <a:solidFill>
                  <a:srgbClr val="0000CC"/>
                </a:solidFill>
                <a:latin typeface="Symbol" charset="0"/>
                <a:cs typeface="Symbol" charset="0"/>
              </a:rPr>
              <a:t>a</a:t>
            </a:r>
            <a:r>
              <a:rPr lang="en-US" altLang="ja-JP" sz="2400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 factor</a:t>
            </a:r>
            <a:endParaRPr lang="en-US" sz="2400" b="1" dirty="0">
              <a:solidFill>
                <a:schemeClr val="tx2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38914" name="Picture 3" descr="Screen shot 2013-02-20 at 12.25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91440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7408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3"/>
          <p:cNvSpPr>
            <a:spLocks noChangeArrowheads="1"/>
          </p:cNvSpPr>
          <p:nvPr/>
        </p:nvSpPr>
        <p:spPr bwMode="auto">
          <a:xfrm>
            <a:off x="-4763" y="-4763"/>
            <a:ext cx="9077326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Structure of Prokaryotic promoters</a:t>
            </a:r>
          </a:p>
          <a:p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Three DNA sequences (core regions)</a:t>
            </a:r>
          </a:p>
          <a:p>
            <a:pPr lvl="1"/>
            <a:r>
              <a:rPr lang="en-US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1) </a:t>
            </a:r>
            <a:r>
              <a:rPr lang="en-US" b="1" dirty="0" err="1">
                <a:solidFill>
                  <a:srgbClr val="0000CC"/>
                </a:solidFill>
                <a:latin typeface="Times New Roman" charset="0"/>
                <a:cs typeface="Times New Roman" charset="0"/>
              </a:rPr>
              <a:t>Pribnow</a:t>
            </a:r>
            <a:r>
              <a:rPr lang="en-US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 box at -10 (10 </a:t>
            </a:r>
            <a:r>
              <a:rPr lang="en-US" b="1" dirty="0" err="1">
                <a:solidFill>
                  <a:srgbClr val="0000CC"/>
                </a:solidFill>
                <a:latin typeface="Times New Roman" charset="0"/>
                <a:cs typeface="Times New Roman" charset="0"/>
              </a:rPr>
              <a:t>bp</a:t>
            </a:r>
            <a:r>
              <a:rPr lang="en-US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 5</a:t>
            </a:r>
            <a:r>
              <a:rPr lang="ja-JP" altLang="en-US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en-US" altLang="ja-JP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 to transcription start)</a:t>
            </a:r>
          </a:p>
          <a:p>
            <a:pPr lvl="2"/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5</a:t>
            </a:r>
            <a:r>
              <a:rPr lang="ja-JP" alt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en-US" altLang="ja-JP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-TATAAT-3</a:t>
            </a:r>
            <a:r>
              <a:rPr lang="ja-JP" alt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’</a:t>
            </a:r>
            <a:r>
              <a:rPr lang="en-US" altLang="ja-JP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 determines exact start site: bound by </a:t>
            </a:r>
            <a:r>
              <a:rPr lang="en-US" altLang="ja-JP" b="1" dirty="0">
                <a:solidFill>
                  <a:srgbClr val="0000CC"/>
                </a:solidFill>
                <a:latin typeface="Symbol" charset="0"/>
                <a:cs typeface="Symbol" charset="0"/>
              </a:rPr>
              <a:t>s</a:t>
            </a:r>
            <a:r>
              <a:rPr lang="en-US" altLang="ja-JP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 factor</a:t>
            </a:r>
            <a:endParaRPr lang="en-US" b="1" dirty="0">
              <a:solidFill>
                <a:schemeClr val="tx2"/>
              </a:solidFill>
              <a:latin typeface="Times New Roman" charset="0"/>
              <a:cs typeface="Times New Roman" charset="0"/>
            </a:endParaRPr>
          </a:p>
          <a:p>
            <a:pPr lvl="1">
              <a:spcBef>
                <a:spcPct val="10000"/>
              </a:spcBef>
            </a:pPr>
            <a:r>
              <a:rPr lang="en-US" b="1" dirty="0">
                <a:solidFill>
                  <a:srgbClr val="FF0000"/>
                </a:solidFill>
              </a:rPr>
              <a:t>2)</a:t>
            </a:r>
            <a:r>
              <a:rPr lang="ja-JP" altLang="en-US" b="1" dirty="0">
                <a:solidFill>
                  <a:srgbClr val="FF0000"/>
                </a:solidFill>
                <a:latin typeface="Arial" charset="0"/>
              </a:rPr>
              <a:t>”</a:t>
            </a:r>
            <a:r>
              <a:rPr lang="en-US" altLang="ja-JP" b="1" dirty="0">
                <a:solidFill>
                  <a:srgbClr val="FF0000"/>
                </a:solidFill>
              </a:rPr>
              <a:t> -35 region</a:t>
            </a:r>
            <a:r>
              <a:rPr lang="ja-JP" altLang="en-US" b="1" dirty="0">
                <a:solidFill>
                  <a:srgbClr val="FF0000"/>
                </a:solidFill>
                <a:latin typeface="Arial" charset="0"/>
              </a:rPr>
              <a:t>”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>
                <a:solidFill>
                  <a:schemeClr val="hlink"/>
                </a:solidFill>
              </a:rPr>
              <a:t>: </a:t>
            </a:r>
            <a:r>
              <a:rPr lang="en-US" altLang="ja-JP" b="1" dirty="0">
                <a:solidFill>
                  <a:srgbClr val="FF0000"/>
                </a:solidFill>
              </a:rPr>
              <a:t>5</a:t>
            </a:r>
            <a:r>
              <a:rPr lang="ja-JP" altLang="en-US" b="1" dirty="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 altLang="ja-JP" b="1" dirty="0">
                <a:solidFill>
                  <a:srgbClr val="FF0000"/>
                </a:solidFill>
              </a:rPr>
              <a:t>-TTGACA-3</a:t>
            </a:r>
            <a:r>
              <a:rPr lang="ja-JP" altLang="en-US" b="1" dirty="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 altLang="ja-JP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: bound by </a:t>
            </a:r>
            <a:r>
              <a:rPr lang="en-US" altLang="ja-JP" b="1" dirty="0">
                <a:solidFill>
                  <a:srgbClr val="FF0000"/>
                </a:solidFill>
                <a:latin typeface="Symbol" charset="0"/>
                <a:cs typeface="Symbol" charset="0"/>
              </a:rPr>
              <a:t>s</a:t>
            </a:r>
            <a:r>
              <a:rPr lang="en-US" altLang="ja-JP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factor</a:t>
            </a:r>
            <a:endParaRPr lang="en-US" b="1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  <a:p>
            <a:pPr lvl="1">
              <a:spcBef>
                <a:spcPct val="10000"/>
              </a:spcBef>
            </a:pPr>
            <a:r>
              <a:rPr lang="en-US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3) UP element : -57</a:t>
            </a:r>
            <a:r>
              <a:rPr lang="en-US" altLang="ja-JP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: bound by </a:t>
            </a:r>
            <a:r>
              <a:rPr lang="en-US" altLang="ja-JP" b="1" dirty="0">
                <a:solidFill>
                  <a:srgbClr val="0000CC"/>
                </a:solidFill>
                <a:latin typeface="Symbol" charset="0"/>
                <a:cs typeface="Symbol" charset="0"/>
              </a:rPr>
              <a:t>a</a:t>
            </a:r>
            <a:r>
              <a:rPr lang="en-US" altLang="ja-JP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 factor</a:t>
            </a:r>
            <a:endParaRPr lang="en-US" b="1" dirty="0">
              <a:solidFill>
                <a:schemeClr val="tx2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3993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7988"/>
            <a:ext cx="9144000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5819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/>
          <p:cNvSpPr>
            <a:spLocks noChangeArrowheads="1"/>
          </p:cNvSpPr>
          <p:nvPr/>
        </p:nvSpPr>
        <p:spPr bwMode="auto">
          <a:xfrm>
            <a:off x="-4763" y="-4763"/>
            <a:ext cx="9077326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Structure of Prokaryotic promoters</a:t>
            </a:r>
          </a:p>
          <a:p>
            <a:r>
              <a:rPr lang="en-US" sz="2400" b="1" dirty="0">
                <a:latin typeface="Times New Roman" charset="0"/>
                <a:cs typeface="Times New Roman" charset="0"/>
              </a:rPr>
              <a:t>Three DNA sequences (core regions)</a:t>
            </a:r>
          </a:p>
          <a:p>
            <a:pPr lvl="1"/>
            <a:r>
              <a:rPr lang="en-US" sz="2400" b="1" dirty="0">
                <a:solidFill>
                  <a:srgbClr val="0000CC"/>
                </a:solidFill>
              </a:rPr>
              <a:t>1) </a:t>
            </a:r>
            <a:r>
              <a:rPr lang="en-US" sz="2400" b="1" dirty="0" err="1">
                <a:solidFill>
                  <a:srgbClr val="0000CC"/>
                </a:solidFill>
              </a:rPr>
              <a:t>Pribnow</a:t>
            </a:r>
            <a:r>
              <a:rPr lang="en-US" sz="2400" b="1" dirty="0">
                <a:solidFill>
                  <a:srgbClr val="0000CC"/>
                </a:solidFill>
              </a:rPr>
              <a:t> box at -10 (10 </a:t>
            </a:r>
            <a:r>
              <a:rPr lang="en-US" sz="2400" b="1" dirty="0" err="1">
                <a:solidFill>
                  <a:srgbClr val="0000CC"/>
                </a:solidFill>
              </a:rPr>
              <a:t>bp</a:t>
            </a:r>
            <a:r>
              <a:rPr lang="en-US" sz="2400" b="1" dirty="0">
                <a:solidFill>
                  <a:srgbClr val="0000CC"/>
                </a:solidFill>
              </a:rPr>
              <a:t> 5</a:t>
            </a:r>
            <a:r>
              <a:rPr lang="ja-JP" altLang="en-US" sz="2400" b="1" dirty="0">
                <a:solidFill>
                  <a:srgbClr val="0000CC"/>
                </a:solidFill>
                <a:latin typeface="Arial" charset="0"/>
              </a:rPr>
              <a:t>’</a:t>
            </a:r>
            <a:r>
              <a:rPr lang="en-US" altLang="ja-JP" sz="2400" b="1" dirty="0">
                <a:solidFill>
                  <a:srgbClr val="0000CC"/>
                </a:solidFill>
              </a:rPr>
              <a:t> to transcription start)</a:t>
            </a:r>
          </a:p>
          <a:p>
            <a:pPr lvl="2"/>
            <a:r>
              <a:rPr lang="en-US" sz="2400" b="1" dirty="0">
                <a:solidFill>
                  <a:srgbClr val="037C03"/>
                </a:solidFill>
              </a:rPr>
              <a:t>5</a:t>
            </a:r>
            <a:r>
              <a:rPr lang="ja-JP" altLang="en-US" sz="2400" b="1" dirty="0">
                <a:solidFill>
                  <a:srgbClr val="037C03"/>
                </a:solidFill>
                <a:latin typeface="Arial" charset="0"/>
              </a:rPr>
              <a:t>’</a:t>
            </a:r>
            <a:r>
              <a:rPr lang="en-US" altLang="ja-JP" sz="2400" b="1" dirty="0">
                <a:solidFill>
                  <a:srgbClr val="037C03"/>
                </a:solidFill>
              </a:rPr>
              <a:t>-TATAAT-3</a:t>
            </a:r>
            <a:r>
              <a:rPr lang="ja-JP" altLang="en-US" sz="2400" b="1" dirty="0">
                <a:solidFill>
                  <a:srgbClr val="037C03"/>
                </a:solidFill>
                <a:latin typeface="Arial" charset="0"/>
              </a:rPr>
              <a:t>’</a:t>
            </a:r>
            <a:r>
              <a:rPr lang="en-US" altLang="ja-JP" sz="2400" b="1" dirty="0">
                <a:solidFill>
                  <a:srgbClr val="0000CC"/>
                </a:solidFill>
              </a:rPr>
              <a:t> </a:t>
            </a:r>
            <a:r>
              <a:rPr lang="en-US" altLang="ja-JP" sz="2400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determines exact start site: bound by </a:t>
            </a:r>
            <a:r>
              <a:rPr lang="en-US" altLang="ja-JP" sz="2400" b="1" dirty="0">
                <a:solidFill>
                  <a:srgbClr val="0000CC"/>
                </a:solidFill>
                <a:latin typeface="Symbol" charset="0"/>
                <a:cs typeface="Symbol" charset="0"/>
              </a:rPr>
              <a:t>s</a:t>
            </a:r>
            <a:r>
              <a:rPr lang="en-US" altLang="ja-JP" sz="2400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 factor</a:t>
            </a:r>
            <a:endParaRPr lang="en-US" altLang="ja-JP" sz="2400" b="1" dirty="0">
              <a:solidFill>
                <a:schemeClr val="tx2"/>
              </a:solidFill>
              <a:latin typeface="Times New Roman" charset="0"/>
              <a:cs typeface="Times New Roman" charset="0"/>
            </a:endParaRPr>
          </a:p>
          <a:p>
            <a:pPr lvl="1">
              <a:spcBef>
                <a:spcPct val="1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2)</a:t>
            </a:r>
            <a:r>
              <a:rPr lang="ja-JP" altLang="en-US" sz="2400" b="1" dirty="0">
                <a:solidFill>
                  <a:srgbClr val="FF0000"/>
                </a:solidFill>
                <a:latin typeface="Arial" charset="0"/>
              </a:rPr>
              <a:t>”</a:t>
            </a:r>
            <a:r>
              <a:rPr lang="en-US" altLang="ja-JP" sz="2400" b="1" dirty="0">
                <a:solidFill>
                  <a:srgbClr val="FF0000"/>
                </a:solidFill>
              </a:rPr>
              <a:t> -35 region</a:t>
            </a:r>
            <a:r>
              <a:rPr lang="ja-JP" altLang="en-US" sz="2400" b="1" dirty="0">
                <a:solidFill>
                  <a:srgbClr val="FF0000"/>
                </a:solidFill>
                <a:latin typeface="Arial" charset="0"/>
              </a:rPr>
              <a:t>”</a:t>
            </a:r>
            <a:r>
              <a:rPr lang="en-US" altLang="ja-JP" sz="2400" b="1" dirty="0">
                <a:solidFill>
                  <a:srgbClr val="FF0000"/>
                </a:solidFill>
              </a:rPr>
              <a:t> : 5</a:t>
            </a:r>
            <a:r>
              <a:rPr lang="ja-JP" altLang="en-US" sz="2400" b="1" dirty="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 altLang="ja-JP" sz="2400" b="1" dirty="0">
                <a:solidFill>
                  <a:srgbClr val="FF0000"/>
                </a:solidFill>
              </a:rPr>
              <a:t>-TTGACA-3</a:t>
            </a:r>
            <a:r>
              <a:rPr lang="ja-JP" altLang="en-US" sz="2400" b="1" dirty="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 altLang="ja-JP" sz="24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: bound by </a:t>
            </a:r>
            <a:r>
              <a:rPr lang="en-US" altLang="ja-JP" sz="2400" b="1" dirty="0">
                <a:solidFill>
                  <a:srgbClr val="FF0000"/>
                </a:solidFill>
                <a:latin typeface="Symbol" charset="0"/>
                <a:cs typeface="Symbol" charset="0"/>
              </a:rPr>
              <a:t>s</a:t>
            </a:r>
            <a:r>
              <a:rPr lang="en-US" altLang="ja-JP" sz="24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factor</a:t>
            </a:r>
          </a:p>
          <a:p>
            <a:pPr lvl="1">
              <a:spcBef>
                <a:spcPct val="10000"/>
              </a:spcBef>
            </a:pPr>
            <a:r>
              <a:rPr lang="en-US" sz="2400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3) UP element : -57</a:t>
            </a:r>
            <a:r>
              <a:rPr lang="en-US" altLang="ja-JP" sz="2400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: bound by </a:t>
            </a:r>
            <a:r>
              <a:rPr lang="en-US" altLang="ja-JP" sz="2400" b="1" dirty="0">
                <a:solidFill>
                  <a:srgbClr val="0000CC"/>
                </a:solidFill>
                <a:latin typeface="Symbol" charset="0"/>
                <a:cs typeface="Symbol" charset="0"/>
              </a:rPr>
              <a:t>a</a:t>
            </a:r>
            <a:r>
              <a:rPr lang="en-US" altLang="ja-JP" sz="2400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 factor</a:t>
            </a:r>
            <a:endParaRPr lang="en-US" sz="2400" b="1" dirty="0">
              <a:solidFill>
                <a:schemeClr val="tx2"/>
              </a:solidFill>
              <a:latin typeface="Times New Roman" charset="0"/>
              <a:cs typeface="Times New Roman" charset="0"/>
            </a:endParaRPr>
          </a:p>
          <a:p>
            <a:pPr lvl="1">
              <a:spcBef>
                <a:spcPct val="10000"/>
              </a:spcBef>
            </a:pPr>
            <a:r>
              <a:rPr lang="en-US" sz="2400" b="1" dirty="0">
                <a:latin typeface="Times New Roman" charset="0"/>
                <a:cs typeface="Times New Roman" charset="0"/>
              </a:rPr>
              <a:t>Other sequences also often influence transcription! </a:t>
            </a:r>
            <a:r>
              <a:rPr lang="en-US" sz="2400" b="1" dirty="0" err="1">
                <a:latin typeface="Times New Roman" charset="0"/>
                <a:cs typeface="Times New Roman" charset="0"/>
              </a:rPr>
              <a:t>Eg</a:t>
            </a:r>
            <a:r>
              <a:rPr lang="en-US" sz="2400" b="1" dirty="0">
                <a:latin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latin typeface="Times New Roman" charset="0"/>
                <a:cs typeface="Times New Roman" charset="0"/>
              </a:rPr>
              <a:t>Trp</a:t>
            </a:r>
            <a:r>
              <a:rPr lang="en-US" sz="2400" b="1" dirty="0">
                <a:latin typeface="Times New Roman" charset="0"/>
                <a:cs typeface="Times New Roman" charset="0"/>
              </a:rPr>
              <a:t> operator</a:t>
            </a:r>
          </a:p>
        </p:txBody>
      </p:sp>
    </p:spTree>
    <p:extLst>
      <p:ext uri="{BB962C8B-B14F-4D97-AF65-F5344CB8AC3E}">
        <p14:creationId xmlns:p14="http://schemas.microsoft.com/office/powerpoint/2010/main" val="30441886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ChangeArrowheads="1"/>
          </p:cNvSpPr>
          <p:nvPr/>
        </p:nvSpPr>
        <p:spPr bwMode="auto">
          <a:xfrm>
            <a:off x="0" y="0"/>
            <a:ext cx="9077325" cy="82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 err="1">
                <a:solidFill>
                  <a:srgbClr val="500093"/>
                </a:solidFill>
                <a:latin typeface="Times New Roman"/>
                <a:cs typeface="Times New Roman"/>
              </a:rPr>
              <a:t>Prok</a:t>
            </a:r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 gene regulation</a:t>
            </a:r>
            <a:endParaRPr lang="en-US" sz="2400" b="1" dirty="0">
              <a:latin typeface="Times New Roman"/>
              <a:cs typeface="Times New Roman"/>
            </a:endParaRPr>
          </a:p>
          <a:p>
            <a:r>
              <a:rPr lang="en-US" b="1" dirty="0">
                <a:latin typeface="Times New Roman"/>
                <a:cs typeface="Times New Roman"/>
              </a:rPr>
              <a:t>5 genes (</a:t>
            </a:r>
            <a:r>
              <a:rPr lang="en-US" b="1" dirty="0" err="1">
                <a:latin typeface="Times New Roman"/>
                <a:cs typeface="Times New Roman"/>
              </a:rPr>
              <a:t>trp</a:t>
            </a:r>
            <a:r>
              <a:rPr lang="en-US" b="1" dirty="0">
                <a:latin typeface="Times New Roman"/>
                <a:cs typeface="Times New Roman"/>
              </a:rPr>
              <a:t> operon) encode </a:t>
            </a:r>
            <a:r>
              <a:rPr lang="en-US" b="1" dirty="0" err="1">
                <a:latin typeface="Times New Roman"/>
                <a:cs typeface="Times New Roman"/>
              </a:rPr>
              <a:t>trp</a:t>
            </a:r>
            <a:r>
              <a:rPr lang="en-US" b="1" dirty="0">
                <a:latin typeface="Times New Roman"/>
                <a:cs typeface="Times New Roman"/>
              </a:rPr>
              <a:t> enzymes </a:t>
            </a:r>
          </a:p>
        </p:txBody>
      </p:sp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214563"/>
            <a:ext cx="9144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9656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ChangeArrowheads="1"/>
          </p:cNvSpPr>
          <p:nvPr/>
        </p:nvSpPr>
        <p:spPr bwMode="auto">
          <a:xfrm>
            <a:off x="0" y="0"/>
            <a:ext cx="9077325" cy="119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 err="1">
                <a:solidFill>
                  <a:srgbClr val="500093"/>
                </a:solidFill>
                <a:latin typeface="Times New Roman"/>
                <a:cs typeface="Times New Roman"/>
              </a:rPr>
              <a:t>Prok</a:t>
            </a:r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 gene regulation</a:t>
            </a:r>
          </a:p>
          <a:p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Copy genes when</a:t>
            </a:r>
            <a:r>
              <a:rPr lang="en-US" b="1" dirty="0">
                <a:solidFill>
                  <a:srgbClr val="063DE8"/>
                </a:solidFill>
                <a:latin typeface="Times New Roman"/>
                <a:cs typeface="Times New Roman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no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cs typeface="Times New Roman"/>
              </a:rPr>
              <a:t>trp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b="1" dirty="0">
                <a:latin typeface="Times New Roman"/>
                <a:cs typeface="Times New Roman"/>
              </a:rPr>
              <a:t>Repressor stops operon if [</a:t>
            </a:r>
            <a:r>
              <a:rPr lang="en-US" b="1" dirty="0" err="1">
                <a:latin typeface="Times New Roman"/>
                <a:cs typeface="Times New Roman"/>
              </a:rPr>
              <a:t>trp</a:t>
            </a:r>
            <a:r>
              <a:rPr lang="en-US" b="1" dirty="0">
                <a:latin typeface="Times New Roman"/>
                <a:cs typeface="Times New Roman"/>
              </a:rPr>
              <a:t>] </a:t>
            </a:r>
          </a:p>
        </p:txBody>
      </p:sp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95425"/>
            <a:ext cx="8234363" cy="536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011" name="Straight Arrow Connector 4"/>
          <p:cNvCxnSpPr>
            <a:cxnSpLocks noChangeShapeType="1"/>
          </p:cNvCxnSpPr>
          <p:nvPr/>
        </p:nvCxnSpPr>
        <p:spPr bwMode="auto">
          <a:xfrm rot="5400000" flipH="1" flipV="1">
            <a:off x="4077494" y="875506"/>
            <a:ext cx="381000" cy="1588"/>
          </a:xfrm>
          <a:prstGeom prst="straightConnector1">
            <a:avLst/>
          </a:prstGeom>
          <a:noFill/>
          <a:ln w="476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9714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3540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Times New Roman"/>
                <a:ea typeface="ヒラギノ角ゴ Pro W3" charset="0"/>
                <a:cs typeface="Times New Roman"/>
              </a:rPr>
              <a:t>CO</a:t>
            </a:r>
            <a:r>
              <a:rPr lang="en-US" baseline="-25000" dirty="0">
                <a:latin typeface="Times New Roman"/>
                <a:ea typeface="ヒラギノ角ゴ Pro W3" charset="0"/>
                <a:cs typeface="Times New Roman"/>
              </a:rPr>
              <a:t>2</a:t>
            </a:r>
            <a:r>
              <a:rPr lang="en-US" dirty="0">
                <a:latin typeface="Times New Roman"/>
                <a:ea typeface="ヒラギノ角ゴ Pro W3" charset="0"/>
                <a:cs typeface="Times New Roman"/>
              </a:rPr>
              <a:t> concentrating mechanisms in Algae</a:t>
            </a:r>
          </a:p>
          <a:p>
            <a:pPr>
              <a:defRPr/>
            </a:pPr>
            <a:r>
              <a:rPr lang="en-US" dirty="0" err="1">
                <a:solidFill>
                  <a:srgbClr val="0000FF"/>
                </a:solidFill>
                <a:latin typeface="Times New Roman"/>
                <a:ea typeface="ヒラギノ角ゴ Pro W3" charset="0"/>
                <a:cs typeface="Times New Roman"/>
              </a:rPr>
              <a:t>Mechs</a:t>
            </a:r>
            <a:r>
              <a:rPr lang="en-US" dirty="0">
                <a:solidFill>
                  <a:srgbClr val="0000FF"/>
                </a:solidFill>
                <a:latin typeface="Times New Roman"/>
                <a:ea typeface="ヒラギノ角ゴ Pro W3" charset="0"/>
                <a:cs typeface="Times New Roman"/>
              </a:rPr>
              <a:t> to avoid </a:t>
            </a:r>
            <a:r>
              <a:rPr lang="en-US" dirty="0" err="1">
                <a:solidFill>
                  <a:srgbClr val="0000FF"/>
                </a:solidFill>
                <a:latin typeface="Times New Roman"/>
                <a:ea typeface="ヒラギノ角ゴ Pro W3" charset="0"/>
                <a:cs typeface="Times New Roman"/>
              </a:rPr>
              <a:t>p.r.</a:t>
            </a:r>
            <a:r>
              <a:rPr lang="en-US" dirty="0">
                <a:solidFill>
                  <a:srgbClr val="0000FF"/>
                </a:solidFill>
                <a:latin typeface="Times New Roman"/>
                <a:ea typeface="ヒラギノ角ゴ Pro W3" charset="0"/>
                <a:cs typeface="Times New Roman"/>
              </a:rPr>
              <a:t> and do Calvin cycle at low pCO</a:t>
            </a:r>
            <a:r>
              <a:rPr lang="en-US" baseline="-25000" dirty="0">
                <a:solidFill>
                  <a:srgbClr val="0000FF"/>
                </a:solidFill>
                <a:latin typeface="Times New Roman"/>
                <a:ea typeface="ヒラギノ角ゴ Pro W3" charset="0"/>
                <a:cs typeface="Times New Roman"/>
              </a:rPr>
              <a:t>2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solidFill>
                  <a:srgbClr val="037C03"/>
                </a:solidFill>
                <a:latin typeface="Times New Roman"/>
                <a:ea typeface="ヒラギノ角ゴ Pro W3" charset="0"/>
                <a:cs typeface="Times New Roman"/>
              </a:rPr>
              <a:t>HCO</a:t>
            </a:r>
            <a:r>
              <a:rPr lang="en-US" baseline="-25000" dirty="0">
                <a:solidFill>
                  <a:srgbClr val="037C03"/>
                </a:solidFill>
                <a:latin typeface="Times New Roman"/>
                <a:ea typeface="ヒラギノ角ゴ Pro W3" charset="0"/>
                <a:cs typeface="Times New Roman"/>
              </a:rPr>
              <a:t>3</a:t>
            </a:r>
            <a:r>
              <a:rPr lang="en-US" baseline="30000" dirty="0">
                <a:solidFill>
                  <a:srgbClr val="037C03"/>
                </a:solidFill>
                <a:latin typeface="Times New Roman"/>
                <a:ea typeface="ヒラギノ角ゴ Pro W3" charset="0"/>
                <a:cs typeface="Times New Roman"/>
              </a:rPr>
              <a:t>−</a:t>
            </a:r>
            <a:r>
              <a:rPr lang="en-US" dirty="0">
                <a:solidFill>
                  <a:srgbClr val="037C03"/>
                </a:solidFill>
                <a:latin typeface="Times New Roman"/>
                <a:ea typeface="ヒラギノ角ゴ Pro W3" charset="0"/>
                <a:cs typeface="Times New Roman"/>
              </a:rPr>
              <a:t> uptake system </a:t>
            </a:r>
          </a:p>
          <a:p>
            <a:pPr>
              <a:defRPr/>
            </a:pPr>
            <a:r>
              <a:rPr lang="en-US" dirty="0">
                <a:latin typeface="Times New Roman"/>
                <a:ea typeface="ヒラギノ角ゴ Pro W3" charset="0"/>
                <a:cs typeface="Times New Roman"/>
              </a:rPr>
              <a:t>2. Cyanobacteria put carbonic anhydrase and </a:t>
            </a:r>
            <a:r>
              <a:rPr lang="en-US" dirty="0" err="1">
                <a:latin typeface="Times New Roman"/>
                <a:ea typeface="ヒラギノ角ゴ Pro W3" charset="0"/>
                <a:cs typeface="Times New Roman"/>
              </a:rPr>
              <a:t>rubisco</a:t>
            </a:r>
            <a:r>
              <a:rPr lang="en-US" dirty="0">
                <a:latin typeface="Times New Roman"/>
                <a:ea typeface="ヒラギノ角ゴ Pro W3" charset="0"/>
                <a:cs typeface="Times New Roman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ヒラギノ角ゴ Pro W3" charset="0"/>
                <a:cs typeface="Times New Roman"/>
              </a:rPr>
              <a:t>in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ヒラギノ角ゴ Pro W3" charset="0"/>
                <a:cs typeface="Times New Roman"/>
              </a:rPr>
              <a:t>carboxysomes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ヒラギノ角ゴ Pro W3" charset="0"/>
                <a:cs typeface="Times New Roman"/>
              </a:rPr>
              <a:t>: convert HCO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  <a:ea typeface="ヒラギノ角ゴ Pro W3" charset="0"/>
                <a:cs typeface="Times New Roman"/>
              </a:rPr>
              <a:t>3</a:t>
            </a:r>
            <a:r>
              <a:rPr lang="en-US" baseline="30000" dirty="0">
                <a:solidFill>
                  <a:srgbClr val="000000"/>
                </a:solidFill>
                <a:latin typeface="Times New Roman"/>
                <a:ea typeface="ヒラギノ角ゴ Pro W3" charset="0"/>
                <a:cs typeface="Times New Roman"/>
              </a:rPr>
              <a:t>−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ヒラギノ角ゴ Pro W3" charset="0"/>
                <a:cs typeface="Times New Roman"/>
              </a:rPr>
              <a:t> to CO</a:t>
            </a:r>
            <a:r>
              <a:rPr lang="en-US" baseline="-25000" dirty="0">
                <a:solidFill>
                  <a:srgbClr val="000000"/>
                </a:solidFill>
                <a:latin typeface="Times New Roman"/>
                <a:ea typeface="ヒラギノ角ゴ Pro W3" charset="0"/>
                <a:cs typeface="Times New Roman"/>
              </a:rPr>
              <a:t>2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ヒラギノ角ゴ Pro W3" charset="0"/>
                <a:cs typeface="Times New Roman"/>
              </a:rPr>
              <a:t> @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ヒラギノ角ゴ Pro W3" charset="0"/>
                <a:cs typeface="Times New Roman"/>
              </a:rPr>
              <a:t>rubisco</a:t>
            </a:r>
            <a:endParaRPr lang="en-US" dirty="0">
              <a:solidFill>
                <a:srgbClr val="000000"/>
              </a:solidFill>
              <a:latin typeface="Times New Roman"/>
              <a:ea typeface="ヒラギノ角ゴ Pro W3" charset="0"/>
              <a:cs typeface="Times New Roman"/>
            </a:endParaRPr>
          </a:p>
          <a:p>
            <a:pPr>
              <a:defRPr/>
            </a:pPr>
            <a:r>
              <a:rPr lang="en-US" dirty="0">
                <a:solidFill>
                  <a:srgbClr val="037C03"/>
                </a:solidFill>
                <a:latin typeface="Times New Roman"/>
                <a:ea typeface="ヒラギノ角ゴ Pro W3" charset="0"/>
                <a:cs typeface="Times New Roman"/>
              </a:rPr>
              <a:t>3.  </a:t>
            </a:r>
            <a:r>
              <a:rPr lang="en-US" dirty="0" err="1">
                <a:solidFill>
                  <a:srgbClr val="037C03"/>
                </a:solidFill>
                <a:latin typeface="Times New Roman"/>
                <a:ea typeface="ヒラギノ角ゴ Pro W3" charset="0"/>
                <a:cs typeface="Times New Roman"/>
              </a:rPr>
              <a:t>Chlamydomonas</a:t>
            </a:r>
            <a:r>
              <a:rPr lang="en-US" dirty="0">
                <a:solidFill>
                  <a:srgbClr val="037C03"/>
                </a:solidFill>
                <a:latin typeface="Times New Roman"/>
                <a:ea typeface="ヒラギノ角ゴ Pro W3" charset="0"/>
                <a:cs typeface="Times New Roman"/>
              </a:rPr>
              <a:t> puts carbonic anhydrase and </a:t>
            </a:r>
            <a:r>
              <a:rPr lang="en-US" dirty="0" err="1">
                <a:solidFill>
                  <a:srgbClr val="037C03"/>
                </a:solidFill>
                <a:latin typeface="Times New Roman"/>
                <a:ea typeface="ヒラギノ角ゴ Pro W3" charset="0"/>
                <a:cs typeface="Times New Roman"/>
              </a:rPr>
              <a:t>rubisco</a:t>
            </a:r>
            <a:r>
              <a:rPr lang="en-US" dirty="0">
                <a:solidFill>
                  <a:srgbClr val="037C03"/>
                </a:solidFill>
                <a:latin typeface="Times New Roman"/>
                <a:ea typeface="ヒラギノ角ゴ Pro W3" charset="0"/>
                <a:cs typeface="Times New Roman"/>
              </a:rPr>
              <a:t> in </a:t>
            </a:r>
            <a:r>
              <a:rPr lang="en-US" dirty="0" err="1">
                <a:solidFill>
                  <a:srgbClr val="037C03"/>
                </a:solidFill>
                <a:latin typeface="Times New Roman"/>
                <a:ea typeface="ヒラギノ角ゴ Pro W3" charset="0"/>
                <a:cs typeface="Times New Roman"/>
              </a:rPr>
              <a:t>pyrenoids</a:t>
            </a:r>
            <a:r>
              <a:rPr lang="en-US" dirty="0">
                <a:solidFill>
                  <a:srgbClr val="037C03"/>
                </a:solidFill>
                <a:latin typeface="Times New Roman"/>
                <a:ea typeface="ヒラギノ角ゴ Pro W3" charset="0"/>
                <a:cs typeface="Times New Roman"/>
              </a:rPr>
              <a:t>: convert HCO</a:t>
            </a:r>
            <a:r>
              <a:rPr lang="en-US" baseline="-25000" dirty="0">
                <a:solidFill>
                  <a:srgbClr val="037C03"/>
                </a:solidFill>
                <a:latin typeface="Times New Roman"/>
                <a:ea typeface="ヒラギノ角ゴ Pro W3" charset="0"/>
                <a:cs typeface="Times New Roman"/>
              </a:rPr>
              <a:t>3</a:t>
            </a:r>
            <a:r>
              <a:rPr lang="en-US" baseline="30000" dirty="0">
                <a:solidFill>
                  <a:srgbClr val="037C03"/>
                </a:solidFill>
                <a:latin typeface="Times New Roman"/>
                <a:ea typeface="ヒラギノ角ゴ Pro W3" charset="0"/>
                <a:cs typeface="Times New Roman"/>
              </a:rPr>
              <a:t>−</a:t>
            </a:r>
            <a:r>
              <a:rPr lang="en-US" dirty="0">
                <a:solidFill>
                  <a:srgbClr val="037C03"/>
                </a:solidFill>
                <a:latin typeface="Times New Roman"/>
                <a:ea typeface="ヒラギノ角ゴ Pro W3" charset="0"/>
                <a:cs typeface="Times New Roman"/>
              </a:rPr>
              <a:t> to CO</a:t>
            </a:r>
            <a:r>
              <a:rPr lang="en-US" baseline="-25000" dirty="0">
                <a:solidFill>
                  <a:srgbClr val="037C03"/>
                </a:solidFill>
                <a:latin typeface="Times New Roman"/>
                <a:ea typeface="ヒラギノ角ゴ Pro W3" charset="0"/>
                <a:cs typeface="Times New Roman"/>
              </a:rPr>
              <a:t>2</a:t>
            </a:r>
            <a:r>
              <a:rPr lang="en-US" dirty="0">
                <a:solidFill>
                  <a:srgbClr val="037C03"/>
                </a:solidFill>
                <a:latin typeface="Times New Roman"/>
                <a:ea typeface="ヒラギノ角ゴ Pro W3" charset="0"/>
                <a:cs typeface="Times New Roman"/>
              </a:rPr>
              <a:t> @ </a:t>
            </a:r>
            <a:r>
              <a:rPr lang="en-US" dirty="0" err="1">
                <a:solidFill>
                  <a:srgbClr val="037C03"/>
                </a:solidFill>
                <a:latin typeface="Times New Roman"/>
                <a:ea typeface="ヒラギノ角ゴ Pro W3" charset="0"/>
                <a:cs typeface="Times New Roman"/>
              </a:rPr>
              <a:t>rubisco</a:t>
            </a:r>
            <a:endParaRPr lang="en-US" dirty="0">
              <a:solidFill>
                <a:srgbClr val="037C03"/>
              </a:solidFill>
              <a:latin typeface="Times New Roman"/>
              <a:ea typeface="ヒラギノ角ゴ Pro W3" charset="0"/>
              <a:cs typeface="Times New Roman"/>
            </a:endParaRPr>
          </a:p>
          <a:p>
            <a:pPr>
              <a:defRPr/>
            </a:pPr>
            <a:endParaRPr lang="en-US" dirty="0">
              <a:solidFill>
                <a:srgbClr val="037C03"/>
              </a:solidFill>
              <a:latin typeface="Times New Roman"/>
              <a:ea typeface="ヒラギノ角ゴ Pro W3" charset="0"/>
              <a:cs typeface="Times New Roman"/>
            </a:endParaRPr>
          </a:p>
        </p:txBody>
      </p:sp>
      <p:pic>
        <p:nvPicPr>
          <p:cNvPr id="23040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22700"/>
            <a:ext cx="50800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9103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ChangeArrowheads="1"/>
          </p:cNvSpPr>
          <p:nvPr/>
        </p:nvSpPr>
        <p:spPr bwMode="auto">
          <a:xfrm>
            <a:off x="0" y="0"/>
            <a:ext cx="9077325" cy="15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 err="1">
                <a:solidFill>
                  <a:srgbClr val="500093"/>
                </a:solidFill>
                <a:latin typeface="Times New Roman"/>
                <a:cs typeface="Times New Roman"/>
              </a:rPr>
              <a:t>Prok</a:t>
            </a:r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 gene regulation</a:t>
            </a:r>
          </a:p>
          <a:p>
            <a:r>
              <a:rPr lang="en-US" b="1" dirty="0">
                <a:latin typeface="Times New Roman"/>
                <a:cs typeface="Times New Roman"/>
              </a:rPr>
              <a:t>Repressor stops operon if [</a:t>
            </a:r>
            <a:r>
              <a:rPr lang="en-US" b="1" dirty="0" err="1">
                <a:latin typeface="Times New Roman"/>
                <a:cs typeface="Times New Roman"/>
              </a:rPr>
              <a:t>trp</a:t>
            </a:r>
            <a:r>
              <a:rPr lang="en-US" b="1" dirty="0">
                <a:latin typeface="Times New Roman"/>
                <a:cs typeface="Times New Roman"/>
              </a:rPr>
              <a:t>]</a:t>
            </a:r>
            <a:r>
              <a:rPr lang="en-US" b="1" dirty="0">
                <a:solidFill>
                  <a:schemeClr val="accent2"/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en-US" b="1" dirty="0" err="1">
                <a:solidFill>
                  <a:srgbClr val="1116D3"/>
                </a:solidFill>
                <a:latin typeface="Times New Roman"/>
                <a:cs typeface="Times New Roman"/>
              </a:rPr>
              <a:t>trp</a:t>
            </a:r>
            <a:r>
              <a:rPr lang="en-US" b="1" dirty="0">
                <a:solidFill>
                  <a:srgbClr val="1116D3"/>
                </a:solidFill>
                <a:latin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37C03"/>
                </a:solidFill>
                <a:latin typeface="Times New Roman"/>
                <a:cs typeface="Times New Roman"/>
              </a:rPr>
              <a:t>allosterically</a:t>
            </a:r>
            <a:r>
              <a:rPr lang="en-US" b="1" dirty="0">
                <a:solidFill>
                  <a:schemeClr val="folHlink"/>
                </a:solidFill>
                <a:latin typeface="Times New Roman"/>
                <a:cs typeface="Times New Roman"/>
              </a:rPr>
              <a:t> </a:t>
            </a:r>
            <a:r>
              <a:rPr lang="en-US" b="1" dirty="0">
                <a:solidFill>
                  <a:srgbClr val="1116D3"/>
                </a:solidFill>
                <a:latin typeface="Times New Roman"/>
                <a:cs typeface="Times New Roman"/>
              </a:rPr>
              <a:t>regulates repressor  </a:t>
            </a:r>
          </a:p>
          <a:p>
            <a:pPr marL="0" lvl="1"/>
            <a:r>
              <a:rPr lang="en-US" b="1" dirty="0">
                <a:solidFill>
                  <a:srgbClr val="FC0128"/>
                </a:solidFill>
                <a:latin typeface="Times New Roman"/>
                <a:cs typeface="Times New Roman"/>
              </a:rPr>
              <a:t>can't bind operator until 2 </a:t>
            </a:r>
            <a:r>
              <a:rPr lang="en-US" b="1" dirty="0" err="1">
                <a:solidFill>
                  <a:srgbClr val="FC0128"/>
                </a:solidFill>
                <a:latin typeface="Times New Roman"/>
                <a:cs typeface="Times New Roman"/>
              </a:rPr>
              <a:t>trp</a:t>
            </a:r>
            <a:r>
              <a:rPr lang="en-US" b="1" dirty="0">
                <a:solidFill>
                  <a:srgbClr val="FC0128"/>
                </a:solidFill>
                <a:latin typeface="Times New Roman"/>
                <a:cs typeface="Times New Roman"/>
              </a:rPr>
              <a:t> bind</a:t>
            </a:r>
          </a:p>
        </p:txBody>
      </p:sp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220913"/>
            <a:ext cx="9144000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035" name="Straight Arrow Connector 3"/>
          <p:cNvCxnSpPr>
            <a:cxnSpLocks noChangeShapeType="1"/>
          </p:cNvCxnSpPr>
          <p:nvPr/>
        </p:nvCxnSpPr>
        <p:spPr bwMode="auto">
          <a:xfrm rot="5400000" flipH="1" flipV="1">
            <a:off x="4077494" y="570706"/>
            <a:ext cx="381000" cy="1588"/>
          </a:xfrm>
          <a:prstGeom prst="straightConnector1">
            <a:avLst/>
          </a:prstGeom>
          <a:noFill/>
          <a:ln w="476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417612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ChangeArrowheads="1"/>
          </p:cNvSpPr>
          <p:nvPr/>
        </p:nvSpPr>
        <p:spPr bwMode="auto">
          <a:xfrm>
            <a:off x="71438" y="0"/>
            <a:ext cx="9001125" cy="242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lac operon</a:t>
            </a:r>
            <a:endParaRPr lang="en-US" b="1" dirty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en-US" b="1" dirty="0">
                <a:latin typeface="Times New Roman"/>
                <a:cs typeface="Times New Roman"/>
              </a:rPr>
              <a:t>Some operons use combined </a:t>
            </a:r>
            <a:r>
              <a:rPr lang="ja-JP" altLang="en-US" b="1" dirty="0">
                <a:latin typeface="Times New Roman"/>
                <a:cs typeface="Times New Roman"/>
              </a:rPr>
              <a:t>“</a:t>
            </a:r>
            <a:r>
              <a:rPr lang="en-US" altLang="ja-JP" b="1" dirty="0">
                <a:latin typeface="Times New Roman"/>
                <a:cs typeface="Times New Roman"/>
              </a:rPr>
              <a:t>on</a:t>
            </a:r>
            <a:r>
              <a:rPr lang="ja-JP" altLang="en-US" b="1" dirty="0">
                <a:latin typeface="Times New Roman"/>
                <a:cs typeface="Times New Roman"/>
              </a:rPr>
              <a:t>”</a:t>
            </a:r>
            <a:r>
              <a:rPr lang="en-US" altLang="ja-JP" b="1" dirty="0">
                <a:latin typeface="Times New Roman"/>
                <a:cs typeface="Times New Roman"/>
              </a:rPr>
              <a:t> &amp; </a:t>
            </a:r>
            <a:r>
              <a:rPr lang="ja-JP" altLang="en-US" b="1" dirty="0">
                <a:latin typeface="Times New Roman"/>
                <a:cs typeface="Times New Roman"/>
              </a:rPr>
              <a:t>“</a:t>
            </a:r>
            <a:r>
              <a:rPr lang="en-US" altLang="ja-JP" b="1" dirty="0">
                <a:latin typeface="Times New Roman"/>
                <a:cs typeface="Times New Roman"/>
              </a:rPr>
              <a:t>off</a:t>
            </a:r>
            <a:r>
              <a:rPr lang="ja-JP" altLang="en-US" b="1" dirty="0">
                <a:latin typeface="Times New Roman"/>
                <a:cs typeface="Times New Roman"/>
              </a:rPr>
              <a:t>”</a:t>
            </a:r>
            <a:r>
              <a:rPr lang="en-US" altLang="ja-JP" b="1" dirty="0">
                <a:latin typeface="Times New Roman"/>
                <a:cs typeface="Times New Roman"/>
              </a:rPr>
              <a:t> switches </a:t>
            </a:r>
          </a:p>
          <a:p>
            <a:pPr>
              <a:lnSpc>
                <a:spcPct val="90000"/>
              </a:lnSpc>
            </a:pPr>
            <a:r>
              <a:rPr lang="en-US" altLang="ja-JP" b="1" dirty="0">
                <a:solidFill>
                  <a:srgbClr val="1116D3"/>
                </a:solidFill>
                <a:latin typeface="Times New Roman"/>
                <a:cs typeface="Times New Roman"/>
              </a:rPr>
              <a:t>E.g.  </a:t>
            </a:r>
            <a:r>
              <a:rPr lang="en-US" altLang="ja-JP" b="1" i="1" dirty="0">
                <a:solidFill>
                  <a:srgbClr val="1116D3"/>
                </a:solidFill>
                <a:latin typeface="Times New Roman"/>
                <a:cs typeface="Times New Roman"/>
              </a:rPr>
              <a:t>E. coli lac </a:t>
            </a:r>
            <a:r>
              <a:rPr lang="en-US" altLang="ja-JP" b="1" dirty="0">
                <a:solidFill>
                  <a:srgbClr val="1116D3"/>
                </a:solidFill>
                <a:latin typeface="Times New Roman"/>
                <a:cs typeface="Times New Roman"/>
              </a:rPr>
              <a:t>operon 	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Encodes enzymes to use lactose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solidFill>
                  <a:srgbClr val="FC0128"/>
                </a:solidFill>
                <a:latin typeface="Times New Roman"/>
                <a:cs typeface="Times New Roman"/>
              </a:rPr>
              <a:t>lac Z = </a:t>
            </a:r>
            <a:r>
              <a:rPr lang="en-US" b="1" dirty="0">
                <a:solidFill>
                  <a:srgbClr val="FC0128"/>
                </a:solidFill>
                <a:latin typeface="Symbol" charset="0"/>
              </a:rPr>
              <a:t></a:t>
            </a:r>
            <a:r>
              <a:rPr lang="en-US" b="1" dirty="0">
                <a:solidFill>
                  <a:srgbClr val="FC0128"/>
                </a:solidFill>
              </a:rPr>
              <a:t>-</a:t>
            </a:r>
            <a:r>
              <a:rPr lang="en-US" b="1" dirty="0" err="1">
                <a:solidFill>
                  <a:srgbClr val="FC0128"/>
                </a:solidFill>
                <a:latin typeface="Times New Roman"/>
                <a:cs typeface="Times New Roman"/>
              </a:rPr>
              <a:t>galactosidase</a:t>
            </a:r>
            <a:endParaRPr lang="en-US" b="1" dirty="0">
              <a:latin typeface="Times New Roman"/>
              <a:cs typeface="Times New Roman"/>
            </a:endParaRPr>
          </a:p>
          <a:p>
            <a:pPr lvl="1">
              <a:lnSpc>
                <a:spcPct val="90000"/>
              </a:lnSpc>
            </a:pPr>
            <a:r>
              <a:rPr lang="en-US" b="1" dirty="0">
                <a:latin typeface="Times New Roman"/>
                <a:cs typeface="Times New Roman"/>
              </a:rPr>
              <a:t>lac Y= lactose </a:t>
            </a:r>
            <a:r>
              <a:rPr lang="en-US" b="1" dirty="0" err="1">
                <a:latin typeface="Times New Roman"/>
                <a:cs typeface="Times New Roman"/>
              </a:rPr>
              <a:t>permease</a:t>
            </a:r>
            <a:endParaRPr lang="en-US" b="1" dirty="0">
              <a:latin typeface="Times New Roman"/>
              <a:cs typeface="Times New Roman"/>
            </a:endParaRPr>
          </a:p>
          <a:p>
            <a:pPr lvl="1">
              <a:lnSpc>
                <a:spcPct val="90000"/>
              </a:lnSpc>
            </a:pPr>
            <a:r>
              <a:rPr lang="en-US" b="1" dirty="0">
                <a:solidFill>
                  <a:srgbClr val="1116D3"/>
                </a:solidFill>
                <a:latin typeface="Times New Roman"/>
                <a:cs typeface="Times New Roman"/>
              </a:rPr>
              <a:t>lac A = </a:t>
            </a:r>
            <a:r>
              <a:rPr lang="en-US" b="1" dirty="0" err="1">
                <a:solidFill>
                  <a:srgbClr val="1116D3"/>
                </a:solidFill>
                <a:latin typeface="Times New Roman"/>
                <a:cs typeface="Times New Roman"/>
              </a:rPr>
              <a:t>transacetylase</a:t>
            </a:r>
            <a:endParaRPr lang="en-US" b="1" dirty="0">
              <a:solidFill>
                <a:srgbClr val="1116D3"/>
              </a:solidFill>
              <a:latin typeface="Times New Roman"/>
              <a:cs typeface="Times New Roman"/>
            </a:endParaRPr>
          </a:p>
        </p:txBody>
      </p:sp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1825"/>
            <a:ext cx="8739188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6031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ChangeArrowheads="1"/>
          </p:cNvSpPr>
          <p:nvPr/>
        </p:nvSpPr>
        <p:spPr bwMode="auto">
          <a:xfrm>
            <a:off x="0" y="0"/>
            <a:ext cx="9077325" cy="15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lac operon</a:t>
            </a:r>
            <a:endParaRPr lang="en-US" b="1" dirty="0">
              <a:latin typeface="Times New Roman"/>
              <a:cs typeface="Times New Roman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latin typeface="Times New Roman"/>
                <a:cs typeface="Times New Roman"/>
              </a:rPr>
              <a:t>Make these enzymes only if:</a:t>
            </a:r>
          </a:p>
          <a:p>
            <a:pPr lvl="1">
              <a:spcBef>
                <a:spcPct val="50000"/>
              </a:spcBef>
            </a:pPr>
            <a:r>
              <a:rPr lang="en-US" b="1" dirty="0">
                <a:solidFill>
                  <a:srgbClr val="1116D3"/>
                </a:solidFill>
                <a:latin typeface="Times New Roman"/>
                <a:cs typeface="Times New Roman"/>
              </a:rPr>
              <a:t>1) - glucose</a:t>
            </a:r>
          </a:p>
        </p:txBody>
      </p:sp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005138"/>
            <a:ext cx="9144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5968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ChangeArrowheads="1"/>
          </p:cNvSpPr>
          <p:nvPr/>
        </p:nvSpPr>
        <p:spPr bwMode="auto">
          <a:xfrm>
            <a:off x="0" y="0"/>
            <a:ext cx="9077325" cy="212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lac operon</a:t>
            </a:r>
            <a:endParaRPr lang="en-US" b="1" dirty="0">
              <a:latin typeface="Times New Roman"/>
              <a:cs typeface="Times New Roman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latin typeface="Times New Roman"/>
                <a:cs typeface="Times New Roman"/>
              </a:rPr>
              <a:t>Make these enzymes only if:</a:t>
            </a:r>
          </a:p>
          <a:p>
            <a:pPr lvl="1">
              <a:spcBef>
                <a:spcPct val="50000"/>
              </a:spcBef>
            </a:pPr>
            <a:r>
              <a:rPr lang="en-US" b="1" dirty="0">
                <a:solidFill>
                  <a:srgbClr val="1116D3"/>
                </a:solidFill>
                <a:latin typeface="Times New Roman"/>
                <a:cs typeface="Times New Roman"/>
              </a:rPr>
              <a:t>1) - glucose</a:t>
            </a:r>
          </a:p>
          <a:p>
            <a:pPr lvl="1">
              <a:spcBef>
                <a:spcPct val="50000"/>
              </a:spcBef>
            </a:pPr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2) + lactose</a:t>
            </a:r>
          </a:p>
        </p:txBody>
      </p:sp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005138"/>
            <a:ext cx="9144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6031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ChangeArrowheads="1"/>
          </p:cNvSpPr>
          <p:nvPr/>
        </p:nvSpPr>
        <p:spPr bwMode="auto">
          <a:xfrm>
            <a:off x="0" y="0"/>
            <a:ext cx="9077325" cy="134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lac operon</a:t>
            </a:r>
          </a:p>
          <a:p>
            <a:pPr>
              <a:spcBef>
                <a:spcPct val="20000"/>
              </a:spcBef>
            </a:pPr>
            <a:r>
              <a:rPr lang="en-US" b="1" dirty="0">
                <a:latin typeface="Times New Roman"/>
                <a:cs typeface="Times New Roman"/>
              </a:rPr>
              <a:t>Regulated by 2 proteins</a:t>
            </a:r>
          </a:p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1116D3"/>
                </a:solidFill>
                <a:latin typeface="Times New Roman"/>
                <a:cs typeface="Times New Roman"/>
              </a:rPr>
              <a:t>1) CAP protein : senses [glucose]</a:t>
            </a:r>
            <a:r>
              <a:rPr lang="en-US" sz="2400" b="1" dirty="0">
                <a:solidFill>
                  <a:srgbClr val="1116D3"/>
                </a:solidFill>
              </a:rPr>
              <a:t>	</a:t>
            </a:r>
          </a:p>
        </p:txBody>
      </p:sp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0375"/>
            <a:ext cx="9144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174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ChangeArrowheads="1"/>
          </p:cNvSpPr>
          <p:nvPr/>
        </p:nvSpPr>
        <p:spPr bwMode="auto">
          <a:xfrm>
            <a:off x="0" y="0"/>
            <a:ext cx="9077325" cy="178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lac operon</a:t>
            </a:r>
          </a:p>
          <a:p>
            <a:pPr>
              <a:spcBef>
                <a:spcPct val="20000"/>
              </a:spcBef>
            </a:pPr>
            <a:r>
              <a:rPr lang="en-US" b="1" dirty="0">
                <a:latin typeface="Times New Roman"/>
                <a:cs typeface="Times New Roman"/>
              </a:rPr>
              <a:t>Regulated by 2 proteins</a:t>
            </a:r>
          </a:p>
          <a:p>
            <a:pPr marL="457200" indent="-457200">
              <a:spcBef>
                <a:spcPct val="20000"/>
              </a:spcBef>
              <a:buAutoNum type="arabicParenR"/>
            </a:pPr>
            <a:r>
              <a:rPr lang="en-US" b="1" dirty="0">
                <a:solidFill>
                  <a:srgbClr val="1116D3"/>
                </a:solidFill>
                <a:latin typeface="Times New Roman"/>
                <a:cs typeface="Times New Roman"/>
              </a:rPr>
              <a:t>CAP protein : senses [glucose]	</a:t>
            </a:r>
          </a:p>
          <a:p>
            <a:pPr marL="457200" indent="-457200">
              <a:spcBef>
                <a:spcPct val="20000"/>
              </a:spcBef>
              <a:buAutoNum type="arabicParenR"/>
            </a:pPr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lac repressor: senses [lactose]</a:t>
            </a:r>
            <a:r>
              <a:rPr lang="en-US" sz="2400" b="1" dirty="0">
                <a:solidFill>
                  <a:srgbClr val="037C03"/>
                </a:solidFill>
                <a:latin typeface="Times New Roman"/>
                <a:cs typeface="Times New Roman"/>
              </a:rPr>
              <a:t>	</a:t>
            </a:r>
          </a:p>
        </p:txBody>
      </p:sp>
      <p:pic>
        <p:nvPicPr>
          <p:cNvPr id="491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0375"/>
            <a:ext cx="9144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0519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ChangeArrowheads="1"/>
          </p:cNvSpPr>
          <p:nvPr/>
        </p:nvSpPr>
        <p:spPr bwMode="auto">
          <a:xfrm>
            <a:off x="0" y="0"/>
            <a:ext cx="9077325" cy="267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lac operon</a:t>
            </a:r>
          </a:p>
          <a:p>
            <a:pPr>
              <a:spcBef>
                <a:spcPct val="20000"/>
              </a:spcBef>
            </a:pPr>
            <a:r>
              <a:rPr lang="en-US" b="1" dirty="0">
                <a:latin typeface="Times New Roman"/>
                <a:cs typeface="Times New Roman"/>
              </a:rPr>
              <a:t>Regulated by 2 proteins</a:t>
            </a:r>
          </a:p>
          <a:p>
            <a:pPr marL="457200" indent="-457200">
              <a:spcBef>
                <a:spcPct val="20000"/>
              </a:spcBef>
              <a:buAutoNum type="arabicParenR"/>
            </a:pPr>
            <a:r>
              <a:rPr lang="en-US" b="1" dirty="0">
                <a:solidFill>
                  <a:srgbClr val="1116D3"/>
                </a:solidFill>
                <a:latin typeface="Times New Roman"/>
                <a:cs typeface="Times New Roman"/>
              </a:rPr>
              <a:t>CAP protein : senses [glucose]	</a:t>
            </a:r>
          </a:p>
          <a:p>
            <a:pPr marL="457200" indent="-457200">
              <a:spcBef>
                <a:spcPct val="20000"/>
              </a:spcBef>
              <a:buAutoNum type="arabicParenR"/>
            </a:pPr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lac repressor: senses [lactose]</a:t>
            </a:r>
          </a:p>
          <a:p>
            <a:pPr marL="914400" lvl="1" indent="-457200">
              <a:spcBef>
                <a:spcPct val="20000"/>
              </a:spcBef>
              <a:buFont typeface="Arial"/>
              <a:buChar char="•"/>
            </a:pPr>
            <a:r>
              <a:rPr lang="en-US" b="1" dirty="0">
                <a:solidFill>
                  <a:srgbClr val="FC0128"/>
                </a:solidFill>
                <a:latin typeface="Times New Roman"/>
                <a:cs typeface="Times New Roman"/>
              </a:rPr>
              <a:t>encoded by lac </a:t>
            </a:r>
            <a:r>
              <a:rPr lang="en-US" b="1" dirty="0" err="1">
                <a:solidFill>
                  <a:srgbClr val="FC0128"/>
                </a:solidFill>
                <a:latin typeface="Times New Roman"/>
                <a:cs typeface="Times New Roman"/>
              </a:rPr>
              <a:t>i</a:t>
            </a:r>
            <a:r>
              <a:rPr lang="en-US" b="1" dirty="0">
                <a:solidFill>
                  <a:srgbClr val="FC0128"/>
                </a:solidFill>
                <a:latin typeface="Times New Roman"/>
                <a:cs typeface="Times New Roman"/>
              </a:rPr>
              <a:t> gene</a:t>
            </a:r>
            <a:endParaRPr lang="en-US" b="1" dirty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marL="914400" lvl="1" indent="-457200">
              <a:spcBef>
                <a:spcPct val="20000"/>
              </a:spcBef>
              <a:buFont typeface="Arial"/>
              <a:buChar char="•"/>
            </a:pPr>
            <a:r>
              <a:rPr lang="en-US" b="1" dirty="0">
                <a:latin typeface="Times New Roman"/>
                <a:cs typeface="Times New Roman"/>
              </a:rPr>
              <a:t>Always on</a:t>
            </a:r>
            <a:r>
              <a:rPr lang="en-US" sz="2400" b="1" dirty="0">
                <a:latin typeface="Times New Roman"/>
                <a:cs typeface="Times New Roman"/>
              </a:rPr>
              <a:t>	</a:t>
            </a:r>
          </a:p>
        </p:txBody>
      </p:sp>
      <p:pic>
        <p:nvPicPr>
          <p:cNvPr id="501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0375"/>
            <a:ext cx="9144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1784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ChangeArrowheads="1"/>
          </p:cNvSpPr>
          <p:nvPr/>
        </p:nvSpPr>
        <p:spPr bwMode="auto">
          <a:xfrm>
            <a:off x="0" y="0"/>
            <a:ext cx="9077325" cy="119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lac operon</a:t>
            </a:r>
            <a:endParaRPr lang="en-US" b="1" dirty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r>
              <a:rPr lang="en-US" b="1" dirty="0">
                <a:latin typeface="Times New Roman"/>
                <a:cs typeface="Times New Roman"/>
              </a:rPr>
              <a:t>2 proteins = 2 binding sites</a:t>
            </a:r>
          </a:p>
          <a:p>
            <a:r>
              <a:rPr lang="en-US" b="1" dirty="0">
                <a:solidFill>
                  <a:srgbClr val="1116D3"/>
                </a:solidFill>
                <a:latin typeface="Times New Roman"/>
                <a:cs typeface="Times New Roman"/>
              </a:rPr>
              <a:t>1) CAP site: </a:t>
            </a:r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promoter </a:t>
            </a:r>
            <a:r>
              <a:rPr lang="en-US" b="1" dirty="0" err="1">
                <a:solidFill>
                  <a:srgbClr val="037C03"/>
                </a:solidFill>
                <a:latin typeface="Times New Roman"/>
                <a:cs typeface="Times New Roman"/>
              </a:rPr>
              <a:t>isn</a:t>
            </a:r>
            <a:r>
              <a:rPr lang="ja-JP" alt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’</a:t>
            </a:r>
            <a:r>
              <a:rPr lang="en-US" altLang="ja-JP" b="1" dirty="0">
                <a:solidFill>
                  <a:srgbClr val="037C03"/>
                </a:solidFill>
                <a:latin typeface="Times New Roman"/>
                <a:cs typeface="Times New Roman"/>
              </a:rPr>
              <a:t>t active until CAP binds</a:t>
            </a:r>
            <a:endParaRPr lang="en-US" sz="2400" b="1" dirty="0">
              <a:solidFill>
                <a:srgbClr val="037C03"/>
              </a:solidFill>
              <a:latin typeface="Times New Roman"/>
              <a:cs typeface="Times New Roman"/>
            </a:endParaRPr>
          </a:p>
        </p:txBody>
      </p:sp>
      <p:pic>
        <p:nvPicPr>
          <p:cNvPr id="512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0375"/>
            <a:ext cx="9144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3358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/>
          </p:cNvSpPr>
          <p:nvPr/>
        </p:nvSpPr>
        <p:spPr bwMode="auto">
          <a:xfrm>
            <a:off x="0" y="0"/>
            <a:ext cx="9077325" cy="15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lac operon</a:t>
            </a:r>
            <a:endParaRPr lang="en-US" b="1" dirty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r>
              <a:rPr lang="en-US" b="1" dirty="0">
                <a:latin typeface="Times New Roman"/>
                <a:cs typeface="Times New Roman"/>
              </a:rPr>
              <a:t>2 proteins = 2 binding sites</a:t>
            </a:r>
          </a:p>
          <a:p>
            <a:pPr marL="457200" indent="-457200">
              <a:buAutoNum type="arabicParenR"/>
            </a:pPr>
            <a:r>
              <a:rPr lang="en-US" b="1" dirty="0">
                <a:solidFill>
                  <a:srgbClr val="1116D3"/>
                </a:solidFill>
                <a:latin typeface="Times New Roman"/>
                <a:cs typeface="Times New Roman"/>
              </a:rPr>
              <a:t>CAP site: </a:t>
            </a:r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promoter </a:t>
            </a:r>
            <a:r>
              <a:rPr lang="en-US" b="1" dirty="0" err="1">
                <a:solidFill>
                  <a:srgbClr val="037C03"/>
                </a:solidFill>
                <a:latin typeface="Times New Roman"/>
                <a:cs typeface="Times New Roman"/>
              </a:rPr>
              <a:t>isn</a:t>
            </a:r>
            <a:r>
              <a:rPr lang="ja-JP" alt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’</a:t>
            </a:r>
            <a:r>
              <a:rPr lang="en-US" altLang="ja-JP" b="1" dirty="0">
                <a:solidFill>
                  <a:srgbClr val="037C03"/>
                </a:solidFill>
                <a:latin typeface="Times New Roman"/>
                <a:cs typeface="Times New Roman"/>
              </a:rPr>
              <a:t>t active until CAP binds</a:t>
            </a:r>
          </a:p>
          <a:p>
            <a:pPr marL="457200" indent="-457200">
              <a:buAutoNum type="arabicParenR"/>
            </a:pPr>
            <a:r>
              <a:rPr lang="en-US" b="1" dirty="0">
                <a:solidFill>
                  <a:srgbClr val="FC0128"/>
                </a:solidFill>
                <a:latin typeface="Times New Roman"/>
                <a:cs typeface="Times New Roman"/>
              </a:rPr>
              <a:t>Operator: </a:t>
            </a:r>
            <a:r>
              <a:rPr lang="en-US" b="1" dirty="0">
                <a:latin typeface="Times New Roman"/>
                <a:cs typeface="Times New Roman"/>
              </a:rPr>
              <a:t>repressor blocks transcription</a:t>
            </a:r>
          </a:p>
        </p:txBody>
      </p:sp>
      <p:pic>
        <p:nvPicPr>
          <p:cNvPr id="522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0375"/>
            <a:ext cx="9144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5938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ChangeArrowheads="1"/>
          </p:cNvSpPr>
          <p:nvPr/>
        </p:nvSpPr>
        <p:spPr bwMode="auto">
          <a:xfrm>
            <a:off x="0" y="0"/>
            <a:ext cx="9077325" cy="15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lac operon</a:t>
            </a:r>
          </a:p>
          <a:p>
            <a:r>
              <a:rPr lang="en-US" b="1" dirty="0">
                <a:latin typeface="Times New Roman"/>
                <a:cs typeface="Times New Roman"/>
              </a:rPr>
              <a:t>Regulated by 2 proteins</a:t>
            </a:r>
          </a:p>
          <a:p>
            <a:r>
              <a:rPr lang="en-US" b="1" dirty="0">
                <a:solidFill>
                  <a:srgbClr val="1116D3"/>
                </a:solidFill>
                <a:latin typeface="Times New Roman"/>
                <a:cs typeface="Times New Roman"/>
              </a:rPr>
              <a:t>1) CAP only binds if no glucose  </a:t>
            </a:r>
          </a:p>
          <a:p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-&gt; no activation</a:t>
            </a:r>
            <a:endParaRPr lang="en-US" sz="2400" b="1" dirty="0">
              <a:solidFill>
                <a:srgbClr val="037C03"/>
              </a:solidFill>
              <a:latin typeface="Times New Roman"/>
              <a:cs typeface="Times New Roman"/>
            </a:endParaRPr>
          </a:p>
        </p:txBody>
      </p:sp>
      <p:pic>
        <p:nvPicPr>
          <p:cNvPr id="532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47875"/>
            <a:ext cx="8686800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314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6213"/>
            <a:ext cx="5943600" cy="541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2" name="Rectangle 3"/>
          <p:cNvSpPr>
            <a:spLocks noChangeArrowheads="1"/>
          </p:cNvSpPr>
          <p:nvPr/>
        </p:nvSpPr>
        <p:spPr bwMode="auto">
          <a:xfrm>
            <a:off x="0" y="0"/>
            <a:ext cx="9077325" cy="452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Manipulating Calvin Cycle</a:t>
            </a:r>
          </a:p>
          <a:p>
            <a:r>
              <a:rPr lang="en-US" b="1" dirty="0">
                <a:latin typeface="Times New Roman" charset="0"/>
                <a:cs typeface="Times New Roman" charset="0"/>
              </a:rPr>
              <a:t>1 in 6 G3P becomes (CH</a:t>
            </a:r>
            <a:r>
              <a:rPr lang="en-US" b="1" baseline="-25000" dirty="0">
                <a:latin typeface="Times New Roman" charset="0"/>
                <a:cs typeface="Times New Roman" charset="0"/>
              </a:rPr>
              <a:t>2</a:t>
            </a:r>
            <a:r>
              <a:rPr lang="en-US" b="1" dirty="0">
                <a:latin typeface="Times New Roman" charset="0"/>
                <a:cs typeface="Times New Roman" charset="0"/>
              </a:rPr>
              <a:t>O)</a:t>
            </a:r>
            <a:r>
              <a:rPr lang="en-US" b="1" baseline="-25000" dirty="0">
                <a:latin typeface="Times New Roman" charset="0"/>
                <a:cs typeface="Times New Roman" charset="0"/>
              </a:rPr>
              <a:t>n</a:t>
            </a:r>
            <a:r>
              <a:rPr lang="en-US" b="1" dirty="0">
                <a:latin typeface="Times New Roman" charset="0"/>
                <a:cs typeface="Times New Roman" charset="0"/>
              </a:rPr>
              <a:t> </a:t>
            </a:r>
            <a:endParaRPr lang="en-US" b="1" dirty="0">
              <a:solidFill>
                <a:srgbClr val="063DE8"/>
              </a:solidFill>
              <a:latin typeface="Times New Roman" charset="0"/>
              <a:cs typeface="Times New Roman" charset="0"/>
            </a:endParaRPr>
          </a:p>
          <a:p>
            <a:r>
              <a:rPr lang="en-US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either becomes starch in chloroplast (to store in cell)</a:t>
            </a:r>
          </a:p>
          <a:p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or is converted to </a:t>
            </a:r>
          </a:p>
          <a:p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DHAP &amp; exported </a:t>
            </a:r>
          </a:p>
          <a:p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to cytoplasm to </a:t>
            </a:r>
          </a:p>
          <a:p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make sucrose</a:t>
            </a:r>
            <a:endParaRPr lang="en-US" b="1" dirty="0">
              <a:solidFill>
                <a:schemeClr val="hlink"/>
              </a:solidFill>
              <a:latin typeface="Times New Roman" charset="0"/>
              <a:cs typeface="Times New Roman" charset="0"/>
            </a:endParaRPr>
          </a:p>
          <a:p>
            <a:r>
              <a:rPr lang="en-US" b="1" dirty="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Pi/triosePO</a:t>
            </a:r>
            <a:r>
              <a:rPr lang="en-US" b="1" baseline="-25000" dirty="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4 </a:t>
            </a:r>
            <a:endParaRPr lang="en-US" b="1" dirty="0">
              <a:solidFill>
                <a:srgbClr val="FC0128"/>
              </a:solidFill>
              <a:latin typeface="Times New Roman" charset="0"/>
              <a:cs typeface="Times New Roman" charset="0"/>
            </a:endParaRPr>
          </a:p>
          <a:p>
            <a:r>
              <a:rPr lang="en-US" b="1" dirty="0" err="1">
                <a:solidFill>
                  <a:srgbClr val="FC0128"/>
                </a:solidFill>
                <a:latin typeface="Times New Roman" charset="0"/>
                <a:cs typeface="Times New Roman" charset="0"/>
              </a:rPr>
              <a:t>antiporter</a:t>
            </a:r>
            <a:r>
              <a:rPr lang="en-US" b="1" dirty="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 only</a:t>
            </a:r>
          </a:p>
          <a:p>
            <a:r>
              <a:rPr lang="en-US" b="1" dirty="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trades DHAP for Pi</a:t>
            </a:r>
            <a:endParaRPr lang="en-US" b="1" dirty="0">
              <a:solidFill>
                <a:srgbClr val="063DE8"/>
              </a:solidFill>
              <a:latin typeface="Times New Roman" charset="0"/>
              <a:cs typeface="Times New Roman" charset="0"/>
            </a:endParaRPr>
          </a:p>
          <a:p>
            <a:r>
              <a:rPr lang="en-US" b="1" dirty="0">
                <a:latin typeface="Times New Roman" charset="0"/>
                <a:cs typeface="Times New Roman" charset="0"/>
              </a:rPr>
              <a:t>mechanism to </a:t>
            </a:r>
          </a:p>
          <a:p>
            <a:r>
              <a:rPr lang="en-US" b="1" dirty="0">
                <a:latin typeface="Times New Roman" charset="0"/>
                <a:cs typeface="Times New Roman" charset="0"/>
              </a:rPr>
              <a:t>regulate PS</a:t>
            </a:r>
          </a:p>
        </p:txBody>
      </p:sp>
    </p:spTree>
    <p:extLst>
      <p:ext uri="{BB962C8B-B14F-4D97-AF65-F5344CB8AC3E}">
        <p14:creationId xmlns:p14="http://schemas.microsoft.com/office/powerpoint/2010/main" val="1435790127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2788"/>
            <a:ext cx="7696200" cy="487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Rectangle 3"/>
          <p:cNvSpPr>
            <a:spLocks noChangeArrowheads="1"/>
          </p:cNvSpPr>
          <p:nvPr/>
        </p:nvSpPr>
        <p:spPr bwMode="auto">
          <a:xfrm>
            <a:off x="0" y="0"/>
            <a:ext cx="9077325" cy="193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lac operon</a:t>
            </a:r>
          </a:p>
          <a:p>
            <a:r>
              <a:rPr lang="en-US" b="1" dirty="0">
                <a:latin typeface="Times New Roman"/>
                <a:cs typeface="Times New Roman"/>
              </a:rPr>
              <a:t>Regulated by 2 proteins</a:t>
            </a:r>
          </a:p>
          <a:p>
            <a:r>
              <a:rPr lang="en-US" b="1" dirty="0">
                <a:solidFill>
                  <a:srgbClr val="1116D3"/>
                </a:solidFill>
                <a:latin typeface="Times New Roman"/>
                <a:cs typeface="Times New Roman"/>
              </a:rPr>
              <a:t>1) CAP only binds if no glucose  </a:t>
            </a:r>
          </a:p>
          <a:p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-&gt; no activation</a:t>
            </a:r>
          </a:p>
          <a:p>
            <a:r>
              <a:rPr lang="en-US" b="1" dirty="0">
                <a:solidFill>
                  <a:srgbClr val="FC0128"/>
                </a:solidFill>
                <a:latin typeface="Times New Roman"/>
                <a:cs typeface="Times New Roman"/>
              </a:rPr>
              <a:t>2)</a:t>
            </a:r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 </a:t>
            </a:r>
            <a:r>
              <a:rPr lang="en-US" b="1" dirty="0">
                <a:solidFill>
                  <a:srgbClr val="FC0128"/>
                </a:solidFill>
                <a:latin typeface="Times New Roman"/>
                <a:cs typeface="Times New Roman"/>
              </a:rPr>
              <a:t>Repressor blocks transcription if no lactose</a:t>
            </a:r>
          </a:p>
        </p:txBody>
      </p:sp>
    </p:spTree>
    <p:extLst>
      <p:ext uri="{BB962C8B-B14F-4D97-AF65-F5344CB8AC3E}">
        <p14:creationId xmlns:p14="http://schemas.microsoft.com/office/powerpoint/2010/main" val="22608401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ChangeArrowheads="1"/>
          </p:cNvSpPr>
          <p:nvPr/>
        </p:nvSpPr>
        <p:spPr bwMode="auto">
          <a:xfrm>
            <a:off x="0" y="0"/>
            <a:ext cx="9077325" cy="230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lac operon</a:t>
            </a:r>
          </a:p>
          <a:p>
            <a:r>
              <a:rPr lang="en-US" b="1" dirty="0">
                <a:latin typeface="Times New Roman"/>
                <a:cs typeface="Times New Roman"/>
              </a:rPr>
              <a:t>Regulated by 2 proteins</a:t>
            </a:r>
          </a:p>
          <a:p>
            <a:pPr marL="457200" indent="-457200">
              <a:buAutoNum type="arabicParenR"/>
            </a:pPr>
            <a:r>
              <a:rPr lang="en-US" b="1" dirty="0">
                <a:solidFill>
                  <a:srgbClr val="1116D3"/>
                </a:solidFill>
                <a:latin typeface="Times New Roman"/>
                <a:cs typeface="Times New Roman"/>
              </a:rPr>
              <a:t>CAP only binds if no glucose  </a:t>
            </a:r>
          </a:p>
          <a:p>
            <a:pPr marL="457200" indent="-457200">
              <a:buAutoNum type="arabicParenR"/>
            </a:pPr>
            <a:r>
              <a:rPr lang="en-US" b="1" dirty="0">
                <a:solidFill>
                  <a:srgbClr val="FC0128"/>
                </a:solidFill>
                <a:latin typeface="Times New Roman"/>
                <a:cs typeface="Times New Roman"/>
              </a:rPr>
              <a:t>Repressor blocks transcription if no lactose</a:t>
            </a:r>
          </a:p>
          <a:p>
            <a:r>
              <a:rPr lang="en-US" b="1" dirty="0">
                <a:solidFill>
                  <a:srgbClr val="FC0128"/>
                </a:solidFill>
                <a:latin typeface="Times New Roman"/>
                <a:cs typeface="Times New Roman"/>
              </a:rPr>
              <a:t>3) </a:t>
            </a:r>
            <a:r>
              <a:rPr lang="en-US" b="1" dirty="0">
                <a:latin typeface="Times New Roman"/>
                <a:cs typeface="Times New Roman"/>
              </a:rPr>
              <a:t>Result: only make enzymes for using lactose if </a:t>
            </a:r>
            <a:r>
              <a:rPr lang="en-US" b="1" dirty="0">
                <a:solidFill>
                  <a:srgbClr val="1116D3"/>
                </a:solidFill>
                <a:latin typeface="Times New Roman"/>
                <a:cs typeface="Times New Roman"/>
              </a:rPr>
              <a:t>lactose </a:t>
            </a:r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is present </a:t>
            </a:r>
            <a:r>
              <a:rPr lang="en-US" b="1" dirty="0">
                <a:latin typeface="Times New Roman"/>
                <a:cs typeface="Times New Roman"/>
              </a:rPr>
              <a:t>and </a:t>
            </a:r>
            <a:r>
              <a:rPr lang="en-US" b="1" dirty="0">
                <a:solidFill>
                  <a:srgbClr val="712D00"/>
                </a:solidFill>
                <a:latin typeface="Times New Roman"/>
                <a:cs typeface="Times New Roman"/>
              </a:rPr>
              <a:t>glucose</a:t>
            </a:r>
            <a:r>
              <a:rPr lang="en-US" b="1" dirty="0">
                <a:latin typeface="Times New Roman"/>
                <a:cs typeface="Times New Roman"/>
              </a:rPr>
              <a:t> </a:t>
            </a:r>
            <a:r>
              <a:rPr lang="en-US" b="1" dirty="0">
                <a:solidFill>
                  <a:schemeClr val="hlink"/>
                </a:solidFill>
                <a:latin typeface="Times New Roman"/>
                <a:cs typeface="Times New Roman"/>
              </a:rPr>
              <a:t>is not </a:t>
            </a:r>
          </a:p>
        </p:txBody>
      </p:sp>
      <p:pic>
        <p:nvPicPr>
          <p:cNvPr id="552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3600"/>
            <a:ext cx="9144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3410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74676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0852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ChangeArrowheads="1"/>
          </p:cNvSpPr>
          <p:nvPr/>
        </p:nvSpPr>
        <p:spPr bwMode="auto">
          <a:xfrm>
            <a:off x="0" y="0"/>
            <a:ext cx="9077325" cy="304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lvl="2"/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Result</a:t>
            </a:r>
          </a:p>
          <a:p>
            <a:r>
              <a:rPr lang="en-US" b="1" dirty="0">
                <a:solidFill>
                  <a:srgbClr val="1116D3"/>
                </a:solidFill>
                <a:latin typeface="Times New Roman"/>
                <a:cs typeface="Times New Roman"/>
              </a:rPr>
              <a:t>[</a:t>
            </a:r>
            <a:r>
              <a:rPr lang="en-US" b="1" dirty="0">
                <a:solidFill>
                  <a:srgbClr val="1116D3"/>
                </a:solidFill>
                <a:latin typeface="Times New Roman"/>
                <a:cs typeface="Times New Roman"/>
                <a:sym typeface="Symbol" charset="0"/>
              </a:rPr>
              <a:t></a:t>
            </a:r>
            <a:r>
              <a:rPr lang="en-US" b="1" dirty="0">
                <a:solidFill>
                  <a:srgbClr val="1116D3"/>
                </a:solidFill>
                <a:latin typeface="Times New Roman"/>
                <a:cs typeface="Times New Roman"/>
              </a:rPr>
              <a:t>-</a:t>
            </a:r>
            <a:r>
              <a:rPr lang="en-US" b="1" dirty="0" err="1">
                <a:solidFill>
                  <a:srgbClr val="1116D3"/>
                </a:solidFill>
                <a:latin typeface="Times New Roman"/>
                <a:cs typeface="Times New Roman"/>
              </a:rPr>
              <a:t>galactosidase</a:t>
            </a:r>
            <a:r>
              <a:rPr lang="en-US" b="1" dirty="0">
                <a:solidFill>
                  <a:srgbClr val="1116D3"/>
                </a:solidFill>
                <a:latin typeface="Times New Roman"/>
                <a:cs typeface="Times New Roman"/>
              </a:rPr>
              <a:t>]</a:t>
            </a:r>
          </a:p>
          <a:p>
            <a:r>
              <a:rPr lang="en-US" b="1" dirty="0">
                <a:solidFill>
                  <a:srgbClr val="1116D3"/>
                </a:solidFill>
                <a:latin typeface="Times New Roman"/>
                <a:cs typeface="Times New Roman"/>
              </a:rPr>
              <a:t>rapidly rises if no</a:t>
            </a:r>
          </a:p>
          <a:p>
            <a:r>
              <a:rPr lang="en-US" b="1" dirty="0">
                <a:solidFill>
                  <a:srgbClr val="1116D3"/>
                </a:solidFill>
                <a:latin typeface="Times New Roman"/>
                <a:cs typeface="Times New Roman"/>
              </a:rPr>
              <a:t>glucose &amp; lactose</a:t>
            </a:r>
          </a:p>
          <a:p>
            <a:r>
              <a:rPr lang="en-US" b="1" dirty="0">
                <a:solidFill>
                  <a:srgbClr val="1116D3"/>
                </a:solidFill>
                <a:latin typeface="Times New Roman"/>
                <a:cs typeface="Times New Roman"/>
              </a:rPr>
              <a:t>is present</a:t>
            </a:r>
          </a:p>
          <a:p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W/in 10 minutes </a:t>
            </a:r>
          </a:p>
          <a:p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is 6% of total </a:t>
            </a:r>
          </a:p>
          <a:p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protein!</a:t>
            </a:r>
          </a:p>
        </p:txBody>
      </p:sp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5486400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5509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3"/>
          <p:cNvSpPr>
            <a:spLocks noChangeArrowheads="1"/>
          </p:cNvSpPr>
          <p:nvPr/>
        </p:nvSpPr>
        <p:spPr bwMode="auto">
          <a:xfrm>
            <a:off x="-4763" y="-4763"/>
            <a:ext cx="9077326" cy="164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Structure of Prokaryotic promoters</a:t>
            </a:r>
          </a:p>
          <a:p>
            <a:pPr lvl="1">
              <a:spcBef>
                <a:spcPct val="10000"/>
              </a:spcBef>
            </a:pPr>
            <a:r>
              <a:rPr lang="en-US" sz="2400" b="1" dirty="0">
                <a:latin typeface="Times New Roman" charset="0"/>
                <a:cs typeface="Times New Roman" charset="0"/>
              </a:rPr>
              <a:t>Other sequences also often influence transcription! Bio502 plasmid contains the nickel promoter.</a:t>
            </a:r>
          </a:p>
          <a:p>
            <a:pPr lvl="1">
              <a:spcBef>
                <a:spcPct val="10000"/>
              </a:spcBef>
            </a:pPr>
            <a:endParaRPr lang="en-US" sz="2400" dirty="0">
              <a:latin typeface="Times New Roman" charset="0"/>
              <a:cs typeface="Times New Roman" charset="0"/>
            </a:endParaRPr>
          </a:p>
        </p:txBody>
      </p:sp>
      <p:pic>
        <p:nvPicPr>
          <p:cNvPr id="583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490913"/>
            <a:ext cx="9144000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5" descr="Screen shot 2013-02-20 at 12.48.5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789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3600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5" descr="Screen shot 2013-02-20 at 12.48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4900"/>
            <a:ext cx="91789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3"/>
          <p:cNvSpPr>
            <a:spLocks noChangeArrowheads="1"/>
          </p:cNvSpPr>
          <p:nvPr/>
        </p:nvSpPr>
        <p:spPr bwMode="auto">
          <a:xfrm>
            <a:off x="-4763" y="-76200"/>
            <a:ext cx="9077326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Structure of Prokaryotic promoters</a:t>
            </a:r>
          </a:p>
          <a:p>
            <a:pPr lvl="1">
              <a:spcBef>
                <a:spcPct val="10000"/>
              </a:spcBef>
            </a:pPr>
            <a:r>
              <a:rPr lang="en-US" sz="2400" b="1" dirty="0">
                <a:latin typeface="Times New Roman" charset="0"/>
                <a:cs typeface="Times New Roman" charset="0"/>
              </a:rPr>
              <a:t>Other sequences also often influence transcription! Bio502 plasmid contains the nickel promoter.</a:t>
            </a:r>
          </a:p>
          <a:p>
            <a:pPr lvl="1">
              <a:spcBef>
                <a:spcPct val="10000"/>
              </a:spcBef>
            </a:pPr>
            <a:endParaRPr lang="en-US" sz="2400" dirty="0">
              <a:latin typeface="Times New Roman" charset="0"/>
              <a:cs typeface="Times New Roman" charset="0"/>
            </a:endParaRPr>
          </a:p>
        </p:txBody>
      </p:sp>
      <p:pic>
        <p:nvPicPr>
          <p:cNvPr id="5939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36"/>
          <a:stretch>
            <a:fillRect/>
          </a:stretch>
        </p:blipFill>
        <p:spPr bwMode="auto">
          <a:xfrm>
            <a:off x="0" y="4875213"/>
            <a:ext cx="9144000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2" descr="Screen shot 2013-02-21 at 9.56.2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4950"/>
            <a:ext cx="70104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Rectangle 3"/>
          <p:cNvSpPr>
            <a:spLocks noChangeArrowheads="1"/>
          </p:cNvSpPr>
          <p:nvPr/>
        </p:nvSpPr>
        <p:spPr bwMode="auto">
          <a:xfrm>
            <a:off x="3810000" y="2895600"/>
            <a:ext cx="2590800" cy="228600"/>
          </a:xfrm>
          <a:prstGeom prst="rect">
            <a:avLst/>
          </a:prstGeom>
          <a:solidFill>
            <a:srgbClr val="FFFF00">
              <a:alpha val="4901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0">
              <a:solidFill>
                <a:srgbClr val="FFFF00"/>
              </a:solidFill>
            </a:endParaRPr>
          </a:p>
        </p:txBody>
      </p:sp>
      <p:sp>
        <p:nvSpPr>
          <p:cNvPr id="59398" name="Rectangle 8"/>
          <p:cNvSpPr>
            <a:spLocks noChangeArrowheads="1"/>
          </p:cNvSpPr>
          <p:nvPr/>
        </p:nvSpPr>
        <p:spPr bwMode="auto">
          <a:xfrm>
            <a:off x="7543800" y="5105400"/>
            <a:ext cx="1600200" cy="228600"/>
          </a:xfrm>
          <a:prstGeom prst="rect">
            <a:avLst/>
          </a:prstGeom>
          <a:solidFill>
            <a:srgbClr val="FFFF00">
              <a:alpha val="4901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0">
              <a:solidFill>
                <a:srgbClr val="FFFF00"/>
              </a:solidFill>
            </a:endParaRPr>
          </a:p>
        </p:txBody>
      </p:sp>
      <p:sp>
        <p:nvSpPr>
          <p:cNvPr id="59399" name="Rectangle 9"/>
          <p:cNvSpPr>
            <a:spLocks noChangeArrowheads="1"/>
          </p:cNvSpPr>
          <p:nvPr/>
        </p:nvSpPr>
        <p:spPr bwMode="auto">
          <a:xfrm>
            <a:off x="457200" y="5791200"/>
            <a:ext cx="457200" cy="228600"/>
          </a:xfrm>
          <a:prstGeom prst="rect">
            <a:avLst/>
          </a:prstGeom>
          <a:solidFill>
            <a:srgbClr val="FFFF00">
              <a:alpha val="4901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0">
              <a:solidFill>
                <a:srgbClr val="FFFF00"/>
              </a:solidFill>
            </a:endParaRPr>
          </a:p>
        </p:txBody>
      </p:sp>
      <p:sp>
        <p:nvSpPr>
          <p:cNvPr id="59400" name="Rectangle 10"/>
          <p:cNvSpPr>
            <a:spLocks noChangeArrowheads="1"/>
          </p:cNvSpPr>
          <p:nvPr/>
        </p:nvSpPr>
        <p:spPr bwMode="auto">
          <a:xfrm>
            <a:off x="685800" y="3657600"/>
            <a:ext cx="4953000" cy="228600"/>
          </a:xfrm>
          <a:prstGeom prst="rect">
            <a:avLst/>
          </a:prstGeom>
          <a:solidFill>
            <a:srgbClr val="CCFFCC">
              <a:alpha val="4901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0">
              <a:solidFill>
                <a:srgbClr val="FFFF00"/>
              </a:solidFill>
            </a:endParaRPr>
          </a:p>
        </p:txBody>
      </p:sp>
      <p:sp>
        <p:nvSpPr>
          <p:cNvPr id="59401" name="Rectangle 11"/>
          <p:cNvSpPr>
            <a:spLocks noChangeArrowheads="1"/>
          </p:cNvSpPr>
          <p:nvPr/>
        </p:nvSpPr>
        <p:spPr bwMode="auto">
          <a:xfrm>
            <a:off x="914400" y="5791200"/>
            <a:ext cx="4038600" cy="228600"/>
          </a:xfrm>
          <a:prstGeom prst="rect">
            <a:avLst/>
          </a:prstGeom>
          <a:solidFill>
            <a:srgbClr val="CCFFCC">
              <a:alpha val="4901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0">
              <a:solidFill>
                <a:srgbClr val="FFFF00"/>
              </a:solidFill>
            </a:endParaRPr>
          </a:p>
        </p:txBody>
      </p:sp>
      <p:sp>
        <p:nvSpPr>
          <p:cNvPr id="59402" name="Rectangle 12"/>
          <p:cNvSpPr>
            <a:spLocks noChangeArrowheads="1"/>
          </p:cNvSpPr>
          <p:nvPr/>
        </p:nvSpPr>
        <p:spPr bwMode="auto">
          <a:xfrm>
            <a:off x="5638800" y="3657600"/>
            <a:ext cx="838200" cy="228600"/>
          </a:xfrm>
          <a:prstGeom prst="rect">
            <a:avLst/>
          </a:prstGeom>
          <a:solidFill>
            <a:srgbClr val="FF0000">
              <a:alpha val="4901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0">
              <a:solidFill>
                <a:srgbClr val="FFFF00"/>
              </a:solidFill>
            </a:endParaRPr>
          </a:p>
        </p:txBody>
      </p:sp>
      <p:sp>
        <p:nvSpPr>
          <p:cNvPr id="59403" name="Rectangle 13"/>
          <p:cNvSpPr>
            <a:spLocks noChangeArrowheads="1"/>
          </p:cNvSpPr>
          <p:nvPr/>
        </p:nvSpPr>
        <p:spPr bwMode="auto">
          <a:xfrm>
            <a:off x="4953000" y="5791200"/>
            <a:ext cx="609600" cy="228600"/>
          </a:xfrm>
          <a:prstGeom prst="rect">
            <a:avLst/>
          </a:prstGeom>
          <a:solidFill>
            <a:srgbClr val="FF0000">
              <a:alpha val="4901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0">
              <a:solidFill>
                <a:srgbClr val="FFFF00"/>
              </a:solidFill>
            </a:endParaRPr>
          </a:p>
        </p:txBody>
      </p:sp>
      <p:sp>
        <p:nvSpPr>
          <p:cNvPr id="59404" name="Rectangle 14"/>
          <p:cNvSpPr>
            <a:spLocks noChangeArrowheads="1"/>
          </p:cNvSpPr>
          <p:nvPr/>
        </p:nvSpPr>
        <p:spPr bwMode="auto">
          <a:xfrm>
            <a:off x="685800" y="4419600"/>
            <a:ext cx="838200" cy="228600"/>
          </a:xfrm>
          <a:prstGeom prst="rect">
            <a:avLst/>
          </a:prstGeom>
          <a:solidFill>
            <a:srgbClr val="FF00FF">
              <a:alpha val="4901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0">
              <a:solidFill>
                <a:srgbClr val="FF00FF"/>
              </a:solidFill>
            </a:endParaRPr>
          </a:p>
        </p:txBody>
      </p:sp>
      <p:sp>
        <p:nvSpPr>
          <p:cNvPr id="59405" name="Rectangle 16"/>
          <p:cNvSpPr>
            <a:spLocks noChangeArrowheads="1"/>
          </p:cNvSpPr>
          <p:nvPr/>
        </p:nvSpPr>
        <p:spPr bwMode="auto">
          <a:xfrm>
            <a:off x="5562600" y="5791200"/>
            <a:ext cx="685800" cy="228600"/>
          </a:xfrm>
          <a:prstGeom prst="rect">
            <a:avLst/>
          </a:prstGeom>
          <a:solidFill>
            <a:srgbClr val="FF00FF">
              <a:alpha val="4901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0">
              <a:solidFill>
                <a:srgbClr val="FF00FF"/>
              </a:solidFill>
            </a:endParaRPr>
          </a:p>
        </p:txBody>
      </p:sp>
      <p:sp>
        <p:nvSpPr>
          <p:cNvPr id="59406" name="Rectangle 5"/>
          <p:cNvSpPr>
            <a:spLocks noChangeArrowheads="1"/>
          </p:cNvSpPr>
          <p:nvPr/>
        </p:nvSpPr>
        <p:spPr bwMode="auto">
          <a:xfrm flipV="1">
            <a:off x="6172200" y="5334000"/>
            <a:ext cx="474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Lucida Grande" charset="0"/>
                <a:cs typeface="Lucida Grande" charset="0"/>
              </a:rPr>
              <a:t>↵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875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3"/>
          <p:cNvSpPr>
            <a:spLocks noChangeArrowheads="1"/>
          </p:cNvSpPr>
          <p:nvPr/>
        </p:nvSpPr>
        <p:spPr bwMode="auto">
          <a:xfrm>
            <a:off x="-4763" y="-4763"/>
            <a:ext cx="9077326" cy="204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Structure of Prokaryotic promoters</a:t>
            </a:r>
          </a:p>
          <a:p>
            <a:pPr lvl="1">
              <a:spcBef>
                <a:spcPct val="10000"/>
              </a:spcBef>
            </a:pPr>
            <a:r>
              <a:rPr lang="en-US" sz="2400" b="1" dirty="0">
                <a:latin typeface="Times New Roman" charset="0"/>
                <a:cs typeface="Times New Roman" charset="0"/>
              </a:rPr>
              <a:t>Other sequences also often influence transcription! Bio502 plasmid contains the nickel promoter.</a:t>
            </a:r>
          </a:p>
          <a:p>
            <a:pPr lvl="1">
              <a:spcBef>
                <a:spcPct val="1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nrsBACD</a:t>
            </a:r>
            <a:r>
              <a:rPr lang="en-US" sz="2400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encode nickel transporters</a:t>
            </a:r>
          </a:p>
          <a:p>
            <a:pPr lvl="1">
              <a:spcBef>
                <a:spcPct val="10000"/>
              </a:spcBef>
            </a:pPr>
            <a:endParaRPr lang="en-US" sz="2400" dirty="0">
              <a:latin typeface="Times New Roman" charset="0"/>
              <a:cs typeface="Times New Roman" charset="0"/>
            </a:endParaRPr>
          </a:p>
        </p:txBody>
      </p:sp>
      <p:pic>
        <p:nvPicPr>
          <p:cNvPr id="60418" name="Picture 5" descr="Screen shot 2013-02-20 at 12.48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789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8414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3"/>
          <p:cNvSpPr>
            <a:spLocks noChangeArrowheads="1"/>
          </p:cNvSpPr>
          <p:nvPr/>
        </p:nvSpPr>
        <p:spPr bwMode="auto">
          <a:xfrm>
            <a:off x="-4763" y="-4763"/>
            <a:ext cx="9077326" cy="3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Structure of Prokaryotic promoters</a:t>
            </a:r>
          </a:p>
          <a:p>
            <a:pPr>
              <a:spcBef>
                <a:spcPct val="10000"/>
              </a:spcBef>
            </a:pPr>
            <a:r>
              <a:rPr lang="en-US" sz="2400" b="1" dirty="0">
                <a:latin typeface="Times New Roman" charset="0"/>
                <a:cs typeface="Times New Roman" charset="0"/>
              </a:rPr>
              <a:t>Other sequences also often influence transcription! Bio502 plasmid contains the nickel promoter.</a:t>
            </a:r>
          </a:p>
          <a:p>
            <a:pPr>
              <a:spcBef>
                <a:spcPct val="1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nrsBACD</a:t>
            </a:r>
            <a:r>
              <a:rPr lang="en-US" sz="2400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encode nickel transporters</a:t>
            </a:r>
          </a:p>
          <a:p>
            <a:pPr>
              <a:spcBef>
                <a:spcPct val="10000"/>
              </a:spcBef>
            </a:pPr>
            <a:r>
              <a:rPr lang="en-US" sz="2400" b="1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nrsRS</a:t>
            </a:r>
            <a:r>
              <a:rPr lang="en-US" sz="2400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encode </a:t>
            </a:r>
            <a:r>
              <a:rPr lang="ja-JP" altLang="en-US" sz="2400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“</a:t>
            </a:r>
            <a:r>
              <a:rPr lang="en-US" altLang="ja-JP" sz="2400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two component</a:t>
            </a:r>
            <a:r>
              <a:rPr lang="ja-JP" altLang="en-US" sz="2400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”</a:t>
            </a:r>
            <a:r>
              <a:rPr lang="en-US" altLang="ja-JP" sz="2400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signal transducers</a:t>
            </a:r>
          </a:p>
          <a:p>
            <a:pPr>
              <a:spcBef>
                <a:spcPct val="10000"/>
              </a:spcBef>
              <a:buFont typeface="Arial" charset="0"/>
              <a:buChar char="•"/>
            </a:pPr>
            <a:r>
              <a:rPr lang="en-US" sz="2400" b="1" dirty="0" err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nrsS</a:t>
            </a:r>
            <a:r>
              <a:rPr lang="en-US" sz="24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encodes a his kinase</a:t>
            </a:r>
          </a:p>
          <a:p>
            <a:pPr>
              <a:spcBef>
                <a:spcPct val="10000"/>
              </a:spcBef>
              <a:buFont typeface="Arial" charset="0"/>
              <a:buChar char="•"/>
            </a:pPr>
            <a:r>
              <a:rPr lang="en-US" sz="2400" b="1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nrsR</a:t>
            </a:r>
            <a:r>
              <a:rPr lang="en-US" sz="24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encodes a response regulator</a:t>
            </a:r>
          </a:p>
          <a:p>
            <a:pPr lvl="1">
              <a:spcBef>
                <a:spcPct val="10000"/>
              </a:spcBef>
            </a:pPr>
            <a:endParaRPr lang="en-US" sz="2400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61442" name="Picture 5" descr="Screen shot 2013-02-20 at 12.48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4572000"/>
            <a:ext cx="5597525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98663"/>
            <a:ext cx="3683000" cy="485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3807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3"/>
          <p:cNvSpPr>
            <a:spLocks noChangeArrowheads="1"/>
          </p:cNvSpPr>
          <p:nvPr/>
        </p:nvSpPr>
        <p:spPr bwMode="auto">
          <a:xfrm>
            <a:off x="-4763" y="-4763"/>
            <a:ext cx="9077326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Structure of Prokaryotic promoters</a:t>
            </a:r>
          </a:p>
          <a:p>
            <a:pPr>
              <a:spcBef>
                <a:spcPct val="10000"/>
              </a:spcBef>
            </a:pPr>
            <a:r>
              <a:rPr lang="en-US" sz="2400" b="1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nrsRS</a:t>
            </a:r>
            <a:r>
              <a:rPr lang="en-US" sz="2400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encode </a:t>
            </a:r>
            <a:r>
              <a:rPr lang="ja-JP" altLang="en-US" sz="2400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“</a:t>
            </a:r>
            <a:r>
              <a:rPr lang="en-US" altLang="ja-JP" sz="2400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two component</a:t>
            </a:r>
            <a:r>
              <a:rPr lang="ja-JP" altLang="en-US" sz="2400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”</a:t>
            </a:r>
            <a:r>
              <a:rPr lang="en-US" altLang="ja-JP" sz="2400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signal transducers</a:t>
            </a:r>
          </a:p>
          <a:p>
            <a:pPr>
              <a:spcBef>
                <a:spcPct val="10000"/>
              </a:spcBef>
              <a:buFont typeface="Arial" charset="0"/>
              <a:buChar char="•"/>
            </a:pPr>
            <a:r>
              <a:rPr lang="en-US" sz="2400" b="1" dirty="0" err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nrsS</a:t>
            </a:r>
            <a:r>
              <a:rPr lang="en-US" sz="24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encodes a his kinase</a:t>
            </a:r>
          </a:p>
          <a:p>
            <a:pPr>
              <a:spcBef>
                <a:spcPct val="10000"/>
              </a:spcBef>
              <a:buFont typeface="Arial" charset="0"/>
              <a:buChar char="•"/>
            </a:pPr>
            <a:r>
              <a:rPr lang="en-US" sz="2400" b="1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nrsR</a:t>
            </a:r>
            <a:r>
              <a:rPr lang="en-US" sz="24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encodes a response regulator</a:t>
            </a:r>
          </a:p>
          <a:p>
            <a:pPr marL="800100" lvl="1" indent="-342900">
              <a:spcBef>
                <a:spcPct val="100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When </a:t>
            </a:r>
            <a:r>
              <a:rPr lang="en-US" sz="2400" b="1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nrsS</a:t>
            </a:r>
            <a:r>
              <a:rPr lang="en-US" sz="2400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binds Ni it kinases </a:t>
            </a:r>
            <a:r>
              <a:rPr lang="en-US" sz="2400" b="1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nrsR</a:t>
            </a:r>
            <a:endParaRPr lang="en-US" sz="2400" b="1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  <a:p>
            <a:pPr marL="800100" lvl="1" indent="-342900">
              <a:spcBef>
                <a:spcPct val="10000"/>
              </a:spcBef>
            </a:pPr>
            <a:endParaRPr lang="en-US" sz="2400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62466" name="Picture 5" descr="Screen shot 2013-02-20 at 12.48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4572000"/>
            <a:ext cx="5597525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98663"/>
            <a:ext cx="3683000" cy="485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50178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6" descr="Screen shot 2013-02-21 at 9.56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3438"/>
            <a:ext cx="701040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Rectangle 7"/>
          <p:cNvSpPr>
            <a:spLocks noChangeArrowheads="1"/>
          </p:cNvSpPr>
          <p:nvPr/>
        </p:nvSpPr>
        <p:spPr bwMode="auto">
          <a:xfrm>
            <a:off x="3810000" y="4764088"/>
            <a:ext cx="2590800" cy="228600"/>
          </a:xfrm>
          <a:prstGeom prst="rect">
            <a:avLst/>
          </a:prstGeom>
          <a:solidFill>
            <a:srgbClr val="FFFF00">
              <a:alpha val="4901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0">
              <a:solidFill>
                <a:srgbClr val="FFFF00"/>
              </a:solidFill>
            </a:endParaRPr>
          </a:p>
        </p:txBody>
      </p:sp>
      <p:sp>
        <p:nvSpPr>
          <p:cNvPr id="63491" name="Rectangle 8"/>
          <p:cNvSpPr>
            <a:spLocks noChangeArrowheads="1"/>
          </p:cNvSpPr>
          <p:nvPr/>
        </p:nvSpPr>
        <p:spPr bwMode="auto">
          <a:xfrm>
            <a:off x="685800" y="5526088"/>
            <a:ext cx="4953000" cy="228600"/>
          </a:xfrm>
          <a:prstGeom prst="rect">
            <a:avLst/>
          </a:prstGeom>
          <a:solidFill>
            <a:srgbClr val="CCFFCC">
              <a:alpha val="4901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0">
              <a:solidFill>
                <a:srgbClr val="FFFF00"/>
              </a:solidFill>
            </a:endParaRPr>
          </a:p>
        </p:txBody>
      </p:sp>
      <p:sp>
        <p:nvSpPr>
          <p:cNvPr id="63492" name="Rectangle 9"/>
          <p:cNvSpPr>
            <a:spLocks noChangeArrowheads="1"/>
          </p:cNvSpPr>
          <p:nvPr/>
        </p:nvSpPr>
        <p:spPr bwMode="auto">
          <a:xfrm>
            <a:off x="5638800" y="5526088"/>
            <a:ext cx="838200" cy="228600"/>
          </a:xfrm>
          <a:prstGeom prst="rect">
            <a:avLst/>
          </a:prstGeom>
          <a:solidFill>
            <a:srgbClr val="FF0000">
              <a:alpha val="4901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0">
              <a:solidFill>
                <a:srgbClr val="FFFF00"/>
              </a:solidFill>
            </a:endParaRPr>
          </a:p>
        </p:txBody>
      </p:sp>
      <p:sp>
        <p:nvSpPr>
          <p:cNvPr id="63493" name="Rectangle 10"/>
          <p:cNvSpPr>
            <a:spLocks noChangeArrowheads="1"/>
          </p:cNvSpPr>
          <p:nvPr/>
        </p:nvSpPr>
        <p:spPr bwMode="auto">
          <a:xfrm>
            <a:off x="685800" y="6288088"/>
            <a:ext cx="838200" cy="228600"/>
          </a:xfrm>
          <a:prstGeom prst="rect">
            <a:avLst/>
          </a:prstGeom>
          <a:solidFill>
            <a:srgbClr val="FF00FF">
              <a:alpha val="4901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0">
              <a:solidFill>
                <a:srgbClr val="FF00FF"/>
              </a:solidFill>
            </a:endParaRPr>
          </a:p>
        </p:txBody>
      </p:sp>
      <p:pic>
        <p:nvPicPr>
          <p:cNvPr id="6349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0"/>
            <a:ext cx="3683000" cy="485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Rectangle 3"/>
          <p:cNvSpPr>
            <a:spLocks noChangeArrowheads="1"/>
          </p:cNvSpPr>
          <p:nvPr/>
        </p:nvSpPr>
        <p:spPr bwMode="auto">
          <a:xfrm>
            <a:off x="-4763" y="-4763"/>
            <a:ext cx="9077326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Structure of Prokaryotic promoters</a:t>
            </a:r>
          </a:p>
          <a:p>
            <a:pPr>
              <a:spcBef>
                <a:spcPct val="10000"/>
              </a:spcBef>
            </a:pPr>
            <a:r>
              <a:rPr lang="en-US" sz="2400" b="1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nrsRS</a:t>
            </a:r>
            <a:r>
              <a:rPr lang="en-US" sz="2400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encode </a:t>
            </a:r>
            <a:r>
              <a:rPr lang="ja-JP" altLang="en-US" sz="2400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“</a:t>
            </a:r>
            <a:r>
              <a:rPr lang="en-US" altLang="ja-JP" sz="2400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two component</a:t>
            </a:r>
            <a:r>
              <a:rPr lang="ja-JP" altLang="en-US" sz="2400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”</a:t>
            </a:r>
            <a:r>
              <a:rPr lang="en-US" altLang="ja-JP" sz="2400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signal transducers</a:t>
            </a:r>
          </a:p>
          <a:p>
            <a:pPr>
              <a:spcBef>
                <a:spcPct val="10000"/>
              </a:spcBef>
              <a:buFont typeface="Arial" charset="0"/>
              <a:buChar char="•"/>
            </a:pPr>
            <a:r>
              <a:rPr lang="en-US" sz="2400" b="1" dirty="0" err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nrsS</a:t>
            </a:r>
            <a:r>
              <a:rPr lang="en-US" sz="24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encodes a his kinase</a:t>
            </a:r>
          </a:p>
          <a:p>
            <a:pPr>
              <a:spcBef>
                <a:spcPct val="10000"/>
              </a:spcBef>
              <a:buFont typeface="Arial" charset="0"/>
              <a:buChar char="•"/>
            </a:pPr>
            <a:r>
              <a:rPr lang="en-US" sz="2400" b="1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nrsR</a:t>
            </a:r>
            <a:r>
              <a:rPr lang="en-US" sz="2400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encodes a response regulator</a:t>
            </a:r>
          </a:p>
          <a:p>
            <a:pPr marL="800100" lvl="1" indent="-342900">
              <a:spcBef>
                <a:spcPct val="10000"/>
              </a:spcBef>
              <a:buFont typeface="Arial" charset="0"/>
              <a:buChar char="•"/>
            </a:pPr>
            <a:r>
              <a:rPr lang="en-US" sz="2400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When </a:t>
            </a:r>
            <a:r>
              <a:rPr lang="en-US" sz="2400" b="1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nrsS</a:t>
            </a:r>
            <a:r>
              <a:rPr lang="en-US" sz="2400" b="1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binds Ni it kinases </a:t>
            </a:r>
            <a:r>
              <a:rPr lang="en-US" sz="2400" b="1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nrsR</a:t>
            </a:r>
            <a:endParaRPr lang="en-US" sz="2400" b="1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  <a:p>
            <a:pPr marL="800100" lvl="1" indent="-342900">
              <a:spcBef>
                <a:spcPct val="10000"/>
              </a:spcBef>
              <a:buFont typeface="Arial" charset="0"/>
              <a:buChar char="•"/>
            </a:pPr>
            <a:r>
              <a:rPr lang="en-US" sz="2400" b="1" dirty="0" err="1">
                <a:solidFill>
                  <a:srgbClr val="008000"/>
                </a:solidFill>
                <a:latin typeface="Times New Roman" charset="0"/>
                <a:cs typeface="Times New Roman" charset="0"/>
              </a:rPr>
              <a:t>nrsR</a:t>
            </a:r>
            <a:r>
              <a:rPr lang="en-US" sz="2400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binds Ni promoter and activates</a:t>
            </a:r>
          </a:p>
          <a:p>
            <a:pPr marL="800100" lvl="1" indent="-342900">
              <a:spcBef>
                <a:spcPct val="10000"/>
              </a:spcBef>
            </a:pPr>
            <a:r>
              <a:rPr lang="en-US" sz="2400" b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transcription of both operons</a:t>
            </a:r>
          </a:p>
          <a:p>
            <a:pPr marL="800100" lvl="1" indent="-342900">
              <a:spcBef>
                <a:spcPct val="10000"/>
              </a:spcBef>
            </a:pPr>
            <a:endParaRPr lang="en-US" sz="2400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63496" name="Picture 5" descr="Screen shot 2013-02-20 at 12.48.5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5597525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331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077325" cy="193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ctr"/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Manipulating fatty acid synthesis</a:t>
            </a:r>
            <a:endParaRPr lang="en-US" b="1" dirty="0">
              <a:solidFill>
                <a:srgbClr val="114FFB"/>
              </a:solidFill>
              <a:latin typeface="Times New Roman"/>
              <a:cs typeface="Times New Roman"/>
            </a:endParaRPr>
          </a:p>
          <a:p>
            <a:pPr marL="457200" indent="-457200">
              <a:buFont typeface="Times" charset="0"/>
              <a:buNone/>
            </a:pPr>
            <a:r>
              <a:rPr lang="en-US" b="1" dirty="0">
                <a:solidFill>
                  <a:srgbClr val="000000"/>
                </a:solidFill>
                <a:latin typeface="Times New Roman"/>
                <a:cs typeface="Times New Roman"/>
              </a:rPr>
              <a:t>Acetyl-CoA is key step</a:t>
            </a:r>
          </a:p>
          <a:p>
            <a:pPr marL="457200" indent="-457200">
              <a:buFont typeface="Times" charset="0"/>
              <a:buChar char="•"/>
            </a:pPr>
            <a:r>
              <a:rPr lang="en-US" b="1" dirty="0">
                <a:solidFill>
                  <a:srgbClr val="114FFB"/>
                </a:solidFill>
                <a:latin typeface="Times New Roman"/>
                <a:cs typeface="Times New Roman"/>
              </a:rPr>
              <a:t>Used to make fatty acids</a:t>
            </a:r>
            <a:endParaRPr lang="en-US" b="1" dirty="0">
              <a:solidFill>
                <a:srgbClr val="037C03"/>
              </a:solidFill>
              <a:latin typeface="Times New Roman"/>
              <a:cs typeface="Times New Roman"/>
            </a:endParaRPr>
          </a:p>
          <a:p>
            <a:pPr marL="457200" indent="-457200">
              <a:buFont typeface="Times" charset="0"/>
              <a:buChar char="•"/>
            </a:pPr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Also used to make sterols, some amino acids, </a:t>
            </a:r>
            <a:r>
              <a:rPr lang="en-US" b="1" dirty="0" err="1">
                <a:solidFill>
                  <a:srgbClr val="037C03"/>
                </a:solidFill>
                <a:latin typeface="Times New Roman"/>
                <a:cs typeface="Times New Roman"/>
              </a:rPr>
              <a:t>stilbenes</a:t>
            </a:r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 &amp; others</a:t>
            </a:r>
          </a:p>
          <a:p>
            <a:pPr marL="457200" indent="-457200">
              <a:buFont typeface="Times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Why 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cs typeface="Times New Roman"/>
              </a:rPr>
              <a:t>ACCase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 is </a:t>
            </a:r>
            <a:r>
              <a:rPr lang="ja-JP" alt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“</a:t>
            </a:r>
            <a:r>
              <a:rPr lang="en-US" altLang="ja-JP" b="1" dirty="0">
                <a:solidFill>
                  <a:srgbClr val="FF0000"/>
                </a:solidFill>
                <a:latin typeface="Times New Roman"/>
                <a:cs typeface="Times New Roman"/>
              </a:rPr>
              <a:t>committed step</a:t>
            </a:r>
            <a:r>
              <a:rPr lang="ja-JP" alt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”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CoA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948" y="1905000"/>
            <a:ext cx="5744051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7229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ChangeArrowheads="1"/>
          </p:cNvSpPr>
          <p:nvPr/>
        </p:nvSpPr>
        <p:spPr bwMode="auto">
          <a:xfrm>
            <a:off x="-4763" y="-4763"/>
            <a:ext cx="9077326" cy="101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Termination of transcription in prokaryotes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bg2"/>
                </a:solidFill>
                <a:latin typeface="Times New Roman" charset="0"/>
                <a:cs typeface="Times New Roman" charset="0"/>
              </a:rPr>
              <a:t>1) Sometimes go until ribosomes fall too far behind</a:t>
            </a:r>
          </a:p>
        </p:txBody>
      </p:sp>
    </p:spTree>
    <p:extLst>
      <p:ext uri="{BB962C8B-B14F-4D97-AF65-F5344CB8AC3E}">
        <p14:creationId xmlns:p14="http://schemas.microsoft.com/office/powerpoint/2010/main" val="18951640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ChangeArrowheads="1"/>
          </p:cNvSpPr>
          <p:nvPr/>
        </p:nvSpPr>
        <p:spPr bwMode="auto">
          <a:xfrm>
            <a:off x="-4763" y="-4763"/>
            <a:ext cx="9077326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Termination of transcription in prokaryotes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2"/>
                </a:solidFill>
                <a:latin typeface="Times New Roman" charset="0"/>
                <a:cs typeface="Times New Roman" charset="0"/>
              </a:rPr>
              <a:t>1) Sometimes go until ribosomes fall too far behind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  <a:latin typeface="Times New Roman"/>
                <a:cs typeface="Times New Roman"/>
              </a:rPr>
              <a:t>2) ~50% of </a:t>
            </a:r>
            <a:r>
              <a:rPr lang="en-US" sz="2400" b="1" i="1" dirty="0" err="1">
                <a:solidFill>
                  <a:srgbClr val="0000CC"/>
                </a:solidFill>
                <a:latin typeface="Times New Roman"/>
                <a:cs typeface="Times New Roman"/>
              </a:rPr>
              <a:t>E.coli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cs typeface="Times New Roman"/>
              </a:rPr>
              <a:t> genes require a 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termination factor</a:t>
            </a:r>
            <a:r>
              <a:rPr lang="en-US" sz="2400" b="1" dirty="0">
                <a:solidFill>
                  <a:srgbClr val="0000CC"/>
                </a:solidFill>
                <a:latin typeface="Times New Roman"/>
                <a:cs typeface="Times New Roman"/>
              </a:rPr>
              <a:t> called </a:t>
            </a:r>
            <a:r>
              <a:rPr lang="ja-JP" alt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“</a:t>
            </a:r>
            <a:r>
              <a:rPr lang="en-US" altLang="ja-JP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rho</a:t>
            </a:r>
            <a:r>
              <a:rPr lang="ja-JP" alt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”</a:t>
            </a:r>
            <a:endParaRPr lang="en-US" sz="2400" b="1" dirty="0">
              <a:solidFill>
                <a:srgbClr val="114FFB"/>
              </a:solidFill>
              <a:latin typeface="Times New Roman"/>
              <a:cs typeface="Times New Roman"/>
            </a:endParaRPr>
          </a:p>
        </p:txBody>
      </p:sp>
      <p:pic>
        <p:nvPicPr>
          <p:cNvPr id="6553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20850"/>
            <a:ext cx="601980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2278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ChangeArrowheads="1"/>
          </p:cNvSpPr>
          <p:nvPr/>
        </p:nvSpPr>
        <p:spPr bwMode="auto">
          <a:xfrm>
            <a:off x="-4763" y="-4763"/>
            <a:ext cx="9077326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Termination of transcription in prokaryotes</a:t>
            </a: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~50% of </a:t>
            </a:r>
            <a:r>
              <a:rPr lang="en-US" sz="2400" i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E.coli</a:t>
            </a:r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genes require a </a:t>
            </a: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termination factor</a:t>
            </a:r>
            <a:r>
              <a:rPr lang="en-US" sz="240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called </a:t>
            </a:r>
            <a:r>
              <a:rPr lang="ja-JP" alt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“</a:t>
            </a:r>
            <a:r>
              <a:rPr lang="en-US" altLang="ja-JP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rho</a:t>
            </a:r>
            <a:r>
              <a:rPr lang="ja-JP" alt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”</a:t>
            </a:r>
            <a:endParaRPr lang="en-US" altLang="ja-JP" sz="240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  <a:p>
            <a:pPr marL="914400" lvl="1" indent="-457200">
              <a:buFont typeface="Arial" charset="0"/>
              <a:buChar char="•"/>
            </a:pP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An RNA helicase that uses ATP to thread the RNA through the central cavity</a:t>
            </a:r>
          </a:p>
        </p:txBody>
      </p:sp>
      <p:pic>
        <p:nvPicPr>
          <p:cNvPr id="88066" name="Picture 1" descr="Screen shot 2017-02-12 at 3.30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8150"/>
            <a:ext cx="91440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0231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ChangeArrowheads="1"/>
          </p:cNvSpPr>
          <p:nvPr/>
        </p:nvSpPr>
        <p:spPr bwMode="auto">
          <a:xfrm>
            <a:off x="-4763" y="-4763"/>
            <a:ext cx="9077326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Termination of transcription in prokaryotes</a:t>
            </a:r>
          </a:p>
          <a:p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~50% of </a:t>
            </a:r>
            <a:r>
              <a:rPr lang="en-US" sz="2400" i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E.coli</a:t>
            </a:r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 genes require a </a:t>
            </a: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termination factor</a:t>
            </a:r>
            <a:r>
              <a:rPr lang="en-US" sz="240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called </a:t>
            </a:r>
            <a:r>
              <a:rPr lang="ja-JP" alt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“</a:t>
            </a:r>
            <a:r>
              <a:rPr lang="en-US" altLang="ja-JP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rho</a:t>
            </a:r>
            <a:r>
              <a:rPr lang="ja-JP" alt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”</a:t>
            </a:r>
            <a:endParaRPr lang="en-US" altLang="ja-JP" sz="240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  <a:p>
            <a:pPr marL="914400" lvl="1" indent="-457200">
              <a:buFont typeface="Arial" charset="0"/>
              <a:buChar char="•"/>
            </a:pP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An RNA helicase that uses ATP to thread the RNA through the central cavity</a:t>
            </a:r>
          </a:p>
          <a:p>
            <a:r>
              <a:rPr lang="en-US" sz="2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Three steps to Rho termination</a:t>
            </a:r>
          </a:p>
          <a:p>
            <a:pPr marL="914400" lvl="1" indent="-457200">
              <a:buFont typeface="Times" charset="0"/>
              <a:buAutoNum type="arabicPeriod"/>
            </a:pP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Rho binds RNA at a </a:t>
            </a:r>
            <a:r>
              <a:rPr lang="en-US" sz="2400" i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rut</a:t>
            </a: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(Rho utilization) site</a:t>
            </a:r>
            <a:endParaRPr lang="en-US" sz="240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  <a:p>
            <a:pPr marL="1371600" lvl="2" indent="-457200">
              <a:buFont typeface="Arial" charset="0"/>
              <a:buChar char="•"/>
            </a:pPr>
            <a:r>
              <a:rPr lang="en-US" sz="2400">
                <a:latin typeface="Times New Roman" charset="0"/>
                <a:cs typeface="Times New Roman" charset="0"/>
              </a:rPr>
              <a:t>C-rich, no consensus</a:t>
            </a:r>
          </a:p>
        </p:txBody>
      </p:sp>
      <p:pic>
        <p:nvPicPr>
          <p:cNvPr id="89090" name="Picture 3" descr="Rho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1563"/>
            <a:ext cx="4572000" cy="447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3603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ChangeArrowheads="1"/>
          </p:cNvSpPr>
          <p:nvPr/>
        </p:nvSpPr>
        <p:spPr bwMode="auto">
          <a:xfrm>
            <a:off x="-4763" y="-4763"/>
            <a:ext cx="9077326" cy="193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Termination of transcription in prokaryotes</a:t>
            </a:r>
          </a:p>
          <a:p>
            <a:r>
              <a:rPr lang="en-US" sz="2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Three steps to Rho termination</a:t>
            </a:r>
          </a:p>
          <a:p>
            <a:pPr marL="914400" lvl="1" indent="-457200">
              <a:buFont typeface="Times" charset="0"/>
              <a:buAutoNum type="arabicPeriod"/>
            </a:pP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Rho binds RNA at a </a:t>
            </a:r>
            <a:r>
              <a:rPr lang="en-US" sz="2400" i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rut</a:t>
            </a: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(Rho utilization) site</a:t>
            </a:r>
            <a:endParaRPr lang="en-US" sz="240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  <a:p>
            <a:pPr marL="914400" lvl="1" indent="-457200">
              <a:buFont typeface="Times" charset="0"/>
              <a:buAutoNum type="arabicPeriod"/>
            </a:pPr>
            <a:r>
              <a:rPr lang="en-US" sz="2400">
                <a:latin typeface="Times New Roman" charset="0"/>
                <a:cs typeface="Times New Roman" charset="0"/>
              </a:rPr>
              <a:t>RNA translocation through Rho</a:t>
            </a:r>
          </a:p>
          <a:p>
            <a:pPr marL="1371600" lvl="2" indent="-457200">
              <a:buFont typeface="Arial" charset="0"/>
              <a:buChar char="•"/>
            </a:pP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Consumes ATP</a:t>
            </a:r>
          </a:p>
        </p:txBody>
      </p:sp>
      <p:pic>
        <p:nvPicPr>
          <p:cNvPr id="90114" name="Picture 1" descr="Rh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168400"/>
            <a:ext cx="36576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53467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ChangeArrowheads="1"/>
          </p:cNvSpPr>
          <p:nvPr/>
        </p:nvSpPr>
        <p:spPr bwMode="auto">
          <a:xfrm>
            <a:off x="-4763" y="-4763"/>
            <a:ext cx="9077326" cy="304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400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Termination of transcription in prokaryotes</a:t>
            </a:r>
          </a:p>
          <a:p>
            <a:pPr>
              <a:spcBef>
                <a:spcPts val="0"/>
              </a:spcBef>
              <a:defRPr/>
            </a:pPr>
            <a:r>
              <a:rPr lang="en-US" sz="2400" dirty="0">
                <a:solidFill>
                  <a:srgbClr val="008000"/>
                </a:solidFill>
                <a:latin typeface="Times New Roman"/>
                <a:cs typeface="Times New Roman"/>
              </a:rPr>
              <a:t>Three steps to Rho termination</a:t>
            </a:r>
          </a:p>
          <a:p>
            <a:pPr marL="914400" lvl="1" indent="-45720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Rho binds RNA at a </a:t>
            </a:r>
            <a:r>
              <a:rPr lang="en-US" sz="2400" i="1" dirty="0">
                <a:solidFill>
                  <a:srgbClr val="FF0000"/>
                </a:solidFill>
                <a:latin typeface="Times New Roman"/>
                <a:cs typeface="Times New Roman"/>
              </a:rPr>
              <a:t>rut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 (Rho utilization) site</a:t>
            </a:r>
            <a:endParaRPr lang="en-US" sz="24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914400" lvl="1" indent="-45720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400" dirty="0">
                <a:latin typeface="Times New Roman"/>
                <a:cs typeface="Times New Roman"/>
              </a:rPr>
              <a:t>RNA translocation through Rho</a:t>
            </a:r>
          </a:p>
          <a:p>
            <a:pPr marL="914400" lvl="1" indent="-45720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Elongation complex pauses at</a:t>
            </a:r>
          </a:p>
          <a:p>
            <a:pPr lvl="1">
              <a:spcBef>
                <a:spcPts val="0"/>
              </a:spcBef>
              <a:defRPr/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termination site</a:t>
            </a:r>
          </a:p>
          <a:p>
            <a:pPr marL="1257300" lvl="2" indent="-342900">
              <a:spcBef>
                <a:spcPts val="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008000"/>
                </a:solidFill>
                <a:latin typeface="Times New Roman"/>
                <a:cs typeface="Times New Roman"/>
              </a:rPr>
              <a:t>May 1</a:t>
            </a:r>
            <a:r>
              <a:rPr lang="en-US" sz="2400" baseline="30000" dirty="0">
                <a:solidFill>
                  <a:srgbClr val="008000"/>
                </a:solidFill>
                <a:latin typeface="Times New Roman"/>
                <a:cs typeface="Times New Roman"/>
              </a:rPr>
              <a:t>st</a:t>
            </a:r>
            <a:r>
              <a:rPr lang="en-US" sz="2400" dirty="0">
                <a:solidFill>
                  <a:srgbClr val="008000"/>
                </a:solidFill>
                <a:latin typeface="Times New Roman"/>
                <a:cs typeface="Times New Roman"/>
              </a:rPr>
              <a:t> contact exit site</a:t>
            </a:r>
          </a:p>
          <a:p>
            <a:pPr marL="1257300" lvl="2" indent="-342900">
              <a:spcBef>
                <a:spcPts val="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Termination </a:t>
            </a:r>
            <a:r>
              <a:rPr lang="en-US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mech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 uncertain</a:t>
            </a:r>
          </a:p>
        </p:txBody>
      </p:sp>
      <p:pic>
        <p:nvPicPr>
          <p:cNvPr id="91138" name="Picture 7" descr="Rho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36650"/>
            <a:ext cx="2971800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9357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ChangeArrowheads="1"/>
          </p:cNvSpPr>
          <p:nvPr/>
        </p:nvSpPr>
        <p:spPr bwMode="auto">
          <a:xfrm>
            <a:off x="0" y="-12700"/>
            <a:ext cx="91440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Termination of transcription in prokaryotes</a:t>
            </a:r>
          </a:p>
          <a:p>
            <a:r>
              <a:rPr lang="en-US" sz="2400">
                <a:latin typeface="Times New Roman" charset="0"/>
                <a:cs typeface="Times New Roman" charset="0"/>
              </a:rPr>
              <a:t>1) ~50% of </a:t>
            </a:r>
            <a:r>
              <a:rPr lang="en-US" sz="2400" i="1">
                <a:latin typeface="Times New Roman" charset="0"/>
                <a:cs typeface="Times New Roman" charset="0"/>
              </a:rPr>
              <a:t>E.coli</a:t>
            </a:r>
            <a:r>
              <a:rPr lang="en-US" sz="2400">
                <a:latin typeface="Times New Roman" charset="0"/>
                <a:cs typeface="Times New Roman" charset="0"/>
              </a:rPr>
              <a:t> genes require a </a:t>
            </a: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termination factor </a:t>
            </a:r>
            <a:r>
              <a:rPr lang="en-US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called </a:t>
            </a:r>
            <a:r>
              <a:rPr lang="ja-JP" alt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“</a:t>
            </a:r>
            <a:r>
              <a:rPr lang="en-US" altLang="ja-JP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rho</a:t>
            </a:r>
            <a:r>
              <a:rPr lang="ja-JP" alt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”</a:t>
            </a:r>
            <a:endParaRPr lang="en-US" altLang="ja-JP" sz="240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2) Most of the rest use “intrinsic” termination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Caused solely by interactions between DNA &amp; nascent RNA with RNA polymerase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Three steps</a:t>
            </a:r>
          </a:p>
        </p:txBody>
      </p:sp>
    </p:spTree>
    <p:extLst>
      <p:ext uri="{BB962C8B-B14F-4D97-AF65-F5344CB8AC3E}">
        <p14:creationId xmlns:p14="http://schemas.microsoft.com/office/powerpoint/2010/main" val="25513678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 descr="IntrinsicTerm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50292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0" y="-12700"/>
            <a:ext cx="4572000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>
                <a:latin typeface="Times New Roman" charset="0"/>
                <a:cs typeface="Times New Roman" charset="0"/>
              </a:rPr>
              <a:t>“intrinsic” termination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Three steps</a:t>
            </a:r>
          </a:p>
          <a:p>
            <a:pPr marL="914400" lvl="1" indent="-457200">
              <a:buFont typeface="Times" charset="0"/>
              <a:buAutoNum type="arabicPeriod"/>
            </a:pPr>
            <a:r>
              <a:rPr lang="en-US" sz="2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Transcriptional pause: allows a stem-loop to form</a:t>
            </a:r>
          </a:p>
          <a:p>
            <a:pPr marL="1371600" lvl="2" indent="-457200">
              <a:buFont typeface="Arial" charset="0"/>
              <a:buChar char="•"/>
            </a:pP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Usually a GC-rich seq followed by poly-U</a:t>
            </a:r>
          </a:p>
          <a:p>
            <a:pPr marL="1371600" lvl="2" indent="-457200">
              <a:buFont typeface="Arial" charset="0"/>
              <a:buChar char="•"/>
            </a:pPr>
            <a:endParaRPr lang="en-US" sz="240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93187" name="Picture 1" descr="Screen shot 2017-02-12 at 4.47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1475"/>
            <a:ext cx="708660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4086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4" descr="IntrinsicTerm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0" y="0"/>
            <a:ext cx="506730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0" y="-12700"/>
            <a:ext cx="45720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>
                <a:latin typeface="Times New Roman" charset="0"/>
                <a:cs typeface="Times New Roman" charset="0"/>
              </a:rPr>
              <a:t>“intrinsic” termination</a:t>
            </a: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Three steps</a:t>
            </a:r>
          </a:p>
          <a:p>
            <a:pPr marL="914400" lvl="1" indent="-457200">
              <a:buFont typeface="Times" charset="0"/>
              <a:buAutoNum type="arabicPeriod"/>
            </a:pPr>
            <a:r>
              <a:rPr lang="en-US" sz="2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Transcriptional pause: allows a stem-loop to form</a:t>
            </a:r>
          </a:p>
          <a:p>
            <a:pPr marL="914400" lvl="1" indent="-457200">
              <a:buFont typeface="Times" charset="0"/>
              <a:buAutoNum type="arabicPeriod"/>
            </a:pPr>
            <a:r>
              <a:rPr lang="en-US" sz="24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Hairpin nucleation</a:t>
            </a:r>
          </a:p>
          <a:p>
            <a:pPr marL="1371600" lvl="2" indent="-457200">
              <a:buFont typeface="Arial" charset="0"/>
              <a:buChar char="•"/>
            </a:pPr>
            <a:endParaRPr lang="en-US" sz="240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94211" name="Picture 3" descr="Screen shot 2017-02-12 at 4.56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6300"/>
            <a:ext cx="67183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58113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Picture 1" descr="Screen shot 2017-02-12 at 5.02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1204"/>
            <a:ext cx="6248400" cy="368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3" name="Picture 2" descr="IntrinsicTerm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0"/>
            <a:ext cx="532288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3" name="Rectangle 2"/>
          <p:cNvSpPr>
            <a:spLocks noChangeArrowheads="1"/>
          </p:cNvSpPr>
          <p:nvPr/>
        </p:nvSpPr>
        <p:spPr bwMode="auto">
          <a:xfrm>
            <a:off x="0" y="-12700"/>
            <a:ext cx="457200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400" dirty="0">
                <a:latin typeface="Times New Roman"/>
                <a:cs typeface="Times New Roman"/>
              </a:rPr>
              <a:t>“intrinsic” termination</a:t>
            </a:r>
          </a:p>
          <a:p>
            <a:pPr>
              <a:spcBef>
                <a:spcPts val="0"/>
              </a:spcBef>
              <a:defRPr/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Three steps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8000"/>
                </a:solidFill>
                <a:latin typeface="Times New Roman"/>
                <a:cs typeface="Times New Roman"/>
              </a:rPr>
              <a:t>Transcriptional pause: allows a stem-loop to form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Hairpin nucleation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EC disruption once hairpin extends &lt; 8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nt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from 3’ end</a:t>
            </a:r>
          </a:p>
          <a:p>
            <a:pPr marL="1371600" lvl="2" indent="-457200">
              <a:spcBef>
                <a:spcPts val="0"/>
              </a:spcBef>
              <a:buFont typeface="Arial"/>
              <a:buChar char="•"/>
              <a:defRPr/>
            </a:pPr>
            <a:endParaRPr lang="en-US" sz="24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28577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4" descr="LipidSy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194787"/>
            <a:ext cx="5334000" cy="566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077325" cy="119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ctr"/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Manipulating lipid metabolism</a:t>
            </a:r>
          </a:p>
          <a:p>
            <a:pPr marL="457200" indent="-457200"/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P starvation should push to making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galactolipids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457200" indent="-457200"/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S starvation should push to making phospholipids</a:t>
            </a:r>
          </a:p>
        </p:txBody>
      </p:sp>
    </p:spTree>
    <p:extLst>
      <p:ext uri="{BB962C8B-B14F-4D97-AF65-F5344CB8AC3E}">
        <p14:creationId xmlns:p14="http://schemas.microsoft.com/office/powerpoint/2010/main" val="16976613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ChangeArrowheads="1"/>
          </p:cNvSpPr>
          <p:nvPr/>
        </p:nvSpPr>
        <p:spPr bwMode="auto">
          <a:xfrm>
            <a:off x="0" y="-12700"/>
            <a:ext cx="91440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>
                <a:latin typeface="Times New Roman" charset="0"/>
                <a:cs typeface="Times New Roman" charset="0"/>
              </a:rPr>
              <a:t>Some proteins cause “</a:t>
            </a:r>
            <a:r>
              <a:rPr lang="en-US" altLang="ja-JP" sz="2400">
                <a:latin typeface="Times New Roman" charset="0"/>
                <a:cs typeface="Times New Roman" charset="0"/>
              </a:rPr>
              <a:t>antitermination</a:t>
            </a:r>
            <a:r>
              <a:rPr lang="en-US" sz="2400">
                <a:latin typeface="Times New Roman" charset="0"/>
                <a:cs typeface="Times New Roman" charset="0"/>
              </a:rPr>
              <a:t>”</a:t>
            </a:r>
            <a:endParaRPr lang="en-US" altLang="ja-JP" sz="2400"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Way to control polycistronic operons, eg recent report that </a:t>
            </a:r>
            <a:r>
              <a:rPr lang="en-US" sz="2400" i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LoaP </a:t>
            </a: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regulates antibioticgene clusters </a:t>
            </a:r>
            <a:r>
              <a:rPr lang="hr-HR" sz="2400">
                <a:hlinkClick r:id="rId2"/>
              </a:rPr>
              <a:t>DOI: 10.1038/nmicrobiol.2017.3</a:t>
            </a:r>
            <a:r>
              <a:rPr lang="en-US" sz="2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/</a:t>
            </a:r>
          </a:p>
        </p:txBody>
      </p:sp>
      <p:pic>
        <p:nvPicPr>
          <p:cNvPr id="96258" name="Picture 2" descr="Screen Shot 2017-02-14 at 3.42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36650"/>
            <a:ext cx="5715000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2451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ChangeArrowheads="1"/>
          </p:cNvSpPr>
          <p:nvPr/>
        </p:nvSpPr>
        <p:spPr bwMode="auto">
          <a:xfrm>
            <a:off x="0" y="-12700"/>
            <a:ext cx="914400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2400">
                <a:latin typeface="Times New Roman" charset="0"/>
                <a:cs typeface="Times New Roman" charset="0"/>
              </a:rPr>
              <a:t>Some proteins cause “</a:t>
            </a:r>
            <a:r>
              <a:rPr lang="en-US" altLang="ja-JP" sz="2400">
                <a:latin typeface="Times New Roman" charset="0"/>
                <a:cs typeface="Times New Roman" charset="0"/>
              </a:rPr>
              <a:t>antitermination</a:t>
            </a:r>
            <a:r>
              <a:rPr lang="en-US" sz="2400">
                <a:latin typeface="Times New Roman" charset="0"/>
                <a:cs typeface="Times New Roman" charset="0"/>
              </a:rPr>
              <a:t>”</a:t>
            </a:r>
            <a:endParaRPr lang="en-US" altLang="ja-JP" sz="2400">
              <a:latin typeface="Times New Roman" charset="0"/>
              <a:cs typeface="Times New Roman" charset="0"/>
            </a:endParaRPr>
          </a:p>
          <a:p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Way to control polycistronic operons, eg recent report that </a:t>
            </a:r>
            <a:r>
              <a:rPr lang="en-US" sz="2400" i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LoaP </a:t>
            </a:r>
            <a:r>
              <a:rPr lang="en-US" sz="24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regulates antibioticgene clusters </a:t>
            </a:r>
            <a:r>
              <a:rPr lang="hr-HR" sz="2400">
                <a:hlinkClick r:id="rId2"/>
              </a:rPr>
              <a:t>DOI: 10.1038/nmicrobiol.2017.3</a:t>
            </a:r>
            <a:r>
              <a:rPr lang="en-US" sz="2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/</a:t>
            </a:r>
          </a:p>
          <a:p>
            <a:r>
              <a:rPr lang="en-US" sz="240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Also used by bacteriophage to regulate transitions from “early” to “late” gene expression, eg N protein of </a:t>
            </a:r>
            <a:r>
              <a:rPr lang="en-US" sz="2400">
                <a:solidFill>
                  <a:srgbClr val="008000"/>
                </a:solidFill>
                <a:latin typeface="Symbol" charset="0"/>
                <a:cs typeface="Symbol" charset="0"/>
              </a:rPr>
              <a:t>l</a:t>
            </a:r>
          </a:p>
        </p:txBody>
      </p:sp>
      <p:pic>
        <p:nvPicPr>
          <p:cNvPr id="97282" name="Picture 1" descr="Screen Shot 2017-02-14 at 3.53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41513"/>
            <a:ext cx="7010400" cy="491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8999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3" descr="riboswitch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2813"/>
            <a:ext cx="7848600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6" name="Picture 5" descr="riboswitch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700"/>
            <a:ext cx="2133600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4" descr="riboswitch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23272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3" name="Rectangle 2"/>
          <p:cNvSpPr>
            <a:spLocks noChangeArrowheads="1"/>
          </p:cNvSpPr>
          <p:nvPr/>
        </p:nvSpPr>
        <p:spPr bwMode="auto">
          <a:xfrm>
            <a:off x="0" y="-12700"/>
            <a:ext cx="50292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400" dirty="0">
                <a:latin typeface="Times New Roman"/>
                <a:cs typeface="Times New Roman"/>
              </a:rPr>
              <a:t>Some </a:t>
            </a:r>
            <a:r>
              <a:rPr lang="en-US" sz="2400" dirty="0" err="1">
                <a:latin typeface="Times New Roman"/>
                <a:cs typeface="Times New Roman"/>
              </a:rPr>
              <a:t>riboswitches</a:t>
            </a:r>
            <a:r>
              <a:rPr lang="en-US" sz="2400" dirty="0">
                <a:latin typeface="Times New Roman"/>
                <a:cs typeface="Times New Roman"/>
              </a:rPr>
              <a:t> work via “</a:t>
            </a:r>
            <a:r>
              <a:rPr lang="en-US" sz="2400" dirty="0" err="1">
                <a:latin typeface="Times New Roman"/>
                <a:cs typeface="Times New Roman"/>
              </a:rPr>
              <a:t>antitermination</a:t>
            </a:r>
            <a:r>
              <a:rPr lang="en-US" sz="2400" dirty="0">
                <a:latin typeface="Times New Roman"/>
                <a:cs typeface="Times New Roman"/>
              </a:rPr>
              <a:t>”</a:t>
            </a:r>
          </a:p>
          <a:p>
            <a:pPr>
              <a:spcBef>
                <a:spcPts val="0"/>
              </a:spcBef>
              <a:defRPr/>
            </a:pP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RNA stem-loop binds signal that changes its shape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rgbClr val="008000"/>
                </a:solidFill>
                <a:latin typeface="Times New Roman"/>
                <a:cs typeface="Times New Roman"/>
              </a:rPr>
              <a:t>Can be to either “on” or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“off” </a:t>
            </a:r>
            <a:r>
              <a:rPr lang="en-US" sz="2400" dirty="0">
                <a:solidFill>
                  <a:srgbClr val="008000"/>
                </a:solidFill>
                <a:latin typeface="Times New Roman"/>
                <a:cs typeface="Times New Roman"/>
              </a:rPr>
              <a:t>shape</a:t>
            </a:r>
          </a:p>
        </p:txBody>
      </p:sp>
    </p:spTree>
    <p:extLst>
      <p:ext uri="{BB962C8B-B14F-4D97-AF65-F5344CB8AC3E}">
        <p14:creationId xmlns:p14="http://schemas.microsoft.com/office/powerpoint/2010/main" val="36000973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3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3" y="538163"/>
            <a:ext cx="52578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Rectangle 3"/>
          <p:cNvSpPr>
            <a:spLocks noChangeArrowheads="1"/>
          </p:cNvSpPr>
          <p:nvPr/>
        </p:nvSpPr>
        <p:spPr bwMode="auto">
          <a:xfrm>
            <a:off x="0" y="0"/>
            <a:ext cx="9077325" cy="341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500093"/>
                </a:solidFill>
                <a:latin typeface="Times New Roman" charset="0"/>
                <a:cs typeface="Times New Roman" charset="0"/>
              </a:rPr>
              <a:t>Transcription in Eukaryotes</a:t>
            </a:r>
            <a:endParaRPr lang="en-US" b="1" dirty="0">
              <a:solidFill>
                <a:schemeClr val="tx2"/>
              </a:solidFill>
              <a:latin typeface="Times New Roman" charset="0"/>
              <a:cs typeface="Times New Roman" charset="0"/>
            </a:endParaRPr>
          </a:p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3 RNA polymerases</a:t>
            </a:r>
          </a:p>
          <a:p>
            <a:pPr>
              <a:defRPr/>
            </a:pPr>
            <a:r>
              <a:rPr lang="en-US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all are multi-subunit </a:t>
            </a:r>
          </a:p>
          <a:p>
            <a:pPr>
              <a:defRPr/>
            </a:pPr>
            <a:r>
              <a:rPr lang="en-US" b="1" dirty="0">
                <a:solidFill>
                  <a:srgbClr val="0000CC"/>
                </a:solidFill>
                <a:latin typeface="Times New Roman" charset="0"/>
                <a:cs typeface="Times New Roman" charset="0"/>
              </a:rPr>
              <a:t>complexes</a:t>
            </a:r>
            <a:endParaRPr lang="en-US" b="1" dirty="0">
              <a:solidFill>
                <a:schemeClr val="tx2"/>
              </a:solidFill>
              <a:latin typeface="Times New Roman" charset="0"/>
              <a:cs typeface="Times New Roman" charset="0"/>
            </a:endParaRPr>
          </a:p>
          <a:p>
            <a:pPr>
              <a:defRPr/>
            </a:pPr>
            <a:r>
              <a:rPr lang="en-US" b="1" dirty="0">
                <a:solidFill>
                  <a:srgbClr val="037C03"/>
                </a:solidFill>
                <a:latin typeface="Times New Roman" charset="0"/>
                <a:cs typeface="Times New Roman" charset="0"/>
              </a:rPr>
              <a:t> 5 in common</a:t>
            </a:r>
            <a:endParaRPr lang="en-US" b="1" dirty="0">
              <a:solidFill>
                <a:srgbClr val="114FFB"/>
              </a:solidFill>
              <a:latin typeface="Times New Roman" charset="0"/>
              <a:cs typeface="Times New Roman" charset="0"/>
            </a:endParaRPr>
          </a:p>
          <a:p>
            <a:pPr>
              <a:defRPr/>
            </a:pPr>
            <a:r>
              <a:rPr lang="en-US" b="1" dirty="0">
                <a:solidFill>
                  <a:srgbClr val="FC0128"/>
                </a:solidFill>
                <a:latin typeface="Times New Roman" charset="0"/>
                <a:cs typeface="Times New Roman" charset="0"/>
              </a:rPr>
              <a:t> 3 very similar</a:t>
            </a:r>
            <a:endParaRPr lang="en-US" b="1" dirty="0">
              <a:solidFill>
                <a:srgbClr val="037C03"/>
              </a:solidFill>
              <a:latin typeface="Times New Roman" charset="0"/>
              <a:cs typeface="Times New Roman" charset="0"/>
            </a:endParaRPr>
          </a:p>
          <a:p>
            <a:pPr>
              <a:defRPr/>
            </a:pPr>
            <a:r>
              <a:rPr lang="en-US" b="1" dirty="0">
                <a:latin typeface="Times New Roman" charset="0"/>
                <a:cs typeface="Times New Roman" charset="0"/>
              </a:rPr>
              <a:t> variable # unique ones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Plants also have Pols IV &amp; V 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b="1" dirty="0">
                <a:latin typeface="Times New Roman" charset="0"/>
                <a:cs typeface="Times New Roman" charset="0"/>
              </a:rPr>
              <a:t>make </a:t>
            </a:r>
            <a:r>
              <a:rPr lang="en-US" b="1" dirty="0" err="1">
                <a:latin typeface="Times New Roman" charset="0"/>
                <a:cs typeface="Times New Roman" charset="0"/>
              </a:rPr>
              <a:t>siRNA</a:t>
            </a:r>
            <a:endParaRPr lang="en-US" b="1" dirty="0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4763" y="-4763"/>
            <a:ext cx="9077326" cy="119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500093"/>
                </a:solidFill>
                <a:latin typeface="Times New Roman" charset="0"/>
              </a:rPr>
              <a:t>Transcription in Eukaryotes</a:t>
            </a:r>
          </a:p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Times New Roman" charset="0"/>
              </a:rPr>
              <a:t>RNA polymerase I: 13 subunits (5 + 3 + 5 unique)</a:t>
            </a:r>
          </a:p>
          <a:p>
            <a:pPr>
              <a:defRPr/>
            </a:pPr>
            <a:r>
              <a:rPr lang="en-US" b="1" dirty="0">
                <a:solidFill>
                  <a:schemeClr val="accent2"/>
                </a:solidFill>
                <a:latin typeface="Times New Roman" charset="0"/>
              </a:rPr>
              <a:t> </a:t>
            </a:r>
            <a:r>
              <a:rPr lang="en-US" b="1" dirty="0">
                <a:solidFill>
                  <a:srgbClr val="0000CC"/>
                </a:solidFill>
                <a:latin typeface="Times New Roman" charset="0"/>
              </a:rPr>
              <a:t>acts exclusively in nucleolus to make 45S-rRNA precursor</a:t>
            </a:r>
          </a:p>
        </p:txBody>
      </p:sp>
      <p:pic>
        <p:nvPicPr>
          <p:cNvPr id="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452688"/>
            <a:ext cx="5222875" cy="432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2438400"/>
            <a:ext cx="4759325" cy="435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4763" y="-4763"/>
            <a:ext cx="9077326" cy="167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10000"/>
              </a:spcBef>
              <a:defRPr/>
            </a:pPr>
            <a:r>
              <a:rPr lang="en-US" dirty="0">
                <a:solidFill>
                  <a:srgbClr val="500093"/>
                </a:solidFill>
                <a:latin typeface="Times New Roman"/>
                <a:cs typeface="Times New Roman"/>
              </a:rPr>
              <a:t>Transcription in Eukaryotes</a:t>
            </a:r>
          </a:p>
          <a:p>
            <a:pPr>
              <a:spcBef>
                <a:spcPct val="10000"/>
              </a:spcBef>
              <a:defRPr/>
            </a:pPr>
            <a:r>
              <a:rPr lang="en-US" dirty="0">
                <a:latin typeface="Times New Roman"/>
                <a:cs typeface="Times New Roman"/>
              </a:rPr>
              <a:t>Pol I:  acts exclusively in nucleolus to make 45S-rRNA precursor</a:t>
            </a:r>
          </a:p>
          <a:p>
            <a:pPr lvl="1">
              <a:spcBef>
                <a:spcPct val="10000"/>
              </a:spcBef>
              <a:buFontTx/>
              <a:buChar char="•"/>
              <a:defRPr/>
            </a:pPr>
            <a:r>
              <a:rPr lang="en-US" dirty="0">
                <a:solidFill>
                  <a:srgbClr val="0000CC"/>
                </a:solidFill>
                <a:latin typeface="Times New Roman"/>
                <a:cs typeface="Times New Roman"/>
              </a:rPr>
              <a:t> accounts for 50% of total RNA synthesis</a:t>
            </a:r>
            <a:endParaRPr lang="en-US" dirty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lvl="1">
              <a:spcBef>
                <a:spcPct val="10000"/>
              </a:spcBef>
              <a:defRPr/>
            </a:pPr>
            <a:endParaRPr lang="en-US" dirty="0">
              <a:solidFill>
                <a:schemeClr val="tx2"/>
              </a:solidFill>
              <a:latin typeface="Times New Roman" charset="0"/>
            </a:endParaRPr>
          </a:p>
        </p:txBody>
      </p:sp>
      <p:pic>
        <p:nvPicPr>
          <p:cNvPr id="4" name="Picture 3" descr="Screen Shot 2018-02-14 at 2.53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4" y="1219200"/>
            <a:ext cx="9144000" cy="494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45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8"/>
          <a:stretch>
            <a:fillRect/>
          </a:stretch>
        </p:blipFill>
        <p:spPr bwMode="auto">
          <a:xfrm>
            <a:off x="0" y="2133600"/>
            <a:ext cx="9144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4763" y="-4763"/>
            <a:ext cx="9077326" cy="208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10000"/>
              </a:spcBef>
              <a:defRPr/>
            </a:pPr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Transcription in Eukaryotes</a:t>
            </a:r>
          </a:p>
          <a:p>
            <a:pPr>
              <a:spcBef>
                <a:spcPct val="10000"/>
              </a:spcBef>
              <a:defRPr/>
            </a:pPr>
            <a:r>
              <a:rPr lang="en-US" b="1" dirty="0">
                <a:solidFill>
                  <a:srgbClr val="000000"/>
                </a:solidFill>
                <a:latin typeface="Times New Roman"/>
                <a:cs typeface="Times New Roman"/>
              </a:rPr>
              <a:t>Pol I:  acts exclusively in nucleolus to make 45S-rRNA precursor</a:t>
            </a:r>
          </a:p>
          <a:p>
            <a:pPr lvl="1">
              <a:spcBef>
                <a:spcPct val="10000"/>
              </a:spcBef>
              <a:buFontTx/>
              <a:buChar char="•"/>
              <a:defRPr/>
            </a:pPr>
            <a:r>
              <a:rPr lang="en-US" b="1" dirty="0">
                <a:solidFill>
                  <a:srgbClr val="0000CC"/>
                </a:solidFill>
                <a:latin typeface="Times New Roman"/>
                <a:cs typeface="Times New Roman"/>
              </a:rPr>
              <a:t> accounts for 50% of total RNA synthesis</a:t>
            </a:r>
            <a:endParaRPr lang="en-US" b="1" dirty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lvl="1">
              <a:spcBef>
                <a:spcPct val="10000"/>
              </a:spcBef>
              <a:buFontTx/>
              <a:buChar char="•"/>
              <a:defRPr/>
            </a:pPr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 insensitive to</a:t>
            </a:r>
            <a:r>
              <a:rPr lang="en-US" b="1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-</a:t>
            </a:r>
            <a:r>
              <a:rPr lang="en-US" b="1" dirty="0" err="1">
                <a:solidFill>
                  <a:srgbClr val="FF0000"/>
                </a:solidFill>
                <a:latin typeface="Times New Roman"/>
                <a:cs typeface="Times New Roman"/>
              </a:rPr>
              <a:t>aminitin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lvl="1">
              <a:spcBef>
                <a:spcPct val="10000"/>
              </a:spcBef>
              <a:buFontTx/>
              <a:buChar char="•"/>
              <a:defRPr/>
            </a:pPr>
            <a:endParaRPr lang="en-US" dirty="0">
              <a:solidFill>
                <a:schemeClr val="tx2"/>
              </a:solidFill>
              <a:latin typeface="Times New Roman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89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8"/>
          <a:stretch>
            <a:fillRect/>
          </a:stretch>
        </p:blipFill>
        <p:spPr bwMode="auto">
          <a:xfrm>
            <a:off x="0" y="2514600"/>
            <a:ext cx="8686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0" name="Rectangle 3"/>
          <p:cNvSpPr>
            <a:spLocks noChangeArrowheads="1"/>
          </p:cNvSpPr>
          <p:nvPr/>
        </p:nvSpPr>
        <p:spPr bwMode="auto">
          <a:xfrm>
            <a:off x="-4763" y="-4763"/>
            <a:ext cx="9077326" cy="230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b="1" dirty="0">
                <a:solidFill>
                  <a:srgbClr val="500093"/>
                </a:solidFill>
                <a:latin typeface="Times New Roman" charset="0"/>
              </a:rPr>
              <a:t>Transcription in Eukaryotes</a:t>
            </a:r>
          </a:p>
          <a:p>
            <a:r>
              <a:rPr lang="en-US" b="1" dirty="0">
                <a:latin typeface="Times New Roman" charset="0"/>
              </a:rPr>
              <a:t>Pol I: only makes 45S-rRNA precursor</a:t>
            </a:r>
          </a:p>
          <a:p>
            <a:pPr lvl="1">
              <a:buFontTx/>
              <a:buChar char="•"/>
            </a:pPr>
            <a:r>
              <a:rPr lang="en-US" b="1" dirty="0">
                <a:solidFill>
                  <a:srgbClr val="0000CC"/>
                </a:solidFill>
                <a:latin typeface="Times New Roman" charset="0"/>
              </a:rPr>
              <a:t> 50 % of total RNA synthesis</a:t>
            </a:r>
            <a:endParaRPr lang="en-US" b="1" dirty="0">
              <a:solidFill>
                <a:schemeClr val="tx2"/>
              </a:solidFill>
              <a:latin typeface="Times New Roman" charset="0"/>
            </a:endParaRPr>
          </a:p>
          <a:p>
            <a:pPr lvl="1">
              <a:buFontTx/>
              <a:buChar char="•"/>
            </a:pPr>
            <a:r>
              <a:rPr lang="en-US" b="1" dirty="0">
                <a:solidFill>
                  <a:srgbClr val="037C03"/>
                </a:solidFill>
                <a:latin typeface="Times New Roman" charset="0"/>
              </a:rPr>
              <a:t> insensitive to</a:t>
            </a:r>
            <a:r>
              <a:rPr lang="en-US" b="1" dirty="0">
                <a:solidFill>
                  <a:schemeClr val="tx2"/>
                </a:solidFill>
                <a:latin typeface="Times New Roman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Symbol" charset="0"/>
              </a:rPr>
              <a:t>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-</a:t>
            </a:r>
            <a:r>
              <a:rPr lang="en-US" b="1" dirty="0" err="1">
                <a:solidFill>
                  <a:srgbClr val="FF0000"/>
                </a:solidFill>
                <a:latin typeface="Times New Roman" charset="0"/>
              </a:rPr>
              <a:t>aminitin</a:t>
            </a:r>
            <a:endParaRPr lang="en-US" b="1" dirty="0">
              <a:solidFill>
                <a:srgbClr val="FF0000"/>
              </a:solidFill>
              <a:latin typeface="Times New Roman" charset="0"/>
            </a:endParaRPr>
          </a:p>
          <a:p>
            <a:pPr lvl="1">
              <a:buFontTx/>
              <a:buChar char="•"/>
            </a:pPr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Mg</a:t>
            </a:r>
            <a:r>
              <a:rPr lang="en-US" b="1" baseline="30000" dirty="0">
                <a:solidFill>
                  <a:srgbClr val="FF0000"/>
                </a:solidFill>
                <a:latin typeface="Times New Roman" charset="0"/>
              </a:rPr>
              <a:t>2+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cofactor</a:t>
            </a:r>
          </a:p>
          <a:p>
            <a:pPr lvl="1">
              <a:buFontTx/>
              <a:buChar char="•"/>
            </a:pPr>
            <a:r>
              <a:rPr lang="en-US" b="1" dirty="0">
                <a:latin typeface="Times New Roman" charset="0"/>
              </a:rPr>
              <a:t>Regulated @ initiation frequency</a:t>
            </a:r>
            <a:endParaRPr lang="en-US" b="1" dirty="0">
              <a:solidFill>
                <a:schemeClr val="tx2"/>
              </a:solidFill>
              <a:latin typeface="Times New Roman" charset="0"/>
            </a:endParaRPr>
          </a:p>
        </p:txBody>
      </p:sp>
      <p:pic>
        <p:nvPicPr>
          <p:cNvPr id="24269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667000"/>
            <a:ext cx="4673600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4763" y="-4763"/>
            <a:ext cx="9077326" cy="229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10000"/>
              </a:spcBef>
              <a:defRPr/>
            </a:pPr>
            <a:r>
              <a:rPr lang="en-US" dirty="0">
                <a:solidFill>
                  <a:srgbClr val="500093"/>
                </a:solidFill>
                <a:latin typeface="Times New Roman"/>
                <a:cs typeface="Times New Roman"/>
              </a:rPr>
              <a:t>RNA polymerase I</a:t>
            </a:r>
            <a:endParaRPr lang="en-US" dirty="0">
              <a:latin typeface="Times New Roman"/>
              <a:cs typeface="Times New Roman"/>
            </a:endParaRPr>
          </a:p>
          <a:p>
            <a:pPr>
              <a:spcBef>
                <a:spcPct val="10000"/>
              </a:spcBef>
              <a:defRPr/>
            </a:pPr>
            <a:r>
              <a:rPr lang="en-US" dirty="0">
                <a:latin typeface="Times New Roman"/>
                <a:cs typeface="Times New Roman"/>
              </a:rPr>
              <a:t>promoter is</a:t>
            </a:r>
            <a:r>
              <a:rPr lang="en-US" dirty="0">
                <a:solidFill>
                  <a:schemeClr val="hlink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5' </a:t>
            </a:r>
            <a:r>
              <a:rPr lang="en-US" dirty="0">
                <a:latin typeface="Times New Roman"/>
                <a:cs typeface="Times New Roman"/>
              </a:rPr>
              <a:t>to "coding sequence" </a:t>
            </a:r>
          </a:p>
          <a:p>
            <a:pPr>
              <a:spcBef>
                <a:spcPct val="10000"/>
              </a:spcBef>
              <a:defRPr/>
            </a:pPr>
            <a:r>
              <a:rPr lang="en-US" dirty="0">
                <a:solidFill>
                  <a:srgbClr val="0000CC"/>
                </a:solidFill>
                <a:latin typeface="Times New Roman"/>
                <a:cs typeface="Times New Roman"/>
              </a:rPr>
              <a:t>2 elements</a:t>
            </a:r>
            <a:endParaRPr lang="en-US" dirty="0">
              <a:latin typeface="Times New Roman"/>
              <a:cs typeface="Times New Roman"/>
            </a:endParaRPr>
          </a:p>
          <a:p>
            <a:pPr lvl="1">
              <a:spcBef>
                <a:spcPct val="10000"/>
              </a:spcBef>
              <a:defRPr/>
            </a:pPr>
            <a:r>
              <a:rPr lang="en-US" dirty="0">
                <a:latin typeface="Times New Roman"/>
                <a:cs typeface="Times New Roman"/>
              </a:rPr>
              <a:t>1)</a:t>
            </a:r>
            <a:r>
              <a:rPr lang="en-US" dirty="0">
                <a:solidFill>
                  <a:schemeClr val="hlink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essential core </a:t>
            </a:r>
            <a:r>
              <a:rPr lang="en-US" dirty="0">
                <a:latin typeface="Times New Roman"/>
                <a:cs typeface="Times New Roman"/>
              </a:rPr>
              <a:t>includes </a:t>
            </a:r>
            <a:r>
              <a:rPr lang="en-US" dirty="0">
                <a:solidFill>
                  <a:srgbClr val="037C03"/>
                </a:solidFill>
                <a:latin typeface="Times New Roman"/>
                <a:cs typeface="Times New Roman"/>
              </a:rPr>
              <a:t>transcription start site</a:t>
            </a:r>
            <a:endParaRPr lang="en-US" sz="2400" dirty="0">
              <a:latin typeface="Times New Roman"/>
              <a:cs typeface="Times New Roman"/>
            </a:endParaRPr>
          </a:p>
          <a:p>
            <a:pPr algn="ctr">
              <a:defRPr/>
            </a:pPr>
            <a:endParaRPr lang="en-US" sz="2400" dirty="0">
              <a:latin typeface="Times New Roman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63550" y="3816350"/>
            <a:ext cx="8597900" cy="3683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30350" y="3816350"/>
            <a:ext cx="1587500" cy="368300"/>
          </a:xfrm>
          <a:prstGeom prst="rect">
            <a:avLst/>
          </a:prstGeom>
          <a:solidFill>
            <a:srgbClr val="60C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/>
          <a:lstStyle/>
          <a:p>
            <a:pPr lvl="1"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2"/>
                </a:solidFill>
                <a:latin typeface="Times New Roman" charset="0"/>
              </a:rPr>
              <a:t>UCE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646363" y="3332163"/>
            <a:ext cx="7397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latin typeface="Times New Roman" charset="0"/>
              </a:rPr>
              <a:t>-100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187950" y="3816350"/>
            <a:ext cx="1435100" cy="368300"/>
          </a:xfrm>
          <a:prstGeom prst="rect">
            <a:avLst/>
          </a:prstGeom>
          <a:solidFill>
            <a:srgbClr val="FF5008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/>
          <a:lstStyle/>
          <a:p>
            <a:pPr lvl="1"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2"/>
                </a:solidFill>
                <a:latin typeface="Times New Roman" charset="0"/>
              </a:rPr>
              <a:t>core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6172200" y="3505200"/>
            <a:ext cx="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6197600" y="3505200"/>
            <a:ext cx="1320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075363" y="3027363"/>
            <a:ext cx="504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latin typeface="Times New Roman" charset="0"/>
              </a:rPr>
              <a:t>+1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6635750" y="3816350"/>
            <a:ext cx="2425700" cy="368300"/>
          </a:xfrm>
          <a:prstGeom prst="rect">
            <a:avLst/>
          </a:prstGeom>
          <a:solidFill>
            <a:srgbClr val="FAFD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6700838" y="3729038"/>
            <a:ext cx="23717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latin typeface="Times New Roman" charset="0"/>
              </a:rPr>
              <a:t>coding sequence</a:t>
            </a:r>
          </a:p>
        </p:txBody>
      </p:sp>
    </p:spTree>
    <p:extLst>
      <p:ext uri="{BB962C8B-B14F-4D97-AF65-F5344CB8AC3E}">
        <p14:creationId xmlns:p14="http://schemas.microsoft.com/office/powerpoint/2010/main" val="38806223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4763" y="-4763"/>
            <a:ext cx="9077326" cy="282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10000"/>
              </a:spcBef>
              <a:defRPr/>
            </a:pPr>
            <a:r>
              <a:rPr lang="en-US" dirty="0">
                <a:solidFill>
                  <a:srgbClr val="500093"/>
                </a:solidFill>
                <a:latin typeface="Times New Roman"/>
                <a:cs typeface="Times New Roman"/>
              </a:rPr>
              <a:t>RNA polymerase I</a:t>
            </a:r>
            <a:endParaRPr lang="en-US" dirty="0">
              <a:latin typeface="Times New Roman"/>
              <a:cs typeface="Times New Roman"/>
            </a:endParaRPr>
          </a:p>
          <a:p>
            <a:pPr>
              <a:spcBef>
                <a:spcPct val="10000"/>
              </a:spcBef>
              <a:defRPr/>
            </a:pPr>
            <a:r>
              <a:rPr lang="en-US" dirty="0">
                <a:latin typeface="Times New Roman"/>
                <a:cs typeface="Times New Roman"/>
              </a:rPr>
              <a:t>promoter is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 5' </a:t>
            </a:r>
            <a:r>
              <a:rPr lang="en-US" dirty="0">
                <a:latin typeface="Times New Roman"/>
                <a:cs typeface="Times New Roman"/>
              </a:rPr>
              <a:t>to "coding sequence" </a:t>
            </a:r>
          </a:p>
          <a:p>
            <a:pPr>
              <a:spcBef>
                <a:spcPct val="10000"/>
              </a:spcBef>
              <a:defRPr/>
            </a:pPr>
            <a:r>
              <a:rPr lang="en-US" dirty="0">
                <a:solidFill>
                  <a:srgbClr val="0000CC"/>
                </a:solidFill>
                <a:latin typeface="Times New Roman"/>
                <a:cs typeface="Times New Roman"/>
              </a:rPr>
              <a:t>2 elements</a:t>
            </a:r>
            <a:endParaRPr lang="en-US" dirty="0">
              <a:latin typeface="Times New Roman"/>
              <a:cs typeface="Times New Roman"/>
            </a:endParaRPr>
          </a:p>
          <a:p>
            <a:pPr lvl="1">
              <a:spcBef>
                <a:spcPct val="10000"/>
              </a:spcBef>
              <a:defRPr/>
            </a:pPr>
            <a:r>
              <a:rPr lang="en-US" dirty="0">
                <a:latin typeface="Times New Roman"/>
                <a:cs typeface="Times New Roman"/>
              </a:rPr>
              <a:t>1)</a:t>
            </a:r>
            <a:r>
              <a:rPr lang="en-US" dirty="0">
                <a:solidFill>
                  <a:schemeClr val="hlink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essential core </a:t>
            </a:r>
            <a:r>
              <a:rPr lang="en-US" dirty="0">
                <a:latin typeface="Times New Roman"/>
                <a:cs typeface="Times New Roman"/>
              </a:rPr>
              <a:t>includes </a:t>
            </a:r>
            <a:r>
              <a:rPr lang="en-US" dirty="0">
                <a:solidFill>
                  <a:srgbClr val="037C03"/>
                </a:solidFill>
                <a:latin typeface="Times New Roman"/>
                <a:cs typeface="Times New Roman"/>
              </a:rPr>
              <a:t>transcription start site</a:t>
            </a:r>
            <a:endParaRPr lang="en-US" dirty="0">
              <a:latin typeface="Times New Roman"/>
              <a:cs typeface="Times New Roman"/>
            </a:endParaRPr>
          </a:p>
          <a:p>
            <a:pPr lvl="1">
              <a:spcBef>
                <a:spcPct val="10000"/>
              </a:spcBef>
              <a:defRPr/>
            </a:pPr>
            <a:r>
              <a:rPr lang="en-US" dirty="0">
                <a:latin typeface="Times New Roman"/>
                <a:cs typeface="Times New Roman"/>
              </a:rPr>
              <a:t>2)</a:t>
            </a:r>
            <a:r>
              <a:rPr lang="en-US" dirty="0">
                <a:solidFill>
                  <a:srgbClr val="DC0081"/>
                </a:solidFill>
                <a:latin typeface="Times New Roman"/>
                <a:cs typeface="Times New Roman"/>
              </a:rPr>
              <a:t>  UCE (Upstream Control Element)  </a:t>
            </a:r>
            <a:r>
              <a:rPr lang="en-US" dirty="0">
                <a:latin typeface="Times New Roman"/>
                <a:cs typeface="Times New Roman"/>
              </a:rPr>
              <a:t>at ~ -100	stimulates transcription 10-100x </a:t>
            </a:r>
            <a:endParaRPr lang="en-US" sz="2400" dirty="0">
              <a:latin typeface="Times New Roman"/>
              <a:cs typeface="Times New Roman"/>
            </a:endParaRPr>
          </a:p>
          <a:p>
            <a:pPr algn="ctr">
              <a:defRPr/>
            </a:pPr>
            <a:endParaRPr lang="en-US" sz="2400" dirty="0">
              <a:latin typeface="Times New Roman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63550" y="3816350"/>
            <a:ext cx="8597900" cy="3683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30350" y="3816350"/>
            <a:ext cx="1587500" cy="368300"/>
          </a:xfrm>
          <a:prstGeom prst="rect">
            <a:avLst/>
          </a:prstGeom>
          <a:solidFill>
            <a:srgbClr val="60C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/>
          <a:lstStyle/>
          <a:p>
            <a:pPr lvl="1"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2"/>
                </a:solidFill>
                <a:latin typeface="Times New Roman" charset="0"/>
              </a:rPr>
              <a:t>UCE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646363" y="3332163"/>
            <a:ext cx="7397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latin typeface="Times New Roman" charset="0"/>
              </a:rPr>
              <a:t>-100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187950" y="3816350"/>
            <a:ext cx="1435100" cy="368300"/>
          </a:xfrm>
          <a:prstGeom prst="rect">
            <a:avLst/>
          </a:prstGeom>
          <a:solidFill>
            <a:srgbClr val="FF5008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/>
          <a:lstStyle/>
          <a:p>
            <a:pPr lvl="1"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2"/>
                </a:solidFill>
                <a:latin typeface="Times New Roman" charset="0"/>
              </a:rPr>
              <a:t>core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6172200" y="3505200"/>
            <a:ext cx="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6197600" y="3505200"/>
            <a:ext cx="1320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075363" y="3027363"/>
            <a:ext cx="504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400">
                <a:latin typeface="Times New Roman" charset="0"/>
              </a:rPr>
              <a:t>+1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6635750" y="3816350"/>
            <a:ext cx="2425700" cy="368300"/>
          </a:xfrm>
          <a:prstGeom prst="rect">
            <a:avLst/>
          </a:prstGeom>
          <a:solidFill>
            <a:srgbClr val="FAFD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6700838" y="3729038"/>
            <a:ext cx="23717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latin typeface="Times New Roman" charset="0"/>
              </a:rPr>
              <a:t>coding sequence</a:t>
            </a:r>
          </a:p>
        </p:txBody>
      </p:sp>
    </p:spTree>
    <p:extLst>
      <p:ext uri="{BB962C8B-B14F-4D97-AF65-F5344CB8AC3E}">
        <p14:creationId xmlns:p14="http://schemas.microsoft.com/office/powerpoint/2010/main" val="2733528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14600"/>
            <a:ext cx="3668412" cy="4343400"/>
          </a:xfrm>
          <a:prstGeom prst="rect">
            <a:avLst/>
          </a:prstGeom>
        </p:spPr>
      </p:pic>
      <p:pic>
        <p:nvPicPr>
          <p:cNvPr id="13313" name="Picture 4" descr="LipidSy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194787"/>
            <a:ext cx="5334000" cy="566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077325" cy="304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ctr"/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Manipulating lipid metabolism</a:t>
            </a:r>
          </a:p>
          <a:p>
            <a:pPr marL="457200" indent="-457200"/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P starvation should push to making 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galactolipids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457200" indent="-457200"/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S starvation should push to making phospholipids &amp; oils</a:t>
            </a:r>
          </a:p>
          <a:p>
            <a:pPr marL="457200" indent="-457200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Mg starvation increased oil</a:t>
            </a:r>
          </a:p>
          <a:p>
            <a:pPr marL="457200" indent="-457200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in cyanobacteria</a:t>
            </a:r>
          </a:p>
          <a:p>
            <a:pPr marL="457200" indent="-457200"/>
            <a:r>
              <a:rPr lang="en-US" b="1" dirty="0">
                <a:latin typeface="Times New Roman"/>
                <a:cs typeface="Times New Roman"/>
              </a:rPr>
              <a:t>N starvation increased oil</a:t>
            </a:r>
          </a:p>
          <a:p>
            <a:pPr marL="457200" indent="-457200"/>
            <a:r>
              <a:rPr lang="en-US" b="1" dirty="0">
                <a:latin typeface="Times New Roman"/>
                <a:cs typeface="Times New Roman"/>
              </a:rPr>
              <a:t>in Chlorella &amp; </a:t>
            </a:r>
            <a:r>
              <a:rPr lang="en-US" b="1" dirty="0" err="1">
                <a:latin typeface="Times New Roman"/>
                <a:cs typeface="Times New Roman"/>
              </a:rPr>
              <a:t>Dunaliella</a:t>
            </a:r>
            <a:endParaRPr lang="en-US" b="1" dirty="0">
              <a:latin typeface="Times New Roman"/>
              <a:cs typeface="Times New Roman"/>
            </a:endParaRPr>
          </a:p>
          <a:p>
            <a:pPr marL="457200" indent="-457200"/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21265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514600"/>
            <a:ext cx="74676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1438" y="-4763"/>
            <a:ext cx="9001125" cy="320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10000"/>
              </a:spcBef>
              <a:defRPr/>
            </a:pPr>
            <a:r>
              <a:rPr lang="en-US" dirty="0">
                <a:solidFill>
                  <a:srgbClr val="500093"/>
                </a:solidFill>
                <a:latin typeface="Times New Roman" charset="0"/>
              </a:rPr>
              <a:t>Initiation of transcription by Pol I</a:t>
            </a:r>
          </a:p>
          <a:p>
            <a:pPr>
              <a:spcBef>
                <a:spcPct val="10000"/>
              </a:spcBef>
              <a:defRPr/>
            </a:pPr>
            <a:r>
              <a:rPr lang="en-US" dirty="0">
                <a:latin typeface="Times New Roman" charset="0"/>
              </a:rPr>
              <a:t>Order of events was determined by </a:t>
            </a:r>
            <a:r>
              <a:rPr lang="en-US" i="1" dirty="0">
                <a:latin typeface="Times New Roman" charset="0"/>
              </a:rPr>
              <a:t>in vitro </a:t>
            </a:r>
            <a:r>
              <a:rPr lang="en-US" dirty="0">
                <a:latin typeface="Times New Roman" charset="0"/>
              </a:rPr>
              <a:t> reconstitution</a:t>
            </a:r>
          </a:p>
          <a:p>
            <a:pPr>
              <a:spcBef>
                <a:spcPct val="10000"/>
              </a:spcBef>
              <a:defRPr/>
            </a:pPr>
            <a:r>
              <a:rPr lang="en-US" dirty="0">
                <a:solidFill>
                  <a:srgbClr val="0000CC"/>
                </a:solidFill>
                <a:latin typeface="Times New Roman" charset="0"/>
              </a:rPr>
              <a:t>1) UBF (upstream binding factor) binds UCE and core element</a:t>
            </a:r>
            <a:endParaRPr lang="en-US" dirty="0">
              <a:latin typeface="Times New Roman" charset="0"/>
            </a:endParaRPr>
          </a:p>
          <a:p>
            <a:pPr lvl="1">
              <a:spcBef>
                <a:spcPct val="10000"/>
              </a:spcBef>
              <a:defRPr/>
            </a:pPr>
            <a:r>
              <a:rPr lang="en-US" dirty="0">
                <a:latin typeface="Times New Roman" charset="0"/>
              </a:rPr>
              <a:t>UBF is a </a:t>
            </a:r>
            <a:r>
              <a:rPr lang="en-US" dirty="0">
                <a:solidFill>
                  <a:srgbClr val="037C03"/>
                </a:solidFill>
                <a:latin typeface="Times New Roman" charset="0"/>
              </a:rPr>
              <a:t>transcription factor</a:t>
            </a:r>
            <a:r>
              <a:rPr lang="en-US" dirty="0">
                <a:latin typeface="Times New Roman" charset="0"/>
              </a:rPr>
              <a:t>: DNA-binding proteins which </a:t>
            </a:r>
            <a:r>
              <a:rPr lang="en-US" dirty="0">
                <a:solidFill>
                  <a:srgbClr val="FC0128"/>
                </a:solidFill>
                <a:latin typeface="Times New Roman" charset="0"/>
              </a:rPr>
              <a:t>recruit</a:t>
            </a:r>
            <a:r>
              <a:rPr lang="en-US" dirty="0">
                <a:latin typeface="Times New Roman" charset="0"/>
              </a:rPr>
              <a:t> polymerases and tell them where to begin</a:t>
            </a:r>
            <a:endParaRPr lang="en-US" sz="24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0367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24000"/>
            <a:ext cx="6299200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4763" y="-4763"/>
            <a:ext cx="9077326" cy="427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10000"/>
              </a:spcBef>
              <a:defRPr/>
            </a:pPr>
            <a:r>
              <a:rPr lang="en-US" sz="2400" dirty="0">
                <a:solidFill>
                  <a:srgbClr val="500093"/>
                </a:solidFill>
                <a:latin typeface="Times New Roman" charset="0"/>
              </a:rPr>
              <a:t>I</a:t>
            </a:r>
            <a:r>
              <a:rPr lang="en-US" dirty="0">
                <a:solidFill>
                  <a:srgbClr val="500093"/>
                </a:solidFill>
                <a:latin typeface="Times New Roman" charset="0"/>
              </a:rPr>
              <a:t>nitiation of transcription by Pol I</a:t>
            </a:r>
            <a:endParaRPr lang="en-US" dirty="0">
              <a:latin typeface="Times New Roman" charset="0"/>
            </a:endParaRPr>
          </a:p>
          <a:p>
            <a:pPr>
              <a:spcBef>
                <a:spcPct val="10000"/>
              </a:spcBef>
              <a:defRPr/>
            </a:pPr>
            <a:r>
              <a:rPr lang="en-US" dirty="0">
                <a:latin typeface="Times New Roman" charset="0"/>
              </a:rPr>
              <a:t>1) UBF binds UCE and core element</a:t>
            </a:r>
          </a:p>
          <a:p>
            <a:pPr>
              <a:spcBef>
                <a:spcPct val="10000"/>
              </a:spcBef>
              <a:defRPr/>
            </a:pPr>
            <a:r>
              <a:rPr lang="en-US" dirty="0">
                <a:latin typeface="Times New Roman" charset="0"/>
              </a:rPr>
              <a:t>2</a:t>
            </a:r>
            <a:r>
              <a:rPr lang="en-US" dirty="0">
                <a:solidFill>
                  <a:schemeClr val="hlink"/>
                </a:solidFill>
                <a:latin typeface="Times New Roman" charset="0"/>
              </a:rPr>
              <a:t>) </a:t>
            </a:r>
            <a:r>
              <a:rPr lang="en-US" dirty="0">
                <a:solidFill>
                  <a:srgbClr val="FF0000"/>
                </a:solidFill>
                <a:latin typeface="Times New Roman" charset="0"/>
              </a:rPr>
              <a:t>SL1</a:t>
            </a:r>
            <a:r>
              <a:rPr lang="en-US" dirty="0">
                <a:solidFill>
                  <a:schemeClr val="hlink"/>
                </a:solidFill>
                <a:latin typeface="Times New Roman" charset="0"/>
              </a:rPr>
              <a:t> </a:t>
            </a:r>
            <a:r>
              <a:rPr lang="en-US" dirty="0">
                <a:latin typeface="Times New Roman" charset="0"/>
              </a:rPr>
              <a:t>(selectivity factor 1) binds</a:t>
            </a:r>
            <a:r>
              <a:rPr lang="en-US" dirty="0">
                <a:solidFill>
                  <a:srgbClr val="500093"/>
                </a:solidFill>
                <a:latin typeface="Times New Roman" charset="0"/>
              </a:rPr>
              <a:t> </a:t>
            </a:r>
            <a:r>
              <a:rPr lang="en-US" dirty="0">
                <a:solidFill>
                  <a:srgbClr val="0000CC"/>
                </a:solidFill>
                <a:latin typeface="Times New Roman" charset="0"/>
              </a:rPr>
              <a:t>UBF </a:t>
            </a:r>
            <a:r>
              <a:rPr lang="en-US" dirty="0">
                <a:latin typeface="Times New Roman" charset="0"/>
              </a:rPr>
              <a:t>(</a:t>
            </a:r>
            <a:r>
              <a:rPr lang="en-US" dirty="0">
                <a:solidFill>
                  <a:srgbClr val="FF0000"/>
                </a:solidFill>
                <a:latin typeface="Times New Roman" charset="0"/>
              </a:rPr>
              <a:t>not </a:t>
            </a:r>
            <a:r>
              <a:rPr lang="en-US" dirty="0">
                <a:latin typeface="Times New Roman" charset="0"/>
              </a:rPr>
              <a:t>DNA) </a:t>
            </a:r>
          </a:p>
          <a:p>
            <a:pPr>
              <a:spcBef>
                <a:spcPct val="10000"/>
              </a:spcBef>
              <a:defRPr/>
            </a:pPr>
            <a:r>
              <a:rPr lang="en-US" dirty="0">
                <a:latin typeface="Times New Roman" charset="0"/>
              </a:rPr>
              <a:t>SL1 is a</a:t>
            </a:r>
            <a:r>
              <a:rPr lang="en-US" dirty="0">
                <a:solidFill>
                  <a:srgbClr val="037C03"/>
                </a:solidFill>
                <a:latin typeface="Times New Roman" charset="0"/>
              </a:rPr>
              <a:t> </a:t>
            </a:r>
            <a:r>
              <a:rPr lang="en-US" dirty="0" err="1">
                <a:solidFill>
                  <a:srgbClr val="037C03"/>
                </a:solidFill>
                <a:latin typeface="Times New Roman" charset="0"/>
              </a:rPr>
              <a:t>coactivator</a:t>
            </a:r>
            <a:endParaRPr lang="en-US" dirty="0">
              <a:latin typeface="Times New Roman" charset="0"/>
            </a:endParaRPr>
          </a:p>
          <a:p>
            <a:pPr>
              <a:spcBef>
                <a:spcPct val="10000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Times New Roman" charset="0"/>
              </a:rPr>
              <a:t>proteins which </a:t>
            </a:r>
          </a:p>
          <a:p>
            <a:pPr>
              <a:spcBef>
                <a:spcPct val="10000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Times New Roman" charset="0"/>
              </a:rPr>
              <a:t>bind transcription </a:t>
            </a:r>
          </a:p>
          <a:p>
            <a:pPr>
              <a:spcBef>
                <a:spcPct val="10000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Times New Roman" charset="0"/>
              </a:rPr>
              <a:t>factors and </a:t>
            </a:r>
          </a:p>
          <a:p>
            <a:pPr>
              <a:spcBef>
                <a:spcPct val="10000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Times New Roman" charset="0"/>
              </a:rPr>
              <a:t>stimulate </a:t>
            </a:r>
          </a:p>
          <a:p>
            <a:pPr>
              <a:spcBef>
                <a:spcPct val="10000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Times New Roman" charset="0"/>
              </a:rPr>
              <a:t>transcription</a:t>
            </a:r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0528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24000"/>
            <a:ext cx="6299200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4763" y="-4763"/>
            <a:ext cx="9077326" cy="427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10000"/>
              </a:spcBef>
              <a:defRPr/>
            </a:pPr>
            <a:r>
              <a:rPr lang="en-US" sz="2400" dirty="0">
                <a:solidFill>
                  <a:srgbClr val="500093"/>
                </a:solidFill>
                <a:latin typeface="Times New Roman" charset="0"/>
              </a:rPr>
              <a:t>I</a:t>
            </a:r>
            <a:r>
              <a:rPr lang="en-US" dirty="0">
                <a:solidFill>
                  <a:srgbClr val="500093"/>
                </a:solidFill>
                <a:latin typeface="Times New Roman" charset="0"/>
              </a:rPr>
              <a:t>nitiation of transcription by Pol I</a:t>
            </a:r>
            <a:endParaRPr lang="en-US" dirty="0">
              <a:latin typeface="Times New Roman" charset="0"/>
            </a:endParaRPr>
          </a:p>
          <a:p>
            <a:pPr>
              <a:spcBef>
                <a:spcPct val="10000"/>
              </a:spcBef>
              <a:defRPr/>
            </a:pPr>
            <a:r>
              <a:rPr lang="en-US" dirty="0">
                <a:latin typeface="Times New Roman" charset="0"/>
              </a:rPr>
              <a:t>1) UBF binds UCE and core element</a:t>
            </a:r>
          </a:p>
          <a:p>
            <a:pPr>
              <a:spcBef>
                <a:spcPct val="10000"/>
              </a:spcBef>
              <a:defRPr/>
            </a:pPr>
            <a:r>
              <a:rPr lang="en-US" dirty="0">
                <a:latin typeface="Times New Roman" charset="0"/>
              </a:rPr>
              <a:t>2</a:t>
            </a:r>
            <a:r>
              <a:rPr lang="en-US" dirty="0">
                <a:solidFill>
                  <a:schemeClr val="hlink"/>
                </a:solidFill>
                <a:latin typeface="Times New Roman" charset="0"/>
              </a:rPr>
              <a:t>) </a:t>
            </a:r>
            <a:r>
              <a:rPr lang="en-US" dirty="0">
                <a:solidFill>
                  <a:srgbClr val="FF0000"/>
                </a:solidFill>
                <a:latin typeface="Times New Roman" charset="0"/>
              </a:rPr>
              <a:t>SL1</a:t>
            </a:r>
            <a:r>
              <a:rPr lang="en-US" dirty="0">
                <a:solidFill>
                  <a:schemeClr val="hlink"/>
                </a:solidFill>
                <a:latin typeface="Times New Roman" charset="0"/>
              </a:rPr>
              <a:t> </a:t>
            </a:r>
            <a:r>
              <a:rPr lang="en-US" dirty="0">
                <a:latin typeface="Times New Roman" charset="0"/>
              </a:rPr>
              <a:t>(selectivity factor 1) binds</a:t>
            </a:r>
            <a:r>
              <a:rPr lang="en-US" dirty="0">
                <a:solidFill>
                  <a:srgbClr val="500093"/>
                </a:solidFill>
                <a:latin typeface="Times New Roman" charset="0"/>
              </a:rPr>
              <a:t> </a:t>
            </a:r>
            <a:r>
              <a:rPr lang="en-US" dirty="0">
                <a:solidFill>
                  <a:srgbClr val="0000CC"/>
                </a:solidFill>
                <a:latin typeface="Times New Roman" charset="0"/>
              </a:rPr>
              <a:t>UBF </a:t>
            </a:r>
            <a:r>
              <a:rPr lang="en-US" dirty="0">
                <a:latin typeface="Times New Roman" charset="0"/>
              </a:rPr>
              <a:t>(</a:t>
            </a:r>
            <a:r>
              <a:rPr lang="en-US" dirty="0">
                <a:solidFill>
                  <a:srgbClr val="FF0000"/>
                </a:solidFill>
                <a:latin typeface="Times New Roman" charset="0"/>
              </a:rPr>
              <a:t>not </a:t>
            </a:r>
            <a:r>
              <a:rPr lang="en-US" dirty="0">
                <a:latin typeface="Times New Roman" charset="0"/>
              </a:rPr>
              <a:t>DNA) </a:t>
            </a:r>
          </a:p>
          <a:p>
            <a:pPr>
              <a:spcBef>
                <a:spcPct val="10000"/>
              </a:spcBef>
              <a:defRPr/>
            </a:pPr>
            <a:r>
              <a:rPr lang="en-US" dirty="0">
                <a:latin typeface="Times New Roman" charset="0"/>
              </a:rPr>
              <a:t>SL1 is a</a:t>
            </a:r>
            <a:r>
              <a:rPr lang="en-US" dirty="0">
                <a:solidFill>
                  <a:srgbClr val="037C03"/>
                </a:solidFill>
                <a:latin typeface="Times New Roman" charset="0"/>
              </a:rPr>
              <a:t> </a:t>
            </a:r>
            <a:r>
              <a:rPr lang="en-US" dirty="0" err="1">
                <a:solidFill>
                  <a:srgbClr val="037C03"/>
                </a:solidFill>
                <a:latin typeface="Times New Roman" charset="0"/>
              </a:rPr>
              <a:t>coactivator</a:t>
            </a:r>
            <a:endParaRPr lang="en-US" dirty="0">
              <a:latin typeface="Times New Roman" charset="0"/>
            </a:endParaRPr>
          </a:p>
          <a:p>
            <a:pPr>
              <a:spcBef>
                <a:spcPct val="10000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Times New Roman" charset="0"/>
              </a:rPr>
              <a:t>proteins which </a:t>
            </a:r>
          </a:p>
          <a:p>
            <a:pPr>
              <a:spcBef>
                <a:spcPct val="10000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Times New Roman" charset="0"/>
              </a:rPr>
              <a:t>bind transcription </a:t>
            </a:r>
          </a:p>
          <a:p>
            <a:pPr>
              <a:spcBef>
                <a:spcPct val="10000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Times New Roman" charset="0"/>
              </a:rPr>
              <a:t>factors and </a:t>
            </a:r>
          </a:p>
          <a:p>
            <a:pPr>
              <a:spcBef>
                <a:spcPct val="10000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Times New Roman" charset="0"/>
              </a:rPr>
              <a:t>stimulate </a:t>
            </a:r>
          </a:p>
          <a:p>
            <a:pPr>
              <a:spcBef>
                <a:spcPct val="10000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Times New Roman" charset="0"/>
              </a:rPr>
              <a:t>transcription</a:t>
            </a:r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64752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6070600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4763" y="-4763"/>
            <a:ext cx="9077326" cy="333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10000"/>
              </a:spcBef>
              <a:defRPr/>
            </a:pPr>
            <a:r>
              <a:rPr lang="en-US" sz="2400" dirty="0">
                <a:solidFill>
                  <a:srgbClr val="500093"/>
                </a:solidFill>
                <a:latin typeface="Times New Roman" charset="0"/>
              </a:rPr>
              <a:t>I</a:t>
            </a:r>
            <a:r>
              <a:rPr lang="en-US" dirty="0">
                <a:solidFill>
                  <a:srgbClr val="500093"/>
                </a:solidFill>
                <a:latin typeface="Times New Roman" charset="0"/>
              </a:rPr>
              <a:t>nitiation of transcription by Pol I</a:t>
            </a:r>
            <a:endParaRPr lang="en-US" dirty="0">
              <a:latin typeface="Times New Roman" charset="0"/>
            </a:endParaRPr>
          </a:p>
          <a:p>
            <a:pPr>
              <a:spcBef>
                <a:spcPct val="10000"/>
              </a:spcBef>
              <a:defRPr/>
            </a:pPr>
            <a:r>
              <a:rPr lang="en-US" dirty="0">
                <a:latin typeface="Times New Roman" charset="0"/>
              </a:rPr>
              <a:t>1) UBF binds UCE and core element</a:t>
            </a:r>
          </a:p>
          <a:p>
            <a:pPr>
              <a:spcBef>
                <a:spcPct val="10000"/>
              </a:spcBef>
              <a:defRPr/>
            </a:pPr>
            <a:r>
              <a:rPr lang="en-US" dirty="0">
                <a:latin typeface="Times New Roman" charset="0"/>
              </a:rPr>
              <a:t>2</a:t>
            </a:r>
            <a:r>
              <a:rPr lang="en-US" dirty="0">
                <a:solidFill>
                  <a:schemeClr val="hlink"/>
                </a:solidFill>
                <a:latin typeface="Times New Roman" charset="0"/>
              </a:rPr>
              <a:t>) </a:t>
            </a:r>
            <a:r>
              <a:rPr lang="en-US" dirty="0">
                <a:solidFill>
                  <a:srgbClr val="FF0000"/>
                </a:solidFill>
                <a:latin typeface="Times New Roman" charset="0"/>
              </a:rPr>
              <a:t>SL1</a:t>
            </a:r>
            <a:r>
              <a:rPr lang="en-US" dirty="0">
                <a:solidFill>
                  <a:schemeClr val="hlink"/>
                </a:solidFill>
                <a:latin typeface="Times New Roman" charset="0"/>
              </a:rPr>
              <a:t> </a:t>
            </a:r>
            <a:r>
              <a:rPr lang="en-US" dirty="0">
                <a:latin typeface="Times New Roman" charset="0"/>
              </a:rPr>
              <a:t>(selectivity factor 1) binds</a:t>
            </a:r>
            <a:r>
              <a:rPr lang="en-US" dirty="0">
                <a:solidFill>
                  <a:srgbClr val="500093"/>
                </a:solidFill>
                <a:latin typeface="Times New Roman" charset="0"/>
              </a:rPr>
              <a:t> </a:t>
            </a:r>
            <a:r>
              <a:rPr lang="en-US" dirty="0">
                <a:solidFill>
                  <a:srgbClr val="0000CC"/>
                </a:solidFill>
                <a:latin typeface="Times New Roman" charset="0"/>
              </a:rPr>
              <a:t>UBF</a:t>
            </a:r>
            <a:r>
              <a:rPr lang="en-US" dirty="0">
                <a:solidFill>
                  <a:srgbClr val="500093"/>
                </a:solidFill>
                <a:latin typeface="Times New Roman" charset="0"/>
              </a:rPr>
              <a:t> </a:t>
            </a:r>
            <a:r>
              <a:rPr lang="en-US" dirty="0">
                <a:latin typeface="Times New Roman" charset="0"/>
              </a:rPr>
              <a:t>(</a:t>
            </a:r>
            <a:r>
              <a:rPr lang="en-US" dirty="0">
                <a:solidFill>
                  <a:srgbClr val="FF0000"/>
                </a:solidFill>
                <a:latin typeface="Times New Roman" charset="0"/>
              </a:rPr>
              <a:t>not </a:t>
            </a:r>
            <a:r>
              <a:rPr lang="en-US" dirty="0">
                <a:latin typeface="Times New Roman" charset="0"/>
              </a:rPr>
              <a:t>DNA) </a:t>
            </a:r>
          </a:p>
          <a:p>
            <a:pPr>
              <a:spcBef>
                <a:spcPct val="10000"/>
              </a:spcBef>
              <a:defRPr/>
            </a:pPr>
            <a:r>
              <a:rPr lang="en-US" dirty="0">
                <a:solidFill>
                  <a:srgbClr val="0000CC"/>
                </a:solidFill>
                <a:latin typeface="Times New Roman" charset="0"/>
              </a:rPr>
              <a:t>SL1 is a complex of </a:t>
            </a:r>
          </a:p>
          <a:p>
            <a:pPr>
              <a:spcBef>
                <a:spcPct val="10000"/>
              </a:spcBef>
              <a:defRPr/>
            </a:pPr>
            <a:r>
              <a:rPr lang="en-US" dirty="0">
                <a:solidFill>
                  <a:srgbClr val="0000CC"/>
                </a:solidFill>
                <a:latin typeface="Times New Roman" charset="0"/>
              </a:rPr>
              <a:t>4 proteins including</a:t>
            </a:r>
          </a:p>
          <a:p>
            <a:pPr>
              <a:spcBef>
                <a:spcPct val="10000"/>
              </a:spcBef>
              <a:defRPr/>
            </a:pPr>
            <a:r>
              <a:rPr lang="en-US" dirty="0">
                <a:solidFill>
                  <a:srgbClr val="0000CC"/>
                </a:solidFill>
                <a:latin typeface="Times New Roman" charset="0"/>
              </a:rPr>
              <a:t>TBP (TATAA-</a:t>
            </a:r>
          </a:p>
          <a:p>
            <a:pPr>
              <a:spcBef>
                <a:spcPct val="10000"/>
              </a:spcBef>
              <a:defRPr/>
            </a:pPr>
            <a:r>
              <a:rPr lang="en-US" dirty="0">
                <a:solidFill>
                  <a:srgbClr val="0000CC"/>
                </a:solidFill>
                <a:latin typeface="Times New Roman" charset="0"/>
              </a:rPr>
              <a:t>binding protein)</a:t>
            </a:r>
            <a:endParaRPr lang="en-US" sz="24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4995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4763" y="-4763"/>
            <a:ext cx="9077326" cy="192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10000"/>
              </a:spcBef>
              <a:defRPr/>
            </a:pPr>
            <a:r>
              <a:rPr lang="en-US" sz="2400" dirty="0">
                <a:solidFill>
                  <a:srgbClr val="500093"/>
                </a:solidFill>
                <a:latin typeface="Times New Roman" charset="0"/>
              </a:rPr>
              <a:t>I</a:t>
            </a:r>
            <a:r>
              <a:rPr lang="en-US" dirty="0">
                <a:solidFill>
                  <a:srgbClr val="500093"/>
                </a:solidFill>
                <a:latin typeface="Times New Roman" charset="0"/>
              </a:rPr>
              <a:t>nitiation of transcription by Pol I</a:t>
            </a:r>
            <a:endParaRPr lang="en-US" dirty="0">
              <a:latin typeface="Times New Roman" charset="0"/>
            </a:endParaRPr>
          </a:p>
          <a:p>
            <a:pPr>
              <a:spcBef>
                <a:spcPct val="10000"/>
              </a:spcBef>
              <a:defRPr/>
            </a:pPr>
            <a:r>
              <a:rPr lang="en-US" dirty="0">
                <a:latin typeface="Times New Roman" charset="0"/>
              </a:rPr>
              <a:t>1) UBF binds UCE and core element</a:t>
            </a:r>
          </a:p>
          <a:p>
            <a:pPr>
              <a:spcBef>
                <a:spcPct val="10000"/>
              </a:spcBef>
              <a:defRPr/>
            </a:pPr>
            <a:r>
              <a:rPr lang="en-US" dirty="0">
                <a:latin typeface="Times New Roman" charset="0"/>
              </a:rPr>
              <a:t>2</a:t>
            </a:r>
            <a:r>
              <a:rPr lang="en-US" dirty="0">
                <a:solidFill>
                  <a:schemeClr val="hlink"/>
                </a:solidFill>
                <a:latin typeface="Times New Roman" charset="0"/>
              </a:rPr>
              <a:t>) </a:t>
            </a:r>
            <a:r>
              <a:rPr lang="en-US" dirty="0">
                <a:solidFill>
                  <a:srgbClr val="FF0000"/>
                </a:solidFill>
                <a:latin typeface="Times New Roman" charset="0"/>
              </a:rPr>
              <a:t>SL1</a:t>
            </a:r>
            <a:r>
              <a:rPr lang="en-US" dirty="0">
                <a:solidFill>
                  <a:schemeClr val="hlink"/>
                </a:solidFill>
                <a:latin typeface="Times New Roman" charset="0"/>
              </a:rPr>
              <a:t> </a:t>
            </a:r>
            <a:r>
              <a:rPr lang="en-US" dirty="0">
                <a:latin typeface="Times New Roman" charset="0"/>
              </a:rPr>
              <a:t>(selectivity factor 1) binds</a:t>
            </a:r>
            <a:r>
              <a:rPr lang="en-US" dirty="0">
                <a:solidFill>
                  <a:srgbClr val="500093"/>
                </a:solidFill>
                <a:latin typeface="Times New Roman" charset="0"/>
              </a:rPr>
              <a:t> </a:t>
            </a:r>
            <a:r>
              <a:rPr lang="en-US" dirty="0">
                <a:solidFill>
                  <a:srgbClr val="0000CC"/>
                </a:solidFill>
                <a:latin typeface="Times New Roman" charset="0"/>
              </a:rPr>
              <a:t>UBF </a:t>
            </a:r>
            <a:r>
              <a:rPr lang="en-US" dirty="0">
                <a:latin typeface="Times New Roman" charset="0"/>
              </a:rPr>
              <a:t>(</a:t>
            </a:r>
            <a:r>
              <a:rPr lang="en-US" dirty="0">
                <a:solidFill>
                  <a:srgbClr val="FF0000"/>
                </a:solidFill>
                <a:latin typeface="Times New Roman" charset="0"/>
              </a:rPr>
              <a:t>not</a:t>
            </a:r>
            <a:r>
              <a:rPr lang="en-US" dirty="0">
                <a:solidFill>
                  <a:schemeClr val="hlink"/>
                </a:solidFill>
                <a:latin typeface="Times New Roman" charset="0"/>
              </a:rPr>
              <a:t> </a:t>
            </a:r>
            <a:r>
              <a:rPr lang="en-US" dirty="0">
                <a:latin typeface="Times New Roman" charset="0"/>
              </a:rPr>
              <a:t>DNA) </a:t>
            </a:r>
          </a:p>
          <a:p>
            <a:pPr>
              <a:spcBef>
                <a:spcPct val="10000"/>
              </a:spcBef>
              <a:defRPr/>
            </a:pPr>
            <a:r>
              <a:rPr lang="en-US" dirty="0">
                <a:latin typeface="Times New Roman" charset="0"/>
              </a:rPr>
              <a:t>3) complex</a:t>
            </a:r>
            <a:r>
              <a:rPr lang="en-US" dirty="0">
                <a:solidFill>
                  <a:srgbClr val="037C03"/>
                </a:solidFill>
                <a:latin typeface="Times New Roman" charset="0"/>
              </a:rPr>
              <a:t> recruits </a:t>
            </a:r>
            <a:r>
              <a:rPr lang="en-US" dirty="0">
                <a:latin typeface="Times New Roman" charset="0"/>
              </a:rPr>
              <a:t>Pol I</a:t>
            </a:r>
            <a:endParaRPr lang="en-US" sz="2400" dirty="0">
              <a:latin typeface="Times New Roman" charset="0"/>
            </a:endParaRPr>
          </a:p>
        </p:txBody>
      </p:sp>
      <p:pic>
        <p:nvPicPr>
          <p:cNvPr id="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5" y="1371600"/>
            <a:ext cx="5349875" cy="515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0974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ChangeArrowheads="1"/>
          </p:cNvSpPr>
          <p:nvPr/>
        </p:nvSpPr>
        <p:spPr bwMode="auto">
          <a:xfrm>
            <a:off x="0" y="0"/>
            <a:ext cx="9077325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10000"/>
              </a:spcBef>
            </a:pPr>
            <a:r>
              <a:rPr lang="en-US" sz="2400">
                <a:solidFill>
                  <a:srgbClr val="500093"/>
                </a:solidFill>
                <a:latin typeface="Times New Roman" charset="0"/>
              </a:rPr>
              <a:t>I</a:t>
            </a:r>
            <a:r>
              <a:rPr lang="en-US">
                <a:solidFill>
                  <a:srgbClr val="500093"/>
                </a:solidFill>
                <a:latin typeface="Times New Roman" charset="0"/>
              </a:rPr>
              <a:t>nitiation of transcription by Pol I</a:t>
            </a:r>
            <a:endParaRPr lang="en-US">
              <a:latin typeface="Times New Roman" charset="0"/>
            </a:endParaRPr>
          </a:p>
          <a:p>
            <a:pPr>
              <a:spcBef>
                <a:spcPct val="10000"/>
              </a:spcBef>
            </a:pPr>
            <a:r>
              <a:rPr lang="en-US">
                <a:latin typeface="Times New Roman" charset="0"/>
              </a:rPr>
              <a:t>1) UBF binds UCE and core element</a:t>
            </a:r>
          </a:p>
          <a:p>
            <a:pPr>
              <a:spcBef>
                <a:spcPct val="10000"/>
              </a:spcBef>
            </a:pPr>
            <a:r>
              <a:rPr lang="en-US">
                <a:latin typeface="Times New Roman" charset="0"/>
              </a:rPr>
              <a:t>2</a:t>
            </a:r>
            <a:r>
              <a:rPr lang="en-US">
                <a:solidFill>
                  <a:schemeClr val="hlink"/>
                </a:solidFill>
                <a:latin typeface="Times New Roman" charset="0"/>
              </a:rPr>
              <a:t>) </a:t>
            </a:r>
            <a:r>
              <a:rPr lang="en-US">
                <a:solidFill>
                  <a:srgbClr val="FF0000"/>
                </a:solidFill>
                <a:latin typeface="Times New Roman" charset="0"/>
              </a:rPr>
              <a:t>SL1</a:t>
            </a:r>
            <a:r>
              <a:rPr lang="en-US">
                <a:solidFill>
                  <a:schemeClr val="hlink"/>
                </a:solidFill>
                <a:latin typeface="Times New Roman" charset="0"/>
              </a:rPr>
              <a:t> </a:t>
            </a:r>
            <a:r>
              <a:rPr lang="en-US">
                <a:latin typeface="Times New Roman" charset="0"/>
              </a:rPr>
              <a:t>(selectivity factor 1) binds</a:t>
            </a:r>
            <a:r>
              <a:rPr lang="en-US">
                <a:solidFill>
                  <a:srgbClr val="500093"/>
                </a:solidFill>
                <a:latin typeface="Times New Roman" charset="0"/>
              </a:rPr>
              <a:t> </a:t>
            </a:r>
            <a:r>
              <a:rPr lang="en-US">
                <a:solidFill>
                  <a:srgbClr val="0000CC"/>
                </a:solidFill>
                <a:latin typeface="Times New Roman" charset="0"/>
              </a:rPr>
              <a:t>UBF </a:t>
            </a:r>
            <a:r>
              <a:rPr lang="en-US">
                <a:latin typeface="Times New Roman" charset="0"/>
              </a:rPr>
              <a:t>(</a:t>
            </a:r>
            <a:r>
              <a:rPr lang="en-US">
                <a:solidFill>
                  <a:srgbClr val="FF0000"/>
                </a:solidFill>
                <a:latin typeface="Times New Roman" charset="0"/>
              </a:rPr>
              <a:t>not </a:t>
            </a:r>
            <a:r>
              <a:rPr lang="en-US">
                <a:latin typeface="Times New Roman" charset="0"/>
              </a:rPr>
              <a:t>DNA) </a:t>
            </a:r>
          </a:p>
          <a:p>
            <a:pPr>
              <a:spcBef>
                <a:spcPct val="10000"/>
              </a:spcBef>
            </a:pPr>
            <a:r>
              <a:rPr lang="en-US">
                <a:latin typeface="Times New Roman" charset="0"/>
              </a:rPr>
              <a:t>3) complex</a:t>
            </a:r>
            <a:r>
              <a:rPr lang="en-US">
                <a:solidFill>
                  <a:srgbClr val="037C03"/>
                </a:solidFill>
                <a:latin typeface="Times New Roman" charset="0"/>
              </a:rPr>
              <a:t> recruits </a:t>
            </a:r>
            <a:r>
              <a:rPr lang="en-US">
                <a:latin typeface="Times New Roman" charset="0"/>
              </a:rPr>
              <a:t>Pol I</a:t>
            </a:r>
          </a:p>
          <a:p>
            <a:pPr>
              <a:spcBef>
                <a:spcPct val="10000"/>
              </a:spcBef>
            </a:pPr>
            <a:r>
              <a:rPr lang="en-US">
                <a:solidFill>
                  <a:srgbClr val="0000CC"/>
                </a:solidFill>
                <a:latin typeface="Times New Roman" charset="0"/>
              </a:rPr>
              <a:t>4) Pol I transcribes until</a:t>
            </a:r>
          </a:p>
          <a:p>
            <a:pPr>
              <a:spcBef>
                <a:spcPct val="10000"/>
              </a:spcBef>
            </a:pPr>
            <a:r>
              <a:rPr lang="en-US">
                <a:solidFill>
                  <a:srgbClr val="0000CC"/>
                </a:solidFill>
                <a:latin typeface="Times New Roman" charset="0"/>
              </a:rPr>
              <a:t>it hits a</a:t>
            </a:r>
            <a:r>
              <a:rPr lang="en-US">
                <a:latin typeface="Times New Roman" charset="0"/>
              </a:rPr>
              <a:t> </a:t>
            </a:r>
            <a:r>
              <a:rPr lang="en-US">
                <a:solidFill>
                  <a:srgbClr val="FF0000"/>
                </a:solidFill>
                <a:latin typeface="Times New Roman" charset="0"/>
              </a:rPr>
              <a:t>termination site</a:t>
            </a:r>
            <a:endParaRPr lang="en-US" sz="2400">
              <a:solidFill>
                <a:srgbClr val="FF0000"/>
              </a:solidFill>
              <a:latin typeface="Times New Roman" charset="0"/>
            </a:endParaRPr>
          </a:p>
        </p:txBody>
      </p:sp>
      <p:pic>
        <p:nvPicPr>
          <p:cNvPr id="10957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1376363"/>
            <a:ext cx="5349875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24118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0"/>
            <a:ext cx="5715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lvl="3">
              <a:defRPr/>
            </a:pPr>
            <a:r>
              <a:rPr lang="en-US" sz="2800" dirty="0">
                <a:solidFill>
                  <a:srgbClr val="8901F3"/>
                </a:solidFill>
              </a:rPr>
              <a:t>Processing </a:t>
            </a:r>
            <a:r>
              <a:rPr lang="en-US" sz="2800" dirty="0" err="1">
                <a:solidFill>
                  <a:srgbClr val="8901F3"/>
                </a:solidFill>
              </a:rPr>
              <a:t>rRNA</a:t>
            </a:r>
            <a:endParaRPr lang="en-US" sz="2800" dirty="0">
              <a:solidFill>
                <a:srgbClr val="8901F3"/>
              </a:solidFill>
            </a:endParaRPr>
          </a:p>
          <a:p>
            <a:pPr>
              <a:buFont typeface="Times" charset="0"/>
              <a:buAutoNum type="arabicParenR"/>
              <a:defRPr/>
            </a:pPr>
            <a:r>
              <a:rPr lang="en-US" sz="2800" dirty="0"/>
              <a:t>~ 200 bases are methylated</a:t>
            </a:r>
          </a:p>
          <a:p>
            <a:pPr>
              <a:buFont typeface="Times" charset="0"/>
              <a:buChar char="•"/>
              <a:defRPr/>
            </a:pPr>
            <a:r>
              <a:rPr lang="en-US" sz="2800" dirty="0">
                <a:solidFill>
                  <a:srgbClr val="0000CC"/>
                </a:solidFill>
              </a:rPr>
              <a:t>Box C/D </a:t>
            </a:r>
            <a:r>
              <a:rPr lang="en-US" sz="2800" dirty="0" err="1">
                <a:solidFill>
                  <a:srgbClr val="0000CC"/>
                </a:solidFill>
              </a:rPr>
              <a:t>snoRNA</a:t>
            </a:r>
            <a:r>
              <a:rPr lang="en-US" sz="2800" dirty="0">
                <a:solidFill>
                  <a:srgbClr val="0000CC"/>
                </a:solidFill>
              </a:rPr>
              <a:t> picks sites </a:t>
            </a:r>
          </a:p>
        </p:txBody>
      </p:sp>
      <p:pic>
        <p:nvPicPr>
          <p:cNvPr id="110594" name="Picture 3" descr="rRNAmod.jpg                                                    0001CC93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0"/>
            <a:ext cx="332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5" name="Picture 4" descr=" rRNA1.jpg                                                      00000002untitled                       B8B0085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1863"/>
            <a:ext cx="5791200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0632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0"/>
            <a:ext cx="57150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lvl="3">
              <a:defRPr/>
            </a:pPr>
            <a:r>
              <a:rPr lang="en-US" sz="2800" dirty="0">
                <a:solidFill>
                  <a:srgbClr val="8901F3"/>
                </a:solidFill>
              </a:rPr>
              <a:t>Processing </a:t>
            </a:r>
            <a:r>
              <a:rPr lang="en-US" sz="2800" dirty="0" err="1">
                <a:solidFill>
                  <a:srgbClr val="8901F3"/>
                </a:solidFill>
              </a:rPr>
              <a:t>rRNA</a:t>
            </a:r>
            <a:endParaRPr lang="en-US" sz="2800" dirty="0">
              <a:solidFill>
                <a:srgbClr val="8901F3"/>
              </a:solidFill>
            </a:endParaRPr>
          </a:p>
          <a:p>
            <a:pPr>
              <a:buFont typeface="Times" charset="0"/>
              <a:buAutoNum type="arabicParenR"/>
              <a:defRPr/>
            </a:pPr>
            <a:r>
              <a:rPr lang="en-US" sz="2800" dirty="0"/>
              <a:t>~ 200 bases are methylated</a:t>
            </a:r>
          </a:p>
          <a:p>
            <a:pPr>
              <a:buFontTx/>
              <a:buChar char="•"/>
              <a:defRPr/>
            </a:pPr>
            <a:r>
              <a:rPr lang="en-US" sz="2800" dirty="0">
                <a:solidFill>
                  <a:srgbClr val="0000CC"/>
                </a:solidFill>
              </a:rPr>
              <a:t>Box C/D </a:t>
            </a:r>
            <a:r>
              <a:rPr lang="en-US" sz="2800" dirty="0" err="1">
                <a:solidFill>
                  <a:srgbClr val="0000CC"/>
                </a:solidFill>
              </a:rPr>
              <a:t>snoRNA</a:t>
            </a:r>
            <a:r>
              <a:rPr lang="en-US" sz="2800" dirty="0">
                <a:solidFill>
                  <a:srgbClr val="0000CC"/>
                </a:solidFill>
              </a:rPr>
              <a:t> picks sites </a:t>
            </a:r>
          </a:p>
          <a:p>
            <a:pPr>
              <a:buFontTx/>
              <a:buChar char="•"/>
              <a:defRPr/>
            </a:pPr>
            <a:r>
              <a:rPr lang="en-US" sz="2800" dirty="0">
                <a:solidFill>
                  <a:srgbClr val="037C03"/>
                </a:solidFill>
              </a:rPr>
              <a:t>One for each!</a:t>
            </a:r>
          </a:p>
        </p:txBody>
      </p:sp>
      <p:pic>
        <p:nvPicPr>
          <p:cNvPr id="111618" name="Picture 3" descr="rRNAmod.jpg                                                    0001CC93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0"/>
            <a:ext cx="332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9" name="Picture 4" descr=" rRNA1.jpg                                                      00000002untitled                       B8B0085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1863"/>
            <a:ext cx="5791200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Picture 4" descr="snoDomN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58324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539838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0"/>
            <a:ext cx="5715000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lvl="3">
              <a:defRPr/>
            </a:pPr>
            <a:r>
              <a:rPr lang="en-US" sz="2800" dirty="0">
                <a:solidFill>
                  <a:srgbClr val="8901F3"/>
                </a:solidFill>
              </a:rPr>
              <a:t>Processing </a:t>
            </a:r>
            <a:r>
              <a:rPr lang="en-US" sz="2800" dirty="0" err="1">
                <a:solidFill>
                  <a:srgbClr val="8901F3"/>
                </a:solidFill>
              </a:rPr>
              <a:t>rRNA</a:t>
            </a:r>
            <a:endParaRPr lang="en-US" sz="2800" dirty="0">
              <a:solidFill>
                <a:srgbClr val="8901F3"/>
              </a:solidFill>
            </a:endParaRPr>
          </a:p>
          <a:p>
            <a:pPr>
              <a:buFont typeface="Times" charset="0"/>
              <a:buAutoNum type="arabicParenR"/>
              <a:defRPr/>
            </a:pPr>
            <a:r>
              <a:rPr lang="en-US" sz="2800" dirty="0"/>
              <a:t>~ 200 bases are methylated</a:t>
            </a:r>
          </a:p>
          <a:p>
            <a:pPr>
              <a:buFontTx/>
              <a:buChar char="•"/>
              <a:defRPr/>
            </a:pPr>
            <a:r>
              <a:rPr lang="en-US" sz="2800" dirty="0">
                <a:solidFill>
                  <a:srgbClr val="0000CC"/>
                </a:solidFill>
              </a:rPr>
              <a:t>Box C/D </a:t>
            </a:r>
            <a:r>
              <a:rPr lang="en-US" sz="2800" dirty="0" err="1">
                <a:solidFill>
                  <a:srgbClr val="0000CC"/>
                </a:solidFill>
              </a:rPr>
              <a:t>snoRNA</a:t>
            </a:r>
            <a:r>
              <a:rPr lang="en-US" sz="2800" dirty="0">
                <a:solidFill>
                  <a:srgbClr val="0000CC"/>
                </a:solidFill>
              </a:rPr>
              <a:t> picks sites </a:t>
            </a:r>
          </a:p>
          <a:p>
            <a:pPr>
              <a:buFontTx/>
              <a:buChar char="•"/>
              <a:defRPr/>
            </a:pPr>
            <a:r>
              <a:rPr lang="en-US" sz="2800" dirty="0">
                <a:solidFill>
                  <a:srgbClr val="037C03"/>
                </a:solidFill>
              </a:rPr>
              <a:t>One for each!</a:t>
            </a:r>
          </a:p>
          <a:p>
            <a:pPr marL="0" indent="0">
              <a:defRPr/>
            </a:pPr>
            <a:r>
              <a:rPr lang="en-US" sz="2800" dirty="0">
                <a:solidFill>
                  <a:srgbClr val="FF0000"/>
                </a:solidFill>
              </a:rPr>
              <a:t>2) Another ~ 200 are pseudo-</a:t>
            </a:r>
            <a:r>
              <a:rPr lang="en-US" sz="2800" dirty="0" err="1">
                <a:solidFill>
                  <a:srgbClr val="FF0000"/>
                </a:solidFill>
              </a:rPr>
              <a:t>uridylated</a:t>
            </a:r>
            <a:endParaRPr lang="en-US" sz="2800" dirty="0">
              <a:solidFill>
                <a:srgbClr val="FF0000"/>
              </a:solidFill>
            </a:endParaRPr>
          </a:p>
          <a:p>
            <a:pPr>
              <a:buFont typeface="Arial"/>
              <a:buChar char="•"/>
              <a:defRPr/>
            </a:pPr>
            <a:r>
              <a:rPr lang="en-US" sz="2800" dirty="0">
                <a:solidFill>
                  <a:srgbClr val="0000CC"/>
                </a:solidFill>
              </a:rPr>
              <a:t>Box H/ACA </a:t>
            </a:r>
            <a:r>
              <a:rPr lang="en-US" sz="2800" dirty="0" err="1">
                <a:solidFill>
                  <a:srgbClr val="0000CC"/>
                </a:solidFill>
              </a:rPr>
              <a:t>snoRNAs</a:t>
            </a:r>
            <a:r>
              <a:rPr lang="en-US" sz="2800" dirty="0">
                <a:solidFill>
                  <a:srgbClr val="0000CC"/>
                </a:solidFill>
              </a:rPr>
              <a:t> pick sites </a:t>
            </a:r>
          </a:p>
          <a:p>
            <a:pPr>
              <a:buFont typeface="Arial"/>
              <a:buChar char="•"/>
              <a:defRPr/>
            </a:pP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12642" name="Picture 3" descr="rRNAmod.jpg                                                    0001CC93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329" y="0"/>
            <a:ext cx="332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4" descr=" rRNA1.jpg                                                      00000002untitled                       B8B0085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1863"/>
            <a:ext cx="5791200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75661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 descr="rRNAproc.jpg                                                   00000002ZIP-100         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8"/>
          <a:stretch>
            <a:fillRect/>
          </a:stretch>
        </p:blipFill>
        <p:spPr bwMode="auto">
          <a:xfrm>
            <a:off x="2209800" y="2170113"/>
            <a:ext cx="6934200" cy="468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lvl="3">
              <a:defRPr/>
            </a:pPr>
            <a:r>
              <a:rPr lang="en-US" sz="2800" dirty="0">
                <a:solidFill>
                  <a:srgbClr val="8901F3"/>
                </a:solidFill>
              </a:rPr>
              <a:t>Processing </a:t>
            </a:r>
            <a:r>
              <a:rPr lang="en-US" sz="2800" dirty="0" err="1">
                <a:solidFill>
                  <a:srgbClr val="8901F3"/>
                </a:solidFill>
              </a:rPr>
              <a:t>rRNA</a:t>
            </a:r>
            <a:endParaRPr lang="en-US" sz="2800" dirty="0">
              <a:solidFill>
                <a:srgbClr val="8901F3"/>
              </a:solidFill>
            </a:endParaRPr>
          </a:p>
          <a:p>
            <a:pPr>
              <a:buFont typeface="Times" charset="0"/>
              <a:buAutoNum type="arabicParenR"/>
              <a:defRPr/>
            </a:pPr>
            <a:r>
              <a:rPr lang="en-US" sz="2800" dirty="0"/>
              <a:t>~ 400 bases are methylated or pseudo-</a:t>
            </a:r>
            <a:r>
              <a:rPr lang="en-US" sz="2800" dirty="0" err="1"/>
              <a:t>uridylated</a:t>
            </a:r>
            <a:endParaRPr lang="en-US" sz="2800" dirty="0"/>
          </a:p>
          <a:p>
            <a:pPr lvl="1">
              <a:buFontTx/>
              <a:buChar char="•"/>
              <a:defRPr/>
            </a:pPr>
            <a:r>
              <a:rPr lang="en-US" sz="2800" dirty="0" err="1">
                <a:solidFill>
                  <a:srgbClr val="0000CC"/>
                </a:solidFill>
              </a:rPr>
              <a:t>snoRNAs</a:t>
            </a:r>
            <a:r>
              <a:rPr lang="en-US" sz="2800" dirty="0">
                <a:solidFill>
                  <a:srgbClr val="0000CC"/>
                </a:solidFill>
              </a:rPr>
              <a:t> pick sites </a:t>
            </a:r>
          </a:p>
          <a:p>
            <a:pPr lvl="1">
              <a:buFontTx/>
              <a:buChar char="•"/>
              <a:defRPr/>
            </a:pPr>
            <a:r>
              <a:rPr lang="en-US" sz="2800" dirty="0">
                <a:solidFill>
                  <a:srgbClr val="037C03"/>
                </a:solidFill>
              </a:rPr>
              <a:t>One for each!</a:t>
            </a:r>
            <a:endParaRPr lang="en-US" sz="2800" dirty="0">
              <a:solidFill>
                <a:schemeClr val="accent2"/>
              </a:solidFill>
            </a:endParaRPr>
          </a:p>
          <a:p>
            <a:pPr>
              <a:buFont typeface="Times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2) 45S pre-</a:t>
            </a:r>
            <a:r>
              <a:rPr lang="en-US" sz="2800" dirty="0" err="1">
                <a:solidFill>
                  <a:srgbClr val="FF0000"/>
                </a:solidFill>
              </a:rPr>
              <a:t>rRNA</a:t>
            </a:r>
            <a:r>
              <a:rPr lang="en-US" sz="2800" dirty="0">
                <a:solidFill>
                  <a:srgbClr val="FF0000"/>
                </a:solidFill>
              </a:rPr>
              <a:t> is cut into 28S, 18S and 5.8S products</a:t>
            </a:r>
          </a:p>
        </p:txBody>
      </p:sp>
    </p:spTree>
    <p:extLst>
      <p:ext uri="{BB962C8B-B14F-4D97-AF65-F5344CB8AC3E}">
        <p14:creationId xmlns:p14="http://schemas.microsoft.com/office/powerpoint/2010/main" val="1663952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077325" cy="15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ctr"/>
            <a:r>
              <a:rPr lang="en-US" b="1" dirty="0">
                <a:solidFill>
                  <a:srgbClr val="500093"/>
                </a:solidFill>
                <a:latin typeface="Times New Roman"/>
                <a:cs typeface="Times New Roman"/>
              </a:rPr>
              <a:t>Manipulating lipid metabolism</a:t>
            </a:r>
          </a:p>
          <a:p>
            <a:pPr marL="457200" indent="-457200"/>
            <a:r>
              <a:rPr lang="en-US" b="1" dirty="0">
                <a:solidFill>
                  <a:srgbClr val="037C03"/>
                </a:solidFill>
                <a:latin typeface="Times New Roman"/>
                <a:cs typeface="Times New Roman"/>
              </a:rPr>
              <a:t>In green seeds PGA formed by rubisco may be turned to pyruvate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PDH then turns it to Acetyl-CoA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/>
                <a:cs typeface="Times New Roman"/>
              </a:rPr>
              <a:t>Less CO</a:t>
            </a:r>
            <a:r>
              <a:rPr lang="en-US" b="1" baseline="-25000" dirty="0">
                <a:latin typeface="Times New Roman"/>
                <a:cs typeface="Times New Roman"/>
              </a:rPr>
              <a:t>2</a:t>
            </a:r>
            <a:r>
              <a:rPr lang="en-US" b="1" dirty="0">
                <a:latin typeface="Times New Roman"/>
                <a:cs typeface="Times New Roman"/>
              </a:rPr>
              <a:t> loss and more energy-efficient than via glycolysis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02E364-EE91-E741-8B4E-2301EEEEC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4475"/>
            <a:ext cx="259080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9321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0"/>
            <a:ext cx="57150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lvl="3">
              <a:defRPr/>
            </a:pPr>
            <a:r>
              <a:rPr lang="en-US" sz="2800">
                <a:solidFill>
                  <a:srgbClr val="8901F3"/>
                </a:solidFill>
              </a:rPr>
              <a:t>Processing rRNA</a:t>
            </a:r>
          </a:p>
          <a:p>
            <a:pPr>
              <a:buFont typeface="Times" charset="0"/>
              <a:buAutoNum type="arabicParenR"/>
              <a:defRPr/>
            </a:pPr>
            <a:r>
              <a:rPr lang="en-US" sz="2800"/>
              <a:t>~ 200 bases are methylated</a:t>
            </a:r>
            <a:endParaRPr lang="en-US" sz="2800">
              <a:solidFill>
                <a:schemeClr val="accent2"/>
              </a:solidFill>
            </a:endParaRPr>
          </a:p>
          <a:p>
            <a:pPr>
              <a:buFont typeface="Times" charset="0"/>
              <a:buNone/>
              <a:defRPr/>
            </a:pPr>
            <a:r>
              <a:rPr lang="en-US" sz="2800">
                <a:solidFill>
                  <a:srgbClr val="0000CC"/>
                </a:solidFill>
              </a:rPr>
              <a:t>2) 45S pre-rRNA is cut into 28S, </a:t>
            </a:r>
          </a:p>
          <a:p>
            <a:pPr>
              <a:buFont typeface="Times" charset="0"/>
              <a:buNone/>
              <a:defRPr/>
            </a:pPr>
            <a:r>
              <a:rPr lang="en-US" sz="2800">
                <a:solidFill>
                  <a:srgbClr val="0000CC"/>
                </a:solidFill>
              </a:rPr>
              <a:t>18S and 5.8S products</a:t>
            </a:r>
            <a:endParaRPr lang="en-US" sz="2800">
              <a:solidFill>
                <a:schemeClr val="folHlink"/>
              </a:solidFill>
            </a:endParaRPr>
          </a:p>
          <a:p>
            <a:pPr>
              <a:buFont typeface="Times" charset="0"/>
              <a:buNone/>
              <a:defRPr/>
            </a:pPr>
            <a:r>
              <a:rPr lang="en-US" sz="2800">
                <a:solidFill>
                  <a:srgbClr val="037C03"/>
                </a:solidFill>
              </a:rPr>
              <a:t>3) Ribosomes are assembled w/in nucleolus</a:t>
            </a:r>
            <a:endParaRPr lang="en-US" sz="2800">
              <a:solidFill>
                <a:schemeClr val="accent2"/>
              </a:solidFill>
            </a:endParaRPr>
          </a:p>
        </p:txBody>
      </p:sp>
      <p:pic>
        <p:nvPicPr>
          <p:cNvPr id="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3937000" cy="679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32729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1"/>
          <a:stretch>
            <a:fillRect/>
          </a:stretch>
        </p:blipFill>
        <p:spPr bwMode="auto">
          <a:xfrm>
            <a:off x="472440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0" y="0"/>
            <a:ext cx="57150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500093"/>
                </a:solidFill>
                <a:latin typeface="Times New Roman" charset="0"/>
              </a:rPr>
              <a:t>RNA Polymerase III </a:t>
            </a:r>
            <a:endParaRPr lang="en-US">
              <a:latin typeface="Times New Roman" charset="0"/>
            </a:endParaRPr>
          </a:p>
          <a:p>
            <a:pPr>
              <a:spcBef>
                <a:spcPct val="50000"/>
              </a:spcBef>
            </a:pPr>
            <a:r>
              <a:rPr lang="en-US">
                <a:latin typeface="Times New Roman" charset="0"/>
              </a:rPr>
              <a:t>Reconstituted </a:t>
            </a:r>
            <a:r>
              <a:rPr lang="en-US" i="1">
                <a:latin typeface="Times New Roman" charset="0"/>
              </a:rPr>
              <a:t>in vitro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Times New Roman" charset="0"/>
              </a:rPr>
              <a:t>makes ribosomal 5S and tRNA 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37C03"/>
                </a:solidFill>
                <a:latin typeface="Times New Roman" charset="0"/>
              </a:rPr>
              <a:t>(+ some snRNA &amp; scRNA)</a:t>
            </a:r>
            <a:endParaRPr lang="en-US" sz="2400">
              <a:solidFill>
                <a:schemeClr val="hlink"/>
              </a:solidFill>
              <a:latin typeface="Times New Roman" charset="0"/>
            </a:endParaRPr>
          </a:p>
          <a:p>
            <a:pPr algn="ctr"/>
            <a:endParaRPr lang="en-US" sz="2400">
              <a:latin typeface="Times New Roman" charset="0"/>
            </a:endParaRPr>
          </a:p>
        </p:txBody>
      </p:sp>
      <p:pic>
        <p:nvPicPr>
          <p:cNvPr id="115715" name="Picture 4" descr="tRNA.JPG                                                       00000C10Zip 100                        AB89E6C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3763"/>
            <a:ext cx="4572000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84602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1"/>
          <a:stretch>
            <a:fillRect/>
          </a:stretch>
        </p:blipFill>
        <p:spPr bwMode="auto">
          <a:xfrm>
            <a:off x="472440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Rectangle 3"/>
          <p:cNvSpPr>
            <a:spLocks noChangeArrowheads="1"/>
          </p:cNvSpPr>
          <p:nvPr/>
        </p:nvSpPr>
        <p:spPr bwMode="auto">
          <a:xfrm>
            <a:off x="0" y="0"/>
            <a:ext cx="57150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>
                <a:solidFill>
                  <a:srgbClr val="500093"/>
                </a:solidFill>
                <a:latin typeface="Times New Roman" charset="0"/>
              </a:rPr>
              <a:t>RNA Polymerase III </a:t>
            </a:r>
            <a:endParaRPr lang="en-US">
              <a:latin typeface="Times New Roman" charset="0"/>
            </a:endParaRPr>
          </a:p>
          <a:p>
            <a:r>
              <a:rPr lang="en-US">
                <a:latin typeface="Times New Roman" charset="0"/>
              </a:rPr>
              <a:t>makes</a:t>
            </a:r>
            <a:r>
              <a:rPr lang="en-US">
                <a:solidFill>
                  <a:srgbClr val="114FFB"/>
                </a:solidFill>
                <a:latin typeface="Times New Roman" charset="0"/>
              </a:rPr>
              <a:t> </a:t>
            </a:r>
            <a:r>
              <a:rPr lang="en-US">
                <a:solidFill>
                  <a:srgbClr val="0000CC"/>
                </a:solidFill>
                <a:latin typeface="Times New Roman" charset="0"/>
              </a:rPr>
              <a:t>ribosomal 5S</a:t>
            </a:r>
            <a:r>
              <a:rPr lang="en-US">
                <a:solidFill>
                  <a:srgbClr val="114FFB"/>
                </a:solidFill>
                <a:latin typeface="Times New Roman" charset="0"/>
              </a:rPr>
              <a:t> </a:t>
            </a:r>
            <a:r>
              <a:rPr lang="en-US">
                <a:latin typeface="Times New Roman" charset="0"/>
              </a:rPr>
              <a:t>and</a:t>
            </a:r>
            <a:r>
              <a:rPr lang="en-US">
                <a:solidFill>
                  <a:schemeClr val="hlink"/>
                </a:solidFill>
                <a:latin typeface="Times New Roman" charset="0"/>
              </a:rPr>
              <a:t> </a:t>
            </a:r>
            <a:r>
              <a:rPr lang="en-US">
                <a:solidFill>
                  <a:srgbClr val="FF0000"/>
                </a:solidFill>
                <a:latin typeface="Times New Roman" charset="0"/>
              </a:rPr>
              <a:t>tRNA</a:t>
            </a:r>
            <a:r>
              <a:rPr lang="en-US">
                <a:solidFill>
                  <a:srgbClr val="037C03"/>
                </a:solidFill>
                <a:latin typeface="Times New Roman" charset="0"/>
              </a:rPr>
              <a:t> </a:t>
            </a:r>
          </a:p>
          <a:p>
            <a:r>
              <a:rPr lang="en-US">
                <a:solidFill>
                  <a:srgbClr val="037C03"/>
                </a:solidFill>
                <a:latin typeface="Times New Roman" charset="0"/>
              </a:rPr>
              <a:t>(+ some snRNA &amp; scRNA)</a:t>
            </a:r>
          </a:p>
          <a:p>
            <a:r>
              <a:rPr lang="en-US">
                <a:solidFill>
                  <a:srgbClr val="0000CC"/>
                </a:solidFill>
                <a:latin typeface="Times New Roman" charset="0"/>
              </a:rPr>
              <a:t>&gt;100 different kinds of genes</a:t>
            </a:r>
          </a:p>
          <a:p>
            <a:r>
              <a:rPr lang="en-US">
                <a:solidFill>
                  <a:srgbClr val="037C03"/>
                </a:solidFill>
                <a:latin typeface="Times New Roman" charset="0"/>
              </a:rPr>
              <a:t> ~10% of all RNA synthesis</a:t>
            </a:r>
          </a:p>
        </p:txBody>
      </p:sp>
      <p:pic>
        <p:nvPicPr>
          <p:cNvPr id="116739" name="Picture 4" descr="tRNA.JPG                                                       00000C10Zip 100                        AB89E6C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3763"/>
            <a:ext cx="4572000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451400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1"/>
          <a:stretch>
            <a:fillRect/>
          </a:stretch>
        </p:blipFill>
        <p:spPr bwMode="auto">
          <a:xfrm>
            <a:off x="472440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2" name="Rectangle 3"/>
          <p:cNvSpPr>
            <a:spLocks noChangeArrowheads="1"/>
          </p:cNvSpPr>
          <p:nvPr/>
        </p:nvSpPr>
        <p:spPr bwMode="auto">
          <a:xfrm>
            <a:off x="0" y="0"/>
            <a:ext cx="571500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>
                <a:solidFill>
                  <a:srgbClr val="500093"/>
                </a:solidFill>
                <a:latin typeface="Times New Roman" charset="0"/>
              </a:rPr>
              <a:t>RNA Polymerase III </a:t>
            </a:r>
            <a:endParaRPr lang="en-US">
              <a:latin typeface="Times New Roman" charset="0"/>
            </a:endParaRPr>
          </a:p>
          <a:p>
            <a:r>
              <a:rPr lang="en-US">
                <a:latin typeface="Times New Roman" charset="0"/>
              </a:rPr>
              <a:t>makes</a:t>
            </a:r>
            <a:r>
              <a:rPr lang="en-US">
                <a:solidFill>
                  <a:srgbClr val="114FFB"/>
                </a:solidFill>
                <a:latin typeface="Times New Roman" charset="0"/>
              </a:rPr>
              <a:t> </a:t>
            </a:r>
            <a:r>
              <a:rPr lang="en-US">
                <a:solidFill>
                  <a:srgbClr val="0000CC"/>
                </a:solidFill>
                <a:latin typeface="Times New Roman" charset="0"/>
              </a:rPr>
              <a:t>ribosomal 5S</a:t>
            </a:r>
            <a:r>
              <a:rPr lang="en-US">
                <a:solidFill>
                  <a:srgbClr val="114FFB"/>
                </a:solidFill>
                <a:latin typeface="Times New Roman" charset="0"/>
              </a:rPr>
              <a:t> </a:t>
            </a:r>
            <a:r>
              <a:rPr lang="en-US">
                <a:latin typeface="Times New Roman" charset="0"/>
              </a:rPr>
              <a:t>and</a:t>
            </a:r>
            <a:r>
              <a:rPr lang="en-US">
                <a:solidFill>
                  <a:schemeClr val="hlink"/>
                </a:solidFill>
                <a:latin typeface="Times New Roman" charset="0"/>
              </a:rPr>
              <a:t> </a:t>
            </a:r>
            <a:r>
              <a:rPr lang="en-US">
                <a:solidFill>
                  <a:srgbClr val="FF0000"/>
                </a:solidFill>
                <a:latin typeface="Times New Roman" charset="0"/>
              </a:rPr>
              <a:t>tRNA</a:t>
            </a:r>
            <a:r>
              <a:rPr lang="en-US">
                <a:solidFill>
                  <a:srgbClr val="037C03"/>
                </a:solidFill>
                <a:latin typeface="Times New Roman" charset="0"/>
              </a:rPr>
              <a:t> </a:t>
            </a:r>
          </a:p>
          <a:p>
            <a:r>
              <a:rPr lang="en-US">
                <a:solidFill>
                  <a:srgbClr val="037C03"/>
                </a:solidFill>
                <a:latin typeface="Times New Roman" charset="0"/>
              </a:rPr>
              <a:t>(+ some snRNA &amp; scRNA)</a:t>
            </a:r>
          </a:p>
          <a:p>
            <a:r>
              <a:rPr lang="en-US">
                <a:solidFill>
                  <a:srgbClr val="0000CC"/>
                </a:solidFill>
                <a:latin typeface="Times New Roman" charset="0"/>
              </a:rPr>
              <a:t>&gt;100 different kinds of genes</a:t>
            </a:r>
          </a:p>
          <a:p>
            <a:r>
              <a:rPr lang="en-US">
                <a:solidFill>
                  <a:srgbClr val="037C03"/>
                </a:solidFill>
                <a:latin typeface="Times New Roman" charset="0"/>
              </a:rPr>
              <a:t> ~10% of all RNA synthesis</a:t>
            </a:r>
          </a:p>
          <a:p>
            <a:r>
              <a:rPr lang="en-US">
                <a:latin typeface="Times New Roman" charset="0"/>
              </a:rPr>
              <a:t>Cofactor = </a:t>
            </a:r>
            <a:r>
              <a:rPr lang="en-US">
                <a:solidFill>
                  <a:srgbClr val="DC0081"/>
                </a:solidFill>
                <a:latin typeface="Times New Roman" charset="0"/>
              </a:rPr>
              <a:t>Mn</a:t>
            </a:r>
            <a:r>
              <a:rPr lang="en-US" baseline="30000">
                <a:solidFill>
                  <a:srgbClr val="DC0081"/>
                </a:solidFill>
                <a:latin typeface="Times New Roman" charset="0"/>
              </a:rPr>
              <a:t>2+ </a:t>
            </a:r>
            <a:r>
              <a:rPr lang="en-US" i="1">
                <a:latin typeface="Times New Roman" charset="0"/>
              </a:rPr>
              <a:t>cf</a:t>
            </a:r>
            <a:r>
              <a:rPr lang="en-US">
                <a:latin typeface="Times New Roman" charset="0"/>
              </a:rPr>
              <a:t> </a:t>
            </a:r>
            <a:r>
              <a:rPr lang="en-US">
                <a:solidFill>
                  <a:srgbClr val="037C03"/>
                </a:solidFill>
                <a:latin typeface="Times New Roman" charset="0"/>
              </a:rPr>
              <a:t>Mg</a:t>
            </a:r>
            <a:r>
              <a:rPr lang="en-US" baseline="30000">
                <a:solidFill>
                  <a:srgbClr val="037C03"/>
                </a:solidFill>
                <a:latin typeface="Times New Roman" charset="0"/>
              </a:rPr>
              <a:t>2+ </a:t>
            </a:r>
            <a:endParaRPr lang="en-US">
              <a:solidFill>
                <a:schemeClr val="hlink"/>
              </a:solidFill>
              <a:latin typeface="Times New Roman" charset="0"/>
            </a:endParaRPr>
          </a:p>
        </p:txBody>
      </p:sp>
      <p:pic>
        <p:nvPicPr>
          <p:cNvPr id="117763" name="Picture 4" descr="tRNA.JPG                                                       00000C10Zip 100                        AB89E6C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3763"/>
            <a:ext cx="4572000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39494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1"/>
          <a:stretch>
            <a:fillRect/>
          </a:stretch>
        </p:blipFill>
        <p:spPr bwMode="auto">
          <a:xfrm>
            <a:off x="472440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6" name="Rectangle 3"/>
          <p:cNvSpPr>
            <a:spLocks noChangeArrowheads="1"/>
          </p:cNvSpPr>
          <p:nvPr/>
        </p:nvSpPr>
        <p:spPr bwMode="auto">
          <a:xfrm>
            <a:off x="0" y="0"/>
            <a:ext cx="5715000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>
                <a:solidFill>
                  <a:srgbClr val="500093"/>
                </a:solidFill>
                <a:latin typeface="Times New Roman" charset="0"/>
              </a:rPr>
              <a:t>RNA Polymerase III </a:t>
            </a:r>
            <a:endParaRPr lang="en-US">
              <a:latin typeface="Times New Roman" charset="0"/>
            </a:endParaRPr>
          </a:p>
          <a:p>
            <a:r>
              <a:rPr lang="en-US">
                <a:latin typeface="Times New Roman" charset="0"/>
              </a:rPr>
              <a:t>makes</a:t>
            </a:r>
            <a:r>
              <a:rPr lang="en-US">
                <a:solidFill>
                  <a:srgbClr val="114FFB"/>
                </a:solidFill>
                <a:latin typeface="Times New Roman" charset="0"/>
              </a:rPr>
              <a:t> </a:t>
            </a:r>
            <a:r>
              <a:rPr lang="en-US">
                <a:solidFill>
                  <a:srgbClr val="0000CC"/>
                </a:solidFill>
                <a:latin typeface="Times New Roman" charset="0"/>
              </a:rPr>
              <a:t>ribosomal 5S</a:t>
            </a:r>
            <a:r>
              <a:rPr lang="en-US">
                <a:solidFill>
                  <a:srgbClr val="114FFB"/>
                </a:solidFill>
                <a:latin typeface="Times New Roman" charset="0"/>
              </a:rPr>
              <a:t> </a:t>
            </a:r>
            <a:r>
              <a:rPr lang="en-US">
                <a:latin typeface="Times New Roman" charset="0"/>
              </a:rPr>
              <a:t>and</a:t>
            </a:r>
            <a:r>
              <a:rPr lang="en-US">
                <a:solidFill>
                  <a:schemeClr val="hlink"/>
                </a:solidFill>
                <a:latin typeface="Times New Roman" charset="0"/>
              </a:rPr>
              <a:t> </a:t>
            </a:r>
            <a:r>
              <a:rPr lang="en-US">
                <a:solidFill>
                  <a:srgbClr val="FF0000"/>
                </a:solidFill>
                <a:latin typeface="Times New Roman" charset="0"/>
              </a:rPr>
              <a:t>tRNA</a:t>
            </a:r>
            <a:r>
              <a:rPr lang="en-US">
                <a:solidFill>
                  <a:srgbClr val="037C03"/>
                </a:solidFill>
                <a:latin typeface="Times New Roman" charset="0"/>
              </a:rPr>
              <a:t> </a:t>
            </a:r>
          </a:p>
          <a:p>
            <a:r>
              <a:rPr lang="en-US">
                <a:solidFill>
                  <a:srgbClr val="037C03"/>
                </a:solidFill>
                <a:latin typeface="Times New Roman" charset="0"/>
              </a:rPr>
              <a:t>(+ some snRNA &amp; scRNA)</a:t>
            </a:r>
          </a:p>
          <a:p>
            <a:r>
              <a:rPr lang="en-US">
                <a:solidFill>
                  <a:srgbClr val="0000CC"/>
                </a:solidFill>
                <a:latin typeface="Times New Roman" charset="0"/>
              </a:rPr>
              <a:t>&gt;100 different kinds of genes</a:t>
            </a:r>
          </a:p>
          <a:p>
            <a:r>
              <a:rPr lang="en-US">
                <a:solidFill>
                  <a:srgbClr val="037C03"/>
                </a:solidFill>
                <a:latin typeface="Times New Roman" charset="0"/>
              </a:rPr>
              <a:t> ~10% of all RNA synthesis</a:t>
            </a:r>
          </a:p>
          <a:p>
            <a:r>
              <a:rPr lang="en-US">
                <a:latin typeface="Times New Roman" charset="0"/>
              </a:rPr>
              <a:t>Cofactor = </a:t>
            </a:r>
            <a:r>
              <a:rPr lang="en-US">
                <a:solidFill>
                  <a:srgbClr val="DC0081"/>
                </a:solidFill>
                <a:latin typeface="Times New Roman" charset="0"/>
              </a:rPr>
              <a:t>Mn</a:t>
            </a:r>
            <a:r>
              <a:rPr lang="en-US" baseline="30000">
                <a:solidFill>
                  <a:srgbClr val="DC0081"/>
                </a:solidFill>
                <a:latin typeface="Times New Roman" charset="0"/>
              </a:rPr>
              <a:t>2+ </a:t>
            </a:r>
            <a:r>
              <a:rPr lang="en-US" i="1">
                <a:latin typeface="Times New Roman" charset="0"/>
              </a:rPr>
              <a:t>cf</a:t>
            </a:r>
            <a:r>
              <a:rPr lang="en-US">
                <a:latin typeface="Times New Roman" charset="0"/>
              </a:rPr>
              <a:t> </a:t>
            </a:r>
            <a:r>
              <a:rPr lang="en-US">
                <a:solidFill>
                  <a:srgbClr val="037C03"/>
                </a:solidFill>
                <a:latin typeface="Times New Roman" charset="0"/>
              </a:rPr>
              <a:t>Mg</a:t>
            </a:r>
            <a:r>
              <a:rPr lang="en-US" baseline="30000">
                <a:solidFill>
                  <a:srgbClr val="037C03"/>
                </a:solidFill>
                <a:latin typeface="Times New Roman" charset="0"/>
              </a:rPr>
              <a:t>2+ </a:t>
            </a:r>
          </a:p>
          <a:p>
            <a:r>
              <a:rPr lang="en-US">
                <a:solidFill>
                  <a:srgbClr val="FC0128"/>
                </a:solidFill>
                <a:latin typeface="Times New Roman" charset="0"/>
              </a:rPr>
              <a:t>sensitive to high [</a:t>
            </a:r>
            <a:r>
              <a:rPr lang="en-US">
                <a:solidFill>
                  <a:srgbClr val="FC0128"/>
                </a:solidFill>
                <a:latin typeface="Symbol" charset="0"/>
              </a:rPr>
              <a:t></a:t>
            </a:r>
            <a:r>
              <a:rPr lang="en-US">
                <a:solidFill>
                  <a:srgbClr val="FC0128"/>
                </a:solidFill>
                <a:latin typeface="Times New Roman" charset="0"/>
              </a:rPr>
              <a:t>-aminitin]</a:t>
            </a:r>
            <a:endParaRPr lang="en-US">
              <a:solidFill>
                <a:schemeClr val="hlink"/>
              </a:solidFill>
              <a:latin typeface="Times New Roman" charset="0"/>
            </a:endParaRPr>
          </a:p>
        </p:txBody>
      </p:sp>
      <p:pic>
        <p:nvPicPr>
          <p:cNvPr id="118787" name="Picture 4" descr="tRNA.JPG                                                       00000C10Zip 100                        AB89E6C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3763"/>
            <a:ext cx="4572000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826511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842963"/>
            <a:ext cx="487680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0" name="Rectangle 3"/>
          <p:cNvSpPr>
            <a:spLocks noChangeArrowheads="1"/>
          </p:cNvSpPr>
          <p:nvPr/>
        </p:nvSpPr>
        <p:spPr bwMode="auto">
          <a:xfrm>
            <a:off x="0" y="0"/>
            <a:ext cx="9077325" cy="119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dirty="0">
                <a:solidFill>
                  <a:srgbClr val="500093"/>
                </a:solidFill>
                <a:latin typeface="Times New Roman" charset="0"/>
              </a:rPr>
              <a:t>RNA Polymerase III </a:t>
            </a:r>
            <a:endParaRPr lang="en-US" dirty="0">
              <a:latin typeface="Times New Roman" charset="0"/>
            </a:endParaRPr>
          </a:p>
          <a:p>
            <a:r>
              <a:rPr lang="en-US" dirty="0">
                <a:latin typeface="Times New Roman" charset="0"/>
              </a:rPr>
              <a:t>makes</a:t>
            </a:r>
            <a:r>
              <a:rPr lang="en-US" dirty="0">
                <a:solidFill>
                  <a:srgbClr val="114FFB"/>
                </a:solidFill>
                <a:latin typeface="Times New Roman" charset="0"/>
              </a:rPr>
              <a:t> </a:t>
            </a:r>
            <a:r>
              <a:rPr lang="en-US" dirty="0">
                <a:solidFill>
                  <a:srgbClr val="0000CC"/>
                </a:solidFill>
                <a:latin typeface="Times New Roman" charset="0"/>
              </a:rPr>
              <a:t>ribosomal 5S</a:t>
            </a:r>
            <a:r>
              <a:rPr lang="en-US" dirty="0">
                <a:solidFill>
                  <a:srgbClr val="114FFB"/>
                </a:solidFill>
                <a:latin typeface="Times New Roman" charset="0"/>
              </a:rPr>
              <a:t> </a:t>
            </a:r>
            <a:r>
              <a:rPr lang="en-US" dirty="0">
                <a:latin typeface="Times New Roman" charset="0"/>
              </a:rPr>
              <a:t>and</a:t>
            </a:r>
            <a:r>
              <a:rPr lang="en-US" dirty="0">
                <a:solidFill>
                  <a:schemeClr val="hlink"/>
                </a:solidFill>
                <a:latin typeface="Times New Roman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charset="0"/>
              </a:rPr>
              <a:t>tRNA</a:t>
            </a:r>
            <a:r>
              <a:rPr lang="en-US" dirty="0">
                <a:solidFill>
                  <a:srgbClr val="037C03"/>
                </a:solidFill>
                <a:latin typeface="Times New Roman" charset="0"/>
              </a:rPr>
              <a:t> (also some </a:t>
            </a:r>
            <a:r>
              <a:rPr lang="en-US" dirty="0" err="1">
                <a:solidFill>
                  <a:srgbClr val="037C03"/>
                </a:solidFill>
                <a:latin typeface="Times New Roman" charset="0"/>
              </a:rPr>
              <a:t>snRNA</a:t>
            </a:r>
            <a:r>
              <a:rPr lang="en-US" dirty="0">
                <a:solidFill>
                  <a:srgbClr val="037C03"/>
                </a:solidFill>
                <a:latin typeface="Times New Roman" charset="0"/>
              </a:rPr>
              <a:t> and some </a:t>
            </a:r>
            <a:r>
              <a:rPr lang="en-US" dirty="0" err="1">
                <a:solidFill>
                  <a:srgbClr val="037C03"/>
                </a:solidFill>
                <a:latin typeface="Times New Roman" charset="0"/>
              </a:rPr>
              <a:t>scRNA</a:t>
            </a:r>
            <a:r>
              <a:rPr lang="en-US" dirty="0">
                <a:solidFill>
                  <a:srgbClr val="037C03"/>
                </a:solidFill>
                <a:latin typeface="Times New Roman" charset="0"/>
              </a:rPr>
              <a:t>)</a:t>
            </a:r>
            <a:endParaRPr lang="en-US" dirty="0">
              <a:solidFill>
                <a:srgbClr val="AD6900"/>
              </a:solidFill>
              <a:latin typeface="Times New Roman" charset="0"/>
            </a:endParaRPr>
          </a:p>
          <a:p>
            <a:pPr lvl="1">
              <a:buFontTx/>
              <a:buChar char="•"/>
            </a:pPr>
            <a:r>
              <a:rPr lang="en-US" dirty="0">
                <a:solidFill>
                  <a:srgbClr val="0000CC"/>
                </a:solidFill>
                <a:latin typeface="Times New Roman" charset="0"/>
              </a:rPr>
              <a:t> Has 17 (the most) subunits</a:t>
            </a:r>
            <a:endParaRPr lang="en-US" dirty="0">
              <a:solidFill>
                <a:srgbClr val="037C03"/>
              </a:solidFill>
              <a:latin typeface="Times New Roman" charset="0"/>
            </a:endParaRPr>
          </a:p>
        </p:txBody>
      </p:sp>
      <p:pic>
        <p:nvPicPr>
          <p:cNvPr id="2" name="Picture 1" descr="Screen Shot 2018-02-14 at 11.34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0"/>
            <a:ext cx="52959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8369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842963"/>
            <a:ext cx="487680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4" name="Rectangle 3"/>
          <p:cNvSpPr>
            <a:spLocks noChangeArrowheads="1"/>
          </p:cNvSpPr>
          <p:nvPr/>
        </p:nvSpPr>
        <p:spPr bwMode="auto">
          <a:xfrm>
            <a:off x="0" y="0"/>
            <a:ext cx="9077325" cy="230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dirty="0">
                <a:solidFill>
                  <a:srgbClr val="500093"/>
                </a:solidFill>
                <a:latin typeface="Times New Roman" charset="0"/>
              </a:rPr>
              <a:t>RNA Polymerase III </a:t>
            </a:r>
            <a:endParaRPr lang="en-US" dirty="0">
              <a:latin typeface="Times New Roman" charset="0"/>
            </a:endParaRPr>
          </a:p>
          <a:p>
            <a:r>
              <a:rPr lang="en-US" dirty="0">
                <a:latin typeface="Times New Roman" charset="0"/>
              </a:rPr>
              <a:t>makes</a:t>
            </a:r>
            <a:r>
              <a:rPr lang="en-US" dirty="0">
                <a:solidFill>
                  <a:srgbClr val="114FFB"/>
                </a:solidFill>
                <a:latin typeface="Times New Roman" charset="0"/>
              </a:rPr>
              <a:t> </a:t>
            </a:r>
            <a:r>
              <a:rPr lang="en-US" dirty="0">
                <a:solidFill>
                  <a:srgbClr val="0000CC"/>
                </a:solidFill>
                <a:latin typeface="Times New Roman" charset="0"/>
              </a:rPr>
              <a:t>ribosomal 5S</a:t>
            </a:r>
            <a:r>
              <a:rPr lang="en-US" dirty="0">
                <a:solidFill>
                  <a:srgbClr val="114FFB"/>
                </a:solidFill>
                <a:latin typeface="Times New Roman" charset="0"/>
              </a:rPr>
              <a:t> </a:t>
            </a:r>
            <a:r>
              <a:rPr lang="en-US" dirty="0">
                <a:latin typeface="Times New Roman" charset="0"/>
              </a:rPr>
              <a:t>and</a:t>
            </a:r>
            <a:r>
              <a:rPr lang="en-US" dirty="0">
                <a:solidFill>
                  <a:schemeClr val="hlink"/>
                </a:solidFill>
                <a:latin typeface="Times New Roman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charset="0"/>
              </a:rPr>
              <a:t>tRNA</a:t>
            </a:r>
            <a:r>
              <a:rPr lang="en-US" dirty="0">
                <a:solidFill>
                  <a:srgbClr val="037C03"/>
                </a:solidFill>
                <a:latin typeface="Times New Roman" charset="0"/>
              </a:rPr>
              <a:t> (also some </a:t>
            </a:r>
            <a:r>
              <a:rPr lang="en-US" dirty="0" err="1">
                <a:solidFill>
                  <a:srgbClr val="037C03"/>
                </a:solidFill>
                <a:latin typeface="Times New Roman" charset="0"/>
              </a:rPr>
              <a:t>snRNA</a:t>
            </a:r>
            <a:r>
              <a:rPr lang="en-US" dirty="0">
                <a:solidFill>
                  <a:srgbClr val="037C03"/>
                </a:solidFill>
                <a:latin typeface="Times New Roman" charset="0"/>
              </a:rPr>
              <a:t> and some </a:t>
            </a:r>
            <a:r>
              <a:rPr lang="en-US" dirty="0" err="1">
                <a:solidFill>
                  <a:srgbClr val="037C03"/>
                </a:solidFill>
                <a:latin typeface="Times New Roman" charset="0"/>
              </a:rPr>
              <a:t>scRNA</a:t>
            </a:r>
            <a:r>
              <a:rPr lang="en-US" dirty="0">
                <a:solidFill>
                  <a:srgbClr val="037C03"/>
                </a:solidFill>
                <a:latin typeface="Times New Roman" charset="0"/>
              </a:rPr>
              <a:t>)</a:t>
            </a:r>
            <a:endParaRPr lang="en-US" dirty="0">
              <a:solidFill>
                <a:srgbClr val="AD6900"/>
              </a:solidFill>
              <a:latin typeface="Times New Roman" charset="0"/>
            </a:endParaRPr>
          </a:p>
          <a:p>
            <a:pPr lvl="1">
              <a:buFontTx/>
              <a:buChar char="•"/>
            </a:pPr>
            <a:r>
              <a:rPr lang="en-US" dirty="0">
                <a:solidFill>
                  <a:srgbClr val="0000CC"/>
                </a:solidFill>
                <a:latin typeface="Times New Roman" charset="0"/>
              </a:rPr>
              <a:t> Has 17 (the most) subunits</a:t>
            </a:r>
            <a:endParaRPr lang="en-US" dirty="0">
              <a:solidFill>
                <a:srgbClr val="037C03"/>
              </a:solidFill>
              <a:latin typeface="Times New Roman" charset="0"/>
            </a:endParaRPr>
          </a:p>
          <a:p>
            <a:pPr lvl="1">
              <a:buFontTx/>
              <a:buChar char="•"/>
            </a:pPr>
            <a:r>
              <a:rPr lang="en-US" dirty="0">
                <a:solidFill>
                  <a:srgbClr val="037C03"/>
                </a:solidFill>
                <a:latin typeface="Times New Roman" charset="0"/>
              </a:rPr>
              <a:t>Regulated @</a:t>
            </a:r>
          </a:p>
          <a:p>
            <a:pPr lvl="1"/>
            <a:r>
              <a:rPr lang="en-US" dirty="0">
                <a:solidFill>
                  <a:srgbClr val="037C03"/>
                </a:solidFill>
                <a:latin typeface="Times New Roman" charset="0"/>
              </a:rPr>
              <a:t>initiation frequency</a:t>
            </a:r>
          </a:p>
          <a:p>
            <a:pPr lvl="1">
              <a:buFontTx/>
              <a:buChar char="•"/>
            </a:pPr>
            <a:endParaRPr lang="en-US" dirty="0">
              <a:solidFill>
                <a:srgbClr val="037C03"/>
              </a:solidFill>
              <a:latin typeface="Times New Roman" charset="0"/>
            </a:endParaRPr>
          </a:p>
        </p:txBody>
      </p:sp>
      <p:pic>
        <p:nvPicPr>
          <p:cNvPr id="2" name="Picture 1" descr="Screen Shot 2018-02-14 at 11.34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0"/>
            <a:ext cx="52959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3938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ChangeArrowheads="1"/>
          </p:cNvSpPr>
          <p:nvPr/>
        </p:nvSpPr>
        <p:spPr bwMode="auto">
          <a:xfrm>
            <a:off x="0" y="0"/>
            <a:ext cx="9077325" cy="101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500093"/>
                </a:solidFill>
                <a:latin typeface="Times New Roman" charset="0"/>
              </a:rPr>
              <a:t>Initiation of transcription by Pol III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latin typeface="Times New Roman" charset="0"/>
              </a:rPr>
              <a:t>promoter is often w/in "coding" sequence!</a:t>
            </a:r>
            <a:endParaRPr lang="en-US" sz="2400" dirty="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12185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9144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00691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077325" cy="212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solidFill>
                  <a:srgbClr val="500093"/>
                </a:solidFill>
                <a:latin typeface="Times New Roman" charset="0"/>
              </a:rPr>
              <a:t>Initiation of transcription by Pol III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Times New Roman" charset="0"/>
              </a:rPr>
              <a:t>promoter is w/in "coding" sequence!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00CC"/>
                </a:solidFill>
                <a:latin typeface="Times New Roman" charset="0"/>
              </a:rPr>
              <a:t> 5S &amp; </a:t>
            </a:r>
            <a:r>
              <a:rPr lang="en-US" dirty="0" err="1">
                <a:solidFill>
                  <a:srgbClr val="0000CC"/>
                </a:solidFill>
                <a:latin typeface="Times New Roman" charset="0"/>
              </a:rPr>
              <a:t>tRNA</a:t>
            </a:r>
            <a:r>
              <a:rPr lang="en-US" dirty="0">
                <a:solidFill>
                  <a:srgbClr val="0000CC"/>
                </a:solidFill>
                <a:latin typeface="Times New Roman" charset="0"/>
              </a:rPr>
              <a:t> promoters differ</a:t>
            </a:r>
            <a:endParaRPr lang="en-US" dirty="0">
              <a:solidFill>
                <a:schemeClr val="tx2"/>
              </a:solidFill>
              <a:latin typeface="Times New Roman" charset="0"/>
            </a:endParaRPr>
          </a:p>
          <a:p>
            <a:pPr lvl="1">
              <a:spcBef>
                <a:spcPct val="50000"/>
              </a:spcBef>
              <a:defRPr/>
            </a:pPr>
            <a:r>
              <a:rPr lang="en-US" dirty="0">
                <a:solidFill>
                  <a:srgbClr val="037C03"/>
                </a:solidFill>
                <a:latin typeface="Times New Roman" charset="0"/>
              </a:rPr>
              <a:t>5S has single </a:t>
            </a:r>
            <a:r>
              <a:rPr lang="ja-JP" altLang="en-US" dirty="0">
                <a:solidFill>
                  <a:srgbClr val="037C03"/>
                </a:solidFill>
                <a:latin typeface="Arial"/>
              </a:rPr>
              <a:t>“</a:t>
            </a:r>
            <a:r>
              <a:rPr lang="en-US" dirty="0">
                <a:solidFill>
                  <a:srgbClr val="037C03"/>
                </a:solidFill>
                <a:latin typeface="Times New Roman" charset="0"/>
              </a:rPr>
              <a:t>C</a:t>
            </a:r>
            <a:r>
              <a:rPr lang="ja-JP" altLang="en-US" dirty="0">
                <a:solidFill>
                  <a:srgbClr val="037C03"/>
                </a:solidFill>
                <a:latin typeface="Arial"/>
              </a:rPr>
              <a:t>”</a:t>
            </a:r>
            <a:r>
              <a:rPr lang="en-US" dirty="0">
                <a:solidFill>
                  <a:srgbClr val="037C03"/>
                </a:solidFill>
                <a:latin typeface="Times New Roman" charset="0"/>
              </a:rPr>
              <a:t> box </a:t>
            </a:r>
          </a:p>
        </p:txBody>
      </p:sp>
      <p:pic>
        <p:nvPicPr>
          <p:cNvPr id="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671763"/>
            <a:ext cx="9144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99828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ChangeArrowheads="1"/>
          </p:cNvSpPr>
          <p:nvPr/>
        </p:nvSpPr>
        <p:spPr bwMode="auto">
          <a:xfrm>
            <a:off x="-4763" y="-4763"/>
            <a:ext cx="9077326" cy="15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500093"/>
                </a:solidFill>
                <a:latin typeface="Times New Roman" charset="0"/>
              </a:rPr>
              <a:t>Initiation of transcription by Pol III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CC"/>
                </a:solidFill>
                <a:latin typeface="Times New Roman" charset="0"/>
              </a:rPr>
              <a:t>1) TFIIIA</a:t>
            </a:r>
            <a:r>
              <a:rPr lang="en-US" dirty="0">
                <a:solidFill>
                  <a:srgbClr val="114FFB"/>
                </a:solidFill>
                <a:latin typeface="Times New Roman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binds C box in 5S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latin typeface="Times New Roman" charset="0"/>
              </a:rPr>
              <a:t>2) recruits </a:t>
            </a:r>
            <a:r>
              <a:rPr lang="en-US" dirty="0">
                <a:solidFill>
                  <a:srgbClr val="037C03"/>
                </a:solidFill>
                <a:latin typeface="Times New Roman" charset="0"/>
              </a:rPr>
              <a:t>TFIIIC</a:t>
            </a:r>
          </a:p>
        </p:txBody>
      </p:sp>
      <p:pic>
        <p:nvPicPr>
          <p:cNvPr id="123906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43000"/>
            <a:ext cx="60198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4291851"/>
      </p:ext>
    </p:extLst>
  </p:cSld>
  <p:clrMapOvr>
    <a:masterClrMapping/>
  </p:clrMapOvr>
</p:sld>
</file>

<file path=ppt/theme/theme1.xml><?xml version="1.0" encoding="utf-8"?>
<a:theme xmlns:a="http://schemas.openxmlformats.org/drawingml/2006/main" name="a">
  <a:themeElements>
    <a:clrScheme name="">
      <a:dk1>
        <a:srgbClr val="000000"/>
      </a:dk1>
      <a:lt1>
        <a:srgbClr val="FFFFFF"/>
      </a:lt1>
      <a:dk2>
        <a:srgbClr val="8CF4EA"/>
      </a:dk2>
      <a:lt2>
        <a:srgbClr val="000000"/>
      </a:lt2>
      <a:accent1>
        <a:srgbClr val="00B7A5"/>
      </a:accent1>
      <a:accent2>
        <a:srgbClr val="D49FFF"/>
      </a:accent2>
      <a:accent3>
        <a:srgbClr val="FFFFFF"/>
      </a:accent3>
      <a:accent4>
        <a:srgbClr val="000000"/>
      </a:accent4>
      <a:accent5>
        <a:srgbClr val="AAD8CF"/>
      </a:accent5>
      <a:accent6>
        <a:srgbClr val="C090E7"/>
      </a:accent6>
      <a:hlink>
        <a:srgbClr val="7B00E4"/>
      </a:hlink>
      <a:folHlink>
        <a:srgbClr val="618FFD"/>
      </a:folHlink>
    </a:clrScheme>
    <a:fontScheme name="a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Danaville III:Applications:word Processors:Microsoft Office for PPC:Microsoft PowerPoint 4:Templates:On Screen &amp; 35mm Slides:azures.ppt - Azure</Template>
  <TotalTime>4574</TotalTime>
  <Pages>85</Pages>
  <Words>3363</Words>
  <Application>Microsoft Macintosh PowerPoint</Application>
  <PresentationFormat>On-screen Show (4:3)</PresentationFormat>
  <Paragraphs>595</Paragraphs>
  <Slides>112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22" baseType="lpstr">
      <vt:lpstr>ＭＳ Ｐゴシック</vt:lpstr>
      <vt:lpstr>ヒラギノ角ゴ Pro W3</vt:lpstr>
      <vt:lpstr>Arial</vt:lpstr>
      <vt:lpstr>Helvetica</vt:lpstr>
      <vt:lpstr>Lucida Grande</vt:lpstr>
      <vt:lpstr>Monotype Sorts</vt:lpstr>
      <vt:lpstr>Symbol</vt:lpstr>
      <vt:lpstr>Times</vt:lpstr>
      <vt:lpstr>Times New Roman</vt:lpstr>
      <vt:lpstr>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ȶ஘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 A</dc:creator>
  <cp:keywords/>
  <dc:description/>
  <cp:lastModifiedBy>Microsoft Office User</cp:lastModifiedBy>
  <cp:revision>193</cp:revision>
  <cp:lastPrinted>2009-04-22T19:24:48Z</cp:lastPrinted>
  <dcterms:created xsi:type="dcterms:W3CDTF">2012-01-14T18:51:58Z</dcterms:created>
  <dcterms:modified xsi:type="dcterms:W3CDTF">2019-02-14T17:06:59Z</dcterms:modified>
</cp:coreProperties>
</file>