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946" r:id="rId2"/>
    <p:sldId id="947" r:id="rId3"/>
    <p:sldId id="994" r:id="rId4"/>
    <p:sldId id="995" r:id="rId5"/>
    <p:sldId id="998" r:id="rId6"/>
    <p:sldId id="993" r:id="rId7"/>
    <p:sldId id="951" r:id="rId8"/>
    <p:sldId id="948" r:id="rId9"/>
    <p:sldId id="949" r:id="rId10"/>
    <p:sldId id="794" r:id="rId11"/>
    <p:sldId id="795" r:id="rId12"/>
    <p:sldId id="796" r:id="rId13"/>
    <p:sldId id="827" r:id="rId14"/>
    <p:sldId id="828" r:id="rId15"/>
    <p:sldId id="829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  <p:sldId id="841" r:id="rId28"/>
    <p:sldId id="952" r:id="rId29"/>
    <p:sldId id="842" r:id="rId30"/>
    <p:sldId id="843" r:id="rId31"/>
    <p:sldId id="844" r:id="rId32"/>
    <p:sldId id="845" r:id="rId33"/>
    <p:sldId id="846" r:id="rId34"/>
    <p:sldId id="847" r:id="rId35"/>
    <p:sldId id="848" r:id="rId36"/>
    <p:sldId id="849" r:id="rId37"/>
    <p:sldId id="850" r:id="rId38"/>
    <p:sldId id="851" r:id="rId39"/>
    <p:sldId id="852" r:id="rId40"/>
    <p:sldId id="853" r:id="rId41"/>
    <p:sldId id="854" r:id="rId42"/>
    <p:sldId id="855" r:id="rId43"/>
    <p:sldId id="856" r:id="rId44"/>
    <p:sldId id="857" r:id="rId45"/>
    <p:sldId id="858" r:id="rId46"/>
    <p:sldId id="859" r:id="rId47"/>
    <p:sldId id="860" r:id="rId48"/>
    <p:sldId id="861" r:id="rId49"/>
    <p:sldId id="862" r:id="rId50"/>
    <p:sldId id="86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DC0081"/>
    <a:srgbClr val="114FFB"/>
    <a:srgbClr val="FF5008"/>
    <a:srgbClr val="00FF00"/>
    <a:srgbClr val="F35B1B"/>
    <a:srgbClr val="037C03"/>
    <a:srgbClr val="111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967" autoAdjust="0"/>
  </p:normalViewPr>
  <p:slideViewPr>
    <p:cSldViewPr>
      <p:cViewPr>
        <p:scale>
          <a:sx n="121" d="100"/>
          <a:sy n="121" d="100"/>
        </p:scale>
        <p:origin x="-408" y="-80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0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E3D47DA-3BE5-A64F-A7D6-74EC19F796FC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820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FBBD643-B58B-6148-9689-D1360628D1A0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514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as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Myelin_sheat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BACE 1 beta-site amyloid precursor protein cleaving enzyme 1 </a:t>
            </a:r>
            <a:r>
              <a:rPr lang="en-US" dirty="0"/>
              <a:t>is an aspartic-acid </a:t>
            </a:r>
            <a:r>
              <a:rPr lang="en-US" dirty="0">
                <a:hlinkClick r:id="rId3" tooltip="Protease"/>
              </a:rPr>
              <a:t>protease</a:t>
            </a:r>
            <a:r>
              <a:rPr lang="en-US" dirty="0"/>
              <a:t> important in the formation of </a:t>
            </a:r>
            <a:r>
              <a:rPr lang="en-US" dirty="0">
                <a:hlinkClick r:id="rId4" tooltip="Myelin sheath"/>
              </a:rPr>
              <a:t>myelin sheaths</a:t>
            </a:r>
            <a:endParaRPr lang="en-US" dirty="0"/>
          </a:p>
          <a:p>
            <a:r>
              <a:rPr lang="en-US" dirty="0"/>
              <a:t>First step in forming A-beta implicated in </a:t>
            </a:r>
            <a:r>
              <a:rPr lang="en-US" dirty="0" err="1"/>
              <a:t>Alzheimers</a:t>
            </a:r>
            <a:r>
              <a:rPr lang="en-US" dirty="0"/>
              <a:t> (gamma-</a:t>
            </a:r>
            <a:r>
              <a:rPr lang="en-US" dirty="0" err="1"/>
              <a:t>secretase</a:t>
            </a:r>
            <a:r>
              <a:rPr lang="en-US" dirty="0"/>
              <a:t> finishes the job of forming the 40 </a:t>
            </a:r>
            <a:r>
              <a:rPr lang="en-US" dirty="0" err="1"/>
              <a:t>aa</a:t>
            </a:r>
            <a:r>
              <a:rPr lang="en-US" dirty="0"/>
              <a:t> peptide)</a:t>
            </a:r>
          </a:p>
        </p:txBody>
      </p:sp>
    </p:spTree>
    <p:extLst>
      <p:ext uri="{BB962C8B-B14F-4D97-AF65-F5344CB8AC3E}">
        <p14:creationId xmlns:p14="http://schemas.microsoft.com/office/powerpoint/2010/main" val="349633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6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0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0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5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44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4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5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1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Cutaneous_T_cell_lymphom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Cutaneous_T_cell_lymphom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99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  <a:defRPr/>
            </a:pP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Microarrays: </a:t>
            </a:r>
            <a:r>
              <a:rPr lang="ja-JP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reverse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Northerns</a:t>
            </a:r>
            <a:r>
              <a:rPr lang="ja-JP" alt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Bef>
                <a:spcPct val="10000"/>
              </a:spcBef>
              <a:buFont typeface="Times" charset="0"/>
              <a:buAutoNum type="arabicPeriod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High-throughput sequencing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ja-JP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Re-sequencing</a:t>
            </a:r>
            <a:r>
              <a:rPr lang="ja-JP" alt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to detect variation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Sequencing all mRNA to quantitate gene expression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Sequencing all mRNA to identify and quantitate splicing variants</a:t>
            </a:r>
          </a:p>
          <a:p>
            <a:pPr marL="457200" indent="-457200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Sequencing all RNA to identify and quantitate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ncRNA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spcBef>
                <a:spcPct val="10000"/>
              </a:spcBef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algn="ctr">
              <a:spcBef>
                <a:spcPct val="10000"/>
              </a:spcBef>
              <a:defRPr/>
            </a:pP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842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Studying expression of all genes simultaneously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Epigenetics: modifications to DNA that alter gene expression</a:t>
            </a:r>
          </a:p>
          <a:p>
            <a:pPr marL="1200150" lvl="1" indent="-457200">
              <a:spcBef>
                <a:spcPct val="10000"/>
              </a:spcBef>
              <a:buFont typeface="Arial"/>
              <a:buChar char="•"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Bisulfite sequencing to detect C methylation</a:t>
            </a:r>
          </a:p>
        </p:txBody>
      </p:sp>
      <p:pic>
        <p:nvPicPr>
          <p:cNvPr id="1853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/>
          <a:stretch>
            <a:fillRect/>
          </a:stretch>
        </p:blipFill>
        <p:spPr bwMode="auto">
          <a:xfrm>
            <a:off x="0" y="1905000"/>
            <a:ext cx="5826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082800"/>
            <a:ext cx="34353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</a:pPr>
            <a:r>
              <a:rPr lang="en-US" b="1" dirty="0">
                <a:latin typeface="Times New Roman"/>
                <a:cs typeface="Times New Roman"/>
              </a:rPr>
              <a:t>Bisulfite sequencing to detect C methylation</a:t>
            </a:r>
          </a:p>
        </p:txBody>
      </p:sp>
      <p:pic>
        <p:nvPicPr>
          <p:cNvPr id="186370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411"/>
            <a:ext cx="9144000" cy="601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4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0" y="2373313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4" name="Picture 32" descr="nmeth0807-613-F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r="6686"/>
          <a:stretch>
            <a:fillRect/>
          </a:stretch>
        </p:blipFill>
        <p:spPr bwMode="auto">
          <a:xfrm>
            <a:off x="4429125" y="1828800"/>
            <a:ext cx="4714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Bisulfite sequencing to detect C methylation</a:t>
            </a:r>
          </a:p>
          <a:p>
            <a:pPr>
              <a:spcBef>
                <a:spcPct val="10000"/>
              </a:spcBef>
            </a:pPr>
            <a:r>
              <a:rPr lang="en-US" b="1" dirty="0" err="1">
                <a:solidFill>
                  <a:srgbClr val="1116D3"/>
                </a:solidFill>
                <a:latin typeface="Times New Roman"/>
                <a:cs typeface="Times New Roman"/>
              </a:rPr>
              <a:t>ChIP</a:t>
            </a: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-chip or </a:t>
            </a:r>
            <a:r>
              <a:rPr lang="en-US" b="1" dirty="0" err="1">
                <a:solidFill>
                  <a:srgbClr val="1116D3"/>
                </a:solidFill>
                <a:latin typeface="Times New Roman"/>
                <a:cs typeface="Times New Roman"/>
              </a:rPr>
              <a:t>ChIP-seq</a:t>
            </a: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 to detect chromatin modifications</a:t>
            </a:r>
          </a:p>
          <a:p>
            <a:pPr marL="342900" indent="-342900">
              <a:spcBef>
                <a:spcPct val="10000"/>
              </a:spcBef>
              <a:buFont typeface="Arial"/>
              <a:buChar char="•"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17 mods are associated with active genes in CD-4 T cells</a:t>
            </a:r>
          </a:p>
          <a:p>
            <a:pPr>
              <a:spcBef>
                <a:spcPct val="10000"/>
              </a:spcBef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6" descr="maize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r="53458" b="18262"/>
          <a:stretch>
            <a:fillRect/>
          </a:stretch>
        </p:blipFill>
        <p:spPr bwMode="auto">
          <a:xfrm>
            <a:off x="6008688" y="2057400"/>
            <a:ext cx="3135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0"/>
            <a:ext cx="9144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8901F3"/>
                </a:solidFill>
                <a:latin typeface="Times New Roman"/>
                <a:cs typeface="Times New Roman"/>
              </a:rPr>
              <a:t>Using the genome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Epigenetics: various chromatin modifications are associated with activated &amp; repressed genes 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Acetylation, egH3K9Ac, is associated with active genes</a:t>
            </a: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r="37242" b="18513"/>
          <a:stretch>
            <a:fillRect/>
          </a:stretch>
        </p:blipFill>
        <p:spPr bwMode="auto">
          <a:xfrm>
            <a:off x="0" y="2209800"/>
            <a:ext cx="2447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5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2362200" y="2895600"/>
            <a:ext cx="37623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  <a:latin typeface="Times New Roman" charset="0"/>
                <a:cs typeface="Times New Roman" charset="0"/>
              </a:rPr>
              <a:t>Using the Genome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various chromatin modifications are associated with activated &amp; repressed genes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Acetylation, egH3K9Ac, is associated with active genes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Phosphorylation of H2aS1, H2aT119, H3T3, H3S10 &amp; H3S28 shows condensation</a:t>
            </a: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89442" name="Picture 5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5381625" y="2743200"/>
            <a:ext cx="3762375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7291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  <a:latin typeface="Times New Roman" charset="0"/>
                <a:cs typeface="Times New Roman" charset="0"/>
              </a:rPr>
              <a:t>Using the Genome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Phosphorylation of H2aS1, H2aT119, H3T3, H3S10 &amp; H3S28 shows condensation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Phosphorylation of Histone H3  correlates with activation  of heat shock genes!</a:t>
            </a:r>
            <a:endParaRPr lang="en-US" b="1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90466" name="Picture 5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5029200" y="2595563"/>
            <a:ext cx="41148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5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4572000" y="2095500"/>
            <a:ext cx="4597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  <a:latin typeface="Times New Roman" charset="0"/>
                <a:cs typeface="Times New Roman" charset="0"/>
              </a:rPr>
              <a:t>Using the Genome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Acetylation, egH3K9Ac, is associated with active genes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Phosphorylation = condensation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Ubiquitination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of H2A and H2B (mostly) = repression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Methylation is more complex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H3K36me3 = on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H3K27me3 = off 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  <a:latin typeface="Times New Roman" charset="0"/>
                <a:cs typeface="Times New Roman" charset="0"/>
              </a:rPr>
              <a:t>Using the Genome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Methylation is more complex: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H3K36me3 = on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H3K27me3 = off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latin typeface="Times New Roman" charset="0"/>
                <a:cs typeface="Times New Roman" charset="0"/>
              </a:rPr>
              <a:t>H3K4me1 = off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H3K4me2 = primed</a:t>
            </a:r>
          </a:p>
          <a:p>
            <a:pPr lvl="1"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H3K4me3 = on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92514" name="Picture 4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0" y="3124200"/>
            <a:ext cx="3603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5" descr="maize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>
            <a:fillRect/>
          </a:stretch>
        </p:blipFill>
        <p:spPr bwMode="auto">
          <a:xfrm>
            <a:off x="4191000" y="1981200"/>
            <a:ext cx="49530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Modifications tend to group together: genes with H3K4me3 also have H3K9ac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93538" name="Picture 4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0" y="3124200"/>
            <a:ext cx="3603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5" descr="maize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>
            <a:fillRect/>
          </a:stretch>
        </p:blipFill>
        <p:spPr bwMode="auto">
          <a:xfrm>
            <a:off x="4191000" y="1905000"/>
            <a:ext cx="49530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ChangeArrowheads="1"/>
          </p:cNvSpPr>
          <p:nvPr/>
        </p:nvSpPr>
        <p:spPr bwMode="auto">
          <a:xfrm>
            <a:off x="0" y="0"/>
            <a:ext cx="9144000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Modifications tend to group together: genes with H3K4me3 also have H3K9ac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Cytosine methylation is also associated with repressed genes</a:t>
            </a:r>
          </a:p>
        </p:txBody>
      </p:sp>
      <p:pic>
        <p:nvPicPr>
          <p:cNvPr id="194562" name="Picture 4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0" y="3124200"/>
            <a:ext cx="3603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5" descr="maize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>
            <a:fillRect/>
          </a:stretch>
        </p:blipFill>
        <p:spPr bwMode="auto">
          <a:xfrm>
            <a:off x="4191000" y="1905000"/>
            <a:ext cx="49530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12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98% of RNA made is non-coding</a:t>
            </a: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/>
          <a:stretch>
            <a:fillRect/>
          </a:stretch>
        </p:blipFill>
        <p:spPr bwMode="auto">
          <a:xfrm>
            <a:off x="0" y="1524000"/>
            <a:ext cx="89154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Histone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acetyltransferases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add acetic acid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95586" name="Picture 4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0" y="1752600"/>
            <a:ext cx="492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r="37242" b="18513"/>
          <a:stretch>
            <a:fillRect/>
          </a:stretch>
        </p:blipFill>
        <p:spPr bwMode="auto">
          <a:xfrm>
            <a:off x="5943600" y="1196975"/>
            <a:ext cx="29813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Histone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acetyltransferases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add acetic acid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Many HAT proteins: mutants are very sick!</a:t>
            </a:r>
          </a:p>
        </p:txBody>
      </p:sp>
      <p:pic>
        <p:nvPicPr>
          <p:cNvPr id="1966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93828"/>
            <a:ext cx="7543800" cy="56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4998"/>
          <a:stretch/>
        </p:blipFill>
        <p:spPr bwMode="auto">
          <a:xfrm>
            <a:off x="0" y="1306171"/>
            <a:ext cx="9144000" cy="555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Histone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acetyltransferases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add acetic acid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Many HAT proteins: mutants are very sick!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HATs are part of many complexes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Bromodomains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specifically bind acetylated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lysines</a:t>
            </a:r>
            <a:endParaRPr lang="en-US" b="1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986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49338"/>
            <a:ext cx="7467600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Bromodomains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specifically bind acetylated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lysines</a:t>
            </a:r>
            <a:endParaRPr lang="en-US" b="1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Found in transcriptional activators &amp; general TFs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4998"/>
          <a:stretch/>
        </p:blipFill>
        <p:spPr bwMode="auto">
          <a:xfrm>
            <a:off x="0" y="1306171"/>
            <a:ext cx="9144000" cy="555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acetylated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lysines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Deacetylases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ja-JP" alt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solidFill>
                  <a:srgbClr val="008000"/>
                </a:solidFill>
                <a:latin typeface="Times New Roman"/>
                <a:cs typeface="Times New Roman"/>
              </a:rPr>
              <a:t>reset</a:t>
            </a:r>
            <a:r>
              <a:rPr lang="ja-JP" alt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”</a:t>
            </a:r>
            <a:r>
              <a:rPr lang="en-US" altLang="ja-JP" b="1" dirty="0">
                <a:solidFill>
                  <a:srgbClr val="008000"/>
                </a:solidFill>
                <a:latin typeface="Times New Roman"/>
                <a:cs typeface="Times New Roman"/>
              </a:rPr>
              <a:t> by removing the acetate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07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76400"/>
            <a:ext cx="6286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acetylated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lysines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Deacetylases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ja-JP" alt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solidFill>
                  <a:srgbClr val="008000"/>
                </a:solidFill>
                <a:latin typeface="Times New Roman"/>
                <a:cs typeface="Times New Roman"/>
              </a:rPr>
              <a:t>reset</a:t>
            </a:r>
            <a:r>
              <a:rPr lang="ja-JP" alt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”</a:t>
            </a:r>
            <a:r>
              <a:rPr lang="en-US" altLang="ja-JP" b="1" dirty="0">
                <a:solidFill>
                  <a:srgbClr val="008000"/>
                </a:solidFill>
                <a:latin typeface="Times New Roman"/>
                <a:cs typeface="Times New Roman"/>
              </a:rPr>
              <a:t> by removing the acetate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Deacetylase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mutants are sick!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17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76400"/>
            <a:ext cx="6286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Deacetylases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ja-JP" alt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reset</a:t>
            </a:r>
            <a:r>
              <a:rPr lang="ja-JP" alt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by removing the acetate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Deacetylase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mutants are sick!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Many drugs are histone </a:t>
            </a:r>
            <a:r>
              <a:rPr lang="en-US" b="1" dirty="0" err="1">
                <a:latin typeface="Times New Roman" charset="0"/>
                <a:cs typeface="Times New Roman" charset="0"/>
              </a:rPr>
              <a:t>deacetylase</a:t>
            </a:r>
            <a:r>
              <a:rPr lang="en-US" b="1" dirty="0">
                <a:latin typeface="Times New Roman" charset="0"/>
                <a:cs typeface="Times New Roman" charset="0"/>
              </a:rPr>
              <a:t> inhibitors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27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95475"/>
            <a:ext cx="60198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066800"/>
            <a:ext cx="7721600" cy="5791200"/>
          </a:xfrm>
          <a:prstGeom prst="rect">
            <a:avLst/>
          </a:prstGeom>
        </p:spPr>
      </p:pic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Many drugs affect histone </a:t>
            </a:r>
            <a:r>
              <a:rPr lang="en-US" b="1" dirty="0" err="1">
                <a:latin typeface="Times New Roman" charset="0"/>
                <a:cs typeface="Times New Roman" charset="0"/>
              </a:rPr>
              <a:t>deacetylases</a:t>
            </a:r>
            <a:r>
              <a:rPr lang="en-US" b="1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Resveratrol activates </a:t>
            </a:r>
            <a:r>
              <a:rPr lang="en-US" b="1" dirty="0" err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Sirtuin</a:t>
            </a: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 1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116" descr="C:\Users\Matthew Yatison\Desktop\img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3657600" cy="21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40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Generating the histone code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Many drugs affect histone </a:t>
            </a:r>
            <a:r>
              <a:rPr lang="en-US" b="1" dirty="0" err="1">
                <a:latin typeface="Times New Roman" charset="0"/>
                <a:cs typeface="Times New Roman" charset="0"/>
              </a:rPr>
              <a:t>deacetylases</a:t>
            </a:r>
            <a:r>
              <a:rPr lang="en-US" b="1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Resveratrol activates </a:t>
            </a:r>
            <a:r>
              <a:rPr lang="en-US" b="1" dirty="0" err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Sirtuin</a:t>
            </a: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 1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Many drugs are histone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deacetylase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inhibitors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SAHA =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suberanilohydroxamic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acid =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vorinostat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Merck calls it </a:t>
            </a:r>
            <a:r>
              <a:rPr lang="en-US" b="1" dirty="0" err="1">
                <a:latin typeface="Times New Roman"/>
                <a:cs typeface="Times New Roman"/>
              </a:rPr>
              <a:t>Zolinza</a:t>
            </a:r>
            <a:r>
              <a:rPr lang="en-US" b="1" dirty="0">
                <a:latin typeface="Times New Roman"/>
                <a:cs typeface="Times New Roman"/>
              </a:rPr>
              <a:t>, treats </a:t>
            </a:r>
            <a:r>
              <a:rPr lang="en-US" b="1" dirty="0">
                <a:latin typeface="Times New Roman"/>
                <a:cs typeface="Times New Roman"/>
                <a:hlinkClick r:id="rId2" tooltip="Cutaneous T cell lymphoma"/>
              </a:rPr>
              <a:t>cutaneous T cell lymphoma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2037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975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98% of RNA made is non-coding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Fraction increases with organism’s complexity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" y="1981200"/>
            <a:ext cx="910762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Generating the histone code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Many drugs affect histone </a:t>
            </a:r>
            <a:r>
              <a:rPr lang="en-US" b="1" dirty="0" err="1">
                <a:latin typeface="Times New Roman" charset="0"/>
                <a:cs typeface="Times New Roman" charset="0"/>
              </a:rPr>
              <a:t>deacetylases</a:t>
            </a:r>
            <a:r>
              <a:rPr lang="en-US" b="1" dirty="0">
                <a:latin typeface="Times New Roman" charset="0"/>
                <a:cs typeface="Times New Roman" charset="0"/>
              </a:rPr>
              <a:t> </a:t>
            </a:r>
          </a:p>
          <a:p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Resveratrol activates </a:t>
            </a:r>
            <a:r>
              <a:rPr lang="en-US" b="1" dirty="0" err="1">
                <a:solidFill>
                  <a:srgbClr val="1116D3"/>
                </a:solidFill>
                <a:latin typeface="Times New Roman" charset="0"/>
                <a:cs typeface="Times New Roman" charset="0"/>
              </a:rPr>
              <a:t>Sirtuin</a:t>
            </a:r>
            <a:r>
              <a:rPr lang="en-US" b="1" dirty="0">
                <a:solidFill>
                  <a:srgbClr val="1116D3"/>
                </a:solidFill>
                <a:latin typeface="Times New Roman" charset="0"/>
                <a:cs typeface="Times New Roman" charset="0"/>
              </a:rPr>
              <a:t> 1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Many drugs are histone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deacetylase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inhibitors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SAHA =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suberanilohydroxamic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acid =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vorinostat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Merck calls it </a:t>
            </a:r>
            <a:r>
              <a:rPr lang="en-US" b="1" dirty="0" err="1">
                <a:latin typeface="Times New Roman"/>
                <a:cs typeface="Times New Roman"/>
              </a:rPr>
              <a:t>Zolinza</a:t>
            </a:r>
            <a:r>
              <a:rPr lang="en-US" b="1" dirty="0">
                <a:latin typeface="Times New Roman"/>
                <a:cs typeface="Times New Roman"/>
              </a:rPr>
              <a:t>, treats </a:t>
            </a:r>
            <a:r>
              <a:rPr lang="en-US" b="1" dirty="0">
                <a:latin typeface="Times New Roman"/>
                <a:cs typeface="Times New Roman"/>
                <a:hlinkClick r:id="rId2" tooltip="Cutaneous T cell lymphoma"/>
              </a:rPr>
              <a:t>cutaneous T cell lymphoma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Binds HDAC active site &amp; chelates Zn</a:t>
            </a:r>
            <a:r>
              <a:rPr lang="en-US" b="1" baseline="30000" dirty="0">
                <a:solidFill>
                  <a:srgbClr val="1116D3"/>
                </a:solidFill>
                <a:latin typeface="Times New Roman"/>
                <a:cs typeface="Times New Roman"/>
              </a:rPr>
              <a:t>2+</a:t>
            </a: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048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When coupled SAHA to 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PIPS (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pyrrole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-imidazole 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Polyamides) got gene-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specific DNA binding &amp; 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gene activation</a:t>
            </a:r>
          </a:p>
          <a:p>
            <a:endParaRPr lang="en-US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 lvl="1"/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5826" name="Picture 2" descr="Screen shot 2014-02-02 at 4.0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4338"/>
            <a:ext cx="5029200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CDK8 kinases histones to repress transcription</a:t>
            </a:r>
            <a:endParaRPr lang="en-US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6850" name="Picture 4" descr="journal.pcbi.1000243.g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940050"/>
            <a:ext cx="494188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788"/>
            <a:ext cx="41148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CDK8 kinases histones to repress transcription</a:t>
            </a:r>
            <a:endParaRPr lang="en-US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Appears to interact with mediator to block transcription</a:t>
            </a: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7874" name="Picture 4" descr="journal.pcbi.1000243.g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940050"/>
            <a:ext cx="494188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788"/>
            <a:ext cx="41148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CDK8 kinases histones to repress transcription</a:t>
            </a:r>
            <a:endParaRPr lang="en-US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Appears to interact with mediator to block transcription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Phosphorylation of Histone H3  correlates with activation  of heat shock genes!</a:t>
            </a: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8898" name="Picture 5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4572000" y="1905000"/>
            <a:ext cx="45720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89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CDK8 kinases histones to repress transcription</a:t>
            </a:r>
            <a:endParaRPr lang="en-US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Appears to interact with mediator to block transcription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Phosphorylation of Histone H3  correlates with activation  of heat shock genes!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Phosphatases reset the genes</a:t>
            </a: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09922" name="Picture 5" descr="histonecode1.jpg                                               000A54FCMacintosh HD                   B74A680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"/>
          <a:stretch>
            <a:fillRect/>
          </a:stretch>
        </p:blipFill>
        <p:spPr bwMode="auto">
          <a:xfrm>
            <a:off x="4648200" y="2200275"/>
            <a:ext cx="44958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Acetylation, egH3K9Ac, is associated with active genes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Phosphorylation shows condensation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Ubiquitination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of H2A and H2B shows repression &amp; marks DNA damage</a:t>
            </a: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09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09800"/>
            <a:ext cx="9080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ChangeArrowheads="1"/>
          </p:cNvSpPr>
          <p:nvPr/>
        </p:nvSpPr>
        <p:spPr bwMode="auto">
          <a:xfrm>
            <a:off x="71438" y="0"/>
            <a:ext cx="9001125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Ubiquitination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of H2A and H2B shows repression &amp; marks DNA damage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Rad6 proteins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histone H2B to repress transcription</a:t>
            </a:r>
          </a:p>
          <a:p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19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09800"/>
            <a:ext cx="9080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Rad6 proteins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histone H2B to repress transcription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Other proteins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H2B to enhance transcription!</a:t>
            </a:r>
          </a:p>
          <a:p>
            <a:endParaRPr lang="en-US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29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09800"/>
            <a:ext cx="9080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1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Rad6 proteins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histone H2B to repress transcription: others enhance it!</a:t>
            </a:r>
          </a:p>
          <a:p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Polycomb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proteins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histone H2A to silence genes</a:t>
            </a: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40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3400"/>
            <a:ext cx="64135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3733800" cy="4930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98% of RNA made is non-coding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Fraction increases with organism’s complexity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Incredible diversity of functions!</a:t>
            </a:r>
          </a:p>
        </p:txBody>
      </p:sp>
      <p:pic>
        <p:nvPicPr>
          <p:cNvPr id="7" name="Picture 1" descr="Screen shot 2015-01-24 at 3.5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-38100"/>
            <a:ext cx="541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99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Rad6 proteins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histone H2B to repress transcription: others enhance it!</a:t>
            </a:r>
          </a:p>
          <a:p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Polycomb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proteins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ubiquitinate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H2A to silence genes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Multiple de-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ubiquitinases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have been identified</a:t>
            </a: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50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09800"/>
            <a:ext cx="9080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Many proteins methylate histones: highly regulated!</a:t>
            </a:r>
            <a:endParaRPr lang="en-US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6066" name="Picture 2" descr="NucleosomeK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0775"/>
            <a:ext cx="73914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1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Many proteins methylate histones: highly regulated!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Methylation status determines gene activity</a:t>
            </a:r>
          </a:p>
          <a:p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7090" name="Picture 2" descr="NucleosomeK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8575"/>
            <a:ext cx="7162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Many proteins methylate histones: highly regulated!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Methylation status determines gene activity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Mutants (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eg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Curly leaf) are unhappy!</a:t>
            </a:r>
          </a:p>
          <a:p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181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981200"/>
            <a:ext cx="65611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4" descr="fi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87006"/>
            <a:ext cx="5029200" cy="50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71438" y="0"/>
            <a:ext cx="9001125" cy="526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Many proteins methylate histones: highly regulated!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Methylation status determines gene activity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Mutants (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eg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Curly leaf) are unhappy!</a:t>
            </a:r>
          </a:p>
          <a:p>
            <a:r>
              <a:rPr lang="en-US" b="1" dirty="0" err="1">
                <a:latin typeface="Times New Roman" charset="0"/>
                <a:cs typeface="Times New Roman" charset="0"/>
              </a:rPr>
              <a:t>Chromodomain</a:t>
            </a:r>
            <a:r>
              <a:rPr lang="en-US" b="1" dirty="0">
                <a:latin typeface="Times New Roman" charset="0"/>
                <a:cs typeface="Times New Roman" charset="0"/>
              </a:rPr>
              <a:t> protein HP1 can tell the difference between H3K9me2 (yellow) &amp; H3K9me3 (red)</a:t>
            </a:r>
          </a:p>
          <a:p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89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the histone code</a:t>
            </a:r>
          </a:p>
          <a:p>
            <a:r>
              <a:rPr lang="en-US" b="1" dirty="0" err="1">
                <a:latin typeface="Times New Roman" charset="0"/>
                <a:cs typeface="Times New Roman" charset="0"/>
              </a:rPr>
              <a:t>Chromodomain</a:t>
            </a:r>
            <a:r>
              <a:rPr lang="en-US" b="1" dirty="0">
                <a:latin typeface="Times New Roman" charset="0"/>
                <a:cs typeface="Times New Roman" charset="0"/>
              </a:rPr>
              <a:t> protein HP1 can tell the difference between H3K9me2 (yellow) &amp; H3K9me3 (red)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Histone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demethylases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have been recently discovered</a:t>
            </a: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201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91"/>
          <a:stretch>
            <a:fillRect/>
          </a:stretch>
        </p:blipFill>
        <p:spPr bwMode="auto">
          <a:xfrm>
            <a:off x="23813" y="3048000"/>
            <a:ext cx="91201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ChangeArrowheads="1"/>
          </p:cNvSpPr>
          <p:nvPr/>
        </p:nvSpPr>
        <p:spPr bwMode="auto">
          <a:xfrm>
            <a:off x="71438" y="0"/>
            <a:ext cx="9001125" cy="41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methylated DNA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Si RNA are key: RNA Pol IV generates antisense or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foldback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RNA, often from TE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cs typeface="Times New Roman" charset="0"/>
            </a:endParaRPr>
          </a:p>
          <a:p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221186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563"/>
            <a:ext cx="91440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methylated DNA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Si RNA are key: RNA Pol IV generates antisense or </a:t>
            </a:r>
            <a:r>
              <a:rPr lang="en-US" b="1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foldback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RNA, often from TE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RDR2 makes it DS, 24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nt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siRNA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are generated by DCL3</a:t>
            </a:r>
          </a:p>
        </p:txBody>
      </p:sp>
      <p:pic>
        <p:nvPicPr>
          <p:cNvPr id="222210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methylated DNA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RDR2 makes it DS, 24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nt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charset="0"/>
                <a:cs typeface="Times New Roman" charset="0"/>
              </a:rPr>
              <a:t>siRNA</a:t>
            </a:r>
            <a:r>
              <a:rPr lang="en-US" b="1" dirty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are generated by DCL3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AGO4 binds 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siRNA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, complex binds target &amp; Pol V</a:t>
            </a:r>
            <a:endParaRPr lang="en-US" b="1" dirty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2323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ChangeArrowheads="1"/>
          </p:cNvSpPr>
          <p:nvPr/>
        </p:nvSpPr>
        <p:spPr bwMode="auto">
          <a:xfrm>
            <a:off x="71438" y="0"/>
            <a:ext cx="90011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Generating methylated DNA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RDR2 makes it DS, 24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nt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siRNA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are generated by DCL3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AGO4 binds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siRNA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, complex binds target &amp; Pol V</a:t>
            </a:r>
          </a:p>
          <a:p>
            <a:r>
              <a:rPr lang="en-US" b="1" dirty="0">
                <a:latin typeface="Times New Roman"/>
                <a:cs typeface="Times New Roman"/>
              </a:rPr>
              <a:t>Pol V makes </a:t>
            </a:r>
            <a:r>
              <a:rPr lang="en-US" b="1" dirty="0" err="1">
                <a:latin typeface="Times New Roman"/>
                <a:cs typeface="Times New Roman"/>
              </a:rPr>
              <a:t>intergenic</a:t>
            </a:r>
            <a:r>
              <a:rPr lang="en-US" b="1" dirty="0">
                <a:latin typeface="Times New Roman"/>
                <a:cs typeface="Times New Roman"/>
              </a:rPr>
              <a:t> RNA, associates with AGO4-siRNA to recruit </a:t>
            </a:r>
            <a:r>
              <a:rPr lang="ja-JP" altLang="en-US" b="1" dirty="0"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latin typeface="Times New Roman"/>
                <a:cs typeface="Times New Roman"/>
              </a:rPr>
              <a:t>silencing Complex</a:t>
            </a:r>
            <a:r>
              <a:rPr lang="ja-JP" altLang="en-US" b="1" dirty="0">
                <a:latin typeface="Times New Roman"/>
                <a:cs typeface="Times New Roman"/>
              </a:rPr>
              <a:t>”</a:t>
            </a:r>
            <a:r>
              <a:rPr lang="en-US" altLang="ja-JP" b="1" dirty="0">
                <a:latin typeface="Times New Roman"/>
                <a:cs typeface="Times New Roman"/>
              </a:rPr>
              <a:t> to target site</a:t>
            </a:r>
            <a:endParaRPr 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224258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1863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59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8901F3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8901F3"/>
                </a:solidFill>
                <a:latin typeface="Times New Roman" charset="0"/>
              </a:rPr>
              <a:t>ncRNA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Times New Roman" charset="0"/>
              </a:rPr>
              <a:t>Structural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rRNA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tRNA</a:t>
            </a:r>
            <a:endParaRPr lang="en-US" dirty="0">
              <a:solidFill>
                <a:srgbClr val="008000"/>
              </a:solidFill>
              <a:latin typeface="Times New Roman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snRNA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latin typeface="Times New Roman" charset="0"/>
              </a:rPr>
              <a:t>snoRNA</a:t>
            </a:r>
            <a:endParaRPr lang="en-US" dirty="0">
              <a:latin typeface="Times New Roman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cleavage: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Rnases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P &amp; MRP, U3, snR30,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etc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Times New Roman" charset="0"/>
              </a:rPr>
              <a:t>Regulatory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Small</a:t>
            </a:r>
          </a:p>
          <a:p>
            <a:pPr marL="142875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siRNA</a:t>
            </a:r>
            <a:endParaRPr lang="en-US" dirty="0">
              <a:solidFill>
                <a:srgbClr val="008000"/>
              </a:solidFill>
              <a:latin typeface="Times New Roman" charset="0"/>
            </a:endParaRPr>
          </a:p>
          <a:p>
            <a:pPr marL="142875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miRNA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Times New Roman" charset="0"/>
              </a:rPr>
              <a:t>Long</a:t>
            </a:r>
          </a:p>
          <a:p>
            <a:pPr marL="142875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Activator</a:t>
            </a:r>
          </a:p>
          <a:p>
            <a:pPr marL="142875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Enhancer</a:t>
            </a:r>
          </a:p>
          <a:p>
            <a:pPr marL="1428750" lvl="2" indent="-514350">
              <a:spcBef>
                <a:spcPts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silencing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01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1863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Generating methylated DNA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RDR2 makes it DS, 24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nt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siRNA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are generated by DCL3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AGO4 binds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siRNA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, complex binds target &amp; Pol V</a:t>
            </a:r>
          </a:p>
          <a:p>
            <a:r>
              <a:rPr lang="en-US" b="1" dirty="0">
                <a:latin typeface="Times New Roman"/>
                <a:cs typeface="Times New Roman"/>
              </a:rPr>
              <a:t>Pol V makes </a:t>
            </a:r>
            <a:r>
              <a:rPr lang="en-US" b="1" dirty="0" err="1">
                <a:latin typeface="Times New Roman"/>
                <a:cs typeface="Times New Roman"/>
              </a:rPr>
              <a:t>intergenic</a:t>
            </a:r>
            <a:r>
              <a:rPr lang="en-US" b="1" dirty="0">
                <a:latin typeface="Times New Roman"/>
                <a:cs typeface="Times New Roman"/>
              </a:rPr>
              <a:t> RNA, associates with AGO4-siRNA to recruit </a:t>
            </a:r>
            <a:r>
              <a:rPr lang="ja-JP" altLang="en-US" b="1" dirty="0"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latin typeface="Times New Roman"/>
                <a:cs typeface="Times New Roman"/>
              </a:rPr>
              <a:t>silencing Complex</a:t>
            </a:r>
            <a:r>
              <a:rPr lang="ja-JP" altLang="en-US" b="1" dirty="0">
                <a:latin typeface="Times New Roman"/>
                <a:cs typeface="Times New Roman"/>
              </a:rPr>
              <a:t>”</a:t>
            </a:r>
            <a:r>
              <a:rPr lang="en-US" altLang="ja-JP" b="1" dirty="0">
                <a:latin typeface="Times New Roman"/>
                <a:cs typeface="Times New Roman"/>
              </a:rPr>
              <a:t> to target site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Amplifies signal!</a:t>
            </a:r>
          </a:p>
          <a:p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extends meth-</a:t>
            </a:r>
          </a:p>
          <a:p>
            <a:r>
              <a:rPr lang="en-US" b="1" dirty="0" err="1">
                <a:solidFill>
                  <a:srgbClr val="008000"/>
                </a:solidFill>
                <a:latin typeface="Times New Roman"/>
                <a:cs typeface="Times New Roman"/>
              </a:rPr>
              <a:t>ylated</a:t>
            </a:r>
            <a:r>
              <a:rPr lang="en-US" b="1" dirty="0">
                <a:solidFill>
                  <a:srgbClr val="008000"/>
                </a:solidFill>
                <a:latin typeface="Times New Roman"/>
                <a:cs typeface="Times New Roman"/>
              </a:rPr>
              <a:t> region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116D3"/>
                </a:solidFill>
                <a:latin typeface="Times New Roman"/>
                <a:cs typeface="Times New Roman"/>
              </a:rPr>
              <a:t>At least 10% of human genes have anti-sense copies</a:t>
            </a:r>
          </a:p>
        </p:txBody>
      </p:sp>
      <p:pic>
        <p:nvPicPr>
          <p:cNvPr id="3" name="Picture 11" descr="Os12g31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31256" r="7262" b="17860"/>
          <a:stretch>
            <a:fillRect/>
          </a:stretch>
        </p:blipFill>
        <p:spPr bwMode="auto">
          <a:xfrm>
            <a:off x="24052" y="3505200"/>
            <a:ext cx="6986348" cy="12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Os03g01020-0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31256" r="5669" b="17860"/>
          <a:stretch>
            <a:fillRect/>
          </a:stretch>
        </p:blipFill>
        <p:spPr bwMode="auto">
          <a:xfrm>
            <a:off x="0" y="1887538"/>
            <a:ext cx="7239000" cy="159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884" t="13977"/>
          <a:stretch/>
        </p:blipFill>
        <p:spPr>
          <a:xfrm>
            <a:off x="6905884" y="1941810"/>
            <a:ext cx="2218655" cy="49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4480"/>
          <a:stretch/>
        </p:blipFill>
        <p:spPr>
          <a:xfrm>
            <a:off x="0" y="1963740"/>
            <a:ext cx="5181600" cy="489426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43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116D3"/>
                </a:solidFill>
                <a:latin typeface="Times New Roman"/>
                <a:cs typeface="Times New Roman"/>
              </a:rPr>
              <a:t>At least 10% of human genes have anti-sense copies</a:t>
            </a:r>
          </a:p>
          <a:p>
            <a:pPr marL="682625" lvl="1" indent="-284163">
              <a:buFont typeface="Arial"/>
              <a:buChar char="•"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BACE-1 AS may contribute to Alzheimer’s by increasing production </a:t>
            </a:r>
            <a:r>
              <a:rPr lang="en-US" sz="2400" dirty="0">
                <a:solidFill>
                  <a:srgbClr val="037C03"/>
                </a:solidFill>
              </a:rPr>
              <a:t>of A</a:t>
            </a:r>
            <a:r>
              <a:rPr lang="el-GR" sz="2400" dirty="0">
                <a:solidFill>
                  <a:srgbClr val="037C03"/>
                </a:solidFill>
              </a:rPr>
              <a:t>β</a:t>
            </a:r>
            <a:endParaRPr lang="en-US" sz="2400" dirty="0">
              <a:solidFill>
                <a:srgbClr val="037C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884" t="13977"/>
          <a:stretch/>
        </p:blipFill>
        <p:spPr>
          <a:xfrm>
            <a:off x="6905884" y="1941810"/>
            <a:ext cx="2218655" cy="49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t.jpg       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7333"/>
            <a:ext cx="4419600" cy="49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116D3"/>
                </a:solidFill>
                <a:latin typeface="Times New Roman"/>
                <a:cs typeface="Times New Roman"/>
              </a:rPr>
              <a:t>At least 10% of human genes have anti-sense copies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Nearly every gene that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 alternatively spliced in some tissue or condition.</a:t>
            </a:r>
          </a:p>
          <a:p>
            <a:pPr marL="682625" lvl="1" indent="-284163">
              <a:spcBef>
                <a:spcPct val="1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~ 400 genes were spliced differently in male</a:t>
            </a:r>
          </a:p>
          <a:p>
            <a:pPr marL="398462" lvl="1" indent="0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&amp; female human brains</a:t>
            </a:r>
          </a:p>
        </p:txBody>
      </p:sp>
    </p:spTree>
    <p:extLst>
      <p:ext uri="{BB962C8B-B14F-4D97-AF65-F5344CB8AC3E}">
        <p14:creationId xmlns:p14="http://schemas.microsoft.com/office/powerpoint/2010/main" val="60218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19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971550" indent="-5143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Surprises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Over half of human genome is transcribed even though only 1% is protein-coding sequence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1116D3"/>
                </a:solidFill>
                <a:latin typeface="Times New Roman"/>
                <a:cs typeface="Times New Roman"/>
              </a:rPr>
              <a:t>At least 10% of human genes have anti-sense copies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37C03"/>
                </a:solidFill>
                <a:latin typeface="Times New Roman"/>
                <a:cs typeface="Times New Roman"/>
              </a:rPr>
              <a:t>Nearly every gene that can be alternatively spliced is alternatively spliced in some tissue or condition.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Many genes have RNA polymerase II paused about 100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bp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from the start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3622"/>
          <a:stretch/>
        </p:blipFill>
        <p:spPr>
          <a:xfrm>
            <a:off x="37257" y="3124200"/>
            <a:ext cx="91067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61764"/>
      </p:ext>
    </p:extLst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">
      <a:dk1>
        <a:srgbClr val="000000"/>
      </a:dk1>
      <a:lt1>
        <a:srgbClr val="FFFFFF"/>
      </a:lt1>
      <a:dk2>
        <a:srgbClr val="8CF4EA"/>
      </a:dk2>
      <a:lt2>
        <a:srgbClr val="000000"/>
      </a:lt2>
      <a:accent1>
        <a:srgbClr val="00B7A5"/>
      </a:accent1>
      <a:accent2>
        <a:srgbClr val="D49FFF"/>
      </a:accent2>
      <a:accent3>
        <a:srgbClr val="FFFFFF"/>
      </a:accent3>
      <a:accent4>
        <a:srgbClr val="000000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Danaville III:Applications:word Processors:Microsoft Office for PPC:Microsoft PowerPoint 4:Templates:On Screen &amp; 35mm Slides:azures.ppt - Azure</Template>
  <TotalTime>4075</TotalTime>
  <Pages>85</Pages>
  <Words>1414</Words>
  <Application>Microsoft Macintosh PowerPoint</Application>
  <PresentationFormat>On-screen Show (4:3)</PresentationFormat>
  <Paragraphs>310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ヒラギノ角ゴ Pro W3</vt:lpstr>
      <vt:lpstr>Arial</vt:lpstr>
      <vt:lpstr>Helvetica</vt:lpstr>
      <vt:lpstr>Monotype Sorts</vt:lpstr>
      <vt:lpstr>Times</vt:lpstr>
      <vt:lpstr>Times New Roman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ȶ஘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 A</dc:creator>
  <cp:keywords/>
  <dc:description/>
  <cp:lastModifiedBy>Microsoft Office User</cp:lastModifiedBy>
  <cp:revision>170</cp:revision>
  <cp:lastPrinted>2009-04-22T19:24:48Z</cp:lastPrinted>
  <dcterms:created xsi:type="dcterms:W3CDTF">2012-01-14T18:51:58Z</dcterms:created>
  <dcterms:modified xsi:type="dcterms:W3CDTF">2019-02-07T18:43:16Z</dcterms:modified>
</cp:coreProperties>
</file>