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60" r:id="rId2"/>
    <p:sldId id="538" r:id="rId3"/>
    <p:sldId id="540" r:id="rId4"/>
    <p:sldId id="950" r:id="rId5"/>
    <p:sldId id="650" r:id="rId6"/>
    <p:sldId id="680" r:id="rId7"/>
    <p:sldId id="615" r:id="rId8"/>
    <p:sldId id="683" r:id="rId9"/>
    <p:sldId id="686" r:id="rId10"/>
    <p:sldId id="826" r:id="rId11"/>
    <p:sldId id="722" r:id="rId12"/>
    <p:sldId id="729" r:id="rId13"/>
    <p:sldId id="737" r:id="rId14"/>
    <p:sldId id="746" r:id="rId15"/>
    <p:sldId id="957" r:id="rId16"/>
    <p:sldId id="960" r:id="rId17"/>
    <p:sldId id="971" r:id="rId18"/>
    <p:sldId id="973" r:id="rId19"/>
    <p:sldId id="974" r:id="rId20"/>
    <p:sldId id="975" r:id="rId21"/>
    <p:sldId id="976" r:id="rId22"/>
    <p:sldId id="977" r:id="rId23"/>
    <p:sldId id="978" r:id="rId24"/>
    <p:sldId id="979" r:id="rId25"/>
    <p:sldId id="980" r:id="rId26"/>
    <p:sldId id="981" r:id="rId27"/>
    <p:sldId id="982" r:id="rId28"/>
    <p:sldId id="983" r:id="rId29"/>
    <p:sldId id="984" r:id="rId30"/>
    <p:sldId id="985" r:id="rId31"/>
    <p:sldId id="986" r:id="rId32"/>
    <p:sldId id="987" r:id="rId33"/>
    <p:sldId id="988" r:id="rId34"/>
    <p:sldId id="989" r:id="rId35"/>
    <p:sldId id="990" r:id="rId36"/>
    <p:sldId id="991" r:id="rId37"/>
    <p:sldId id="992" r:id="rId38"/>
    <p:sldId id="993" r:id="rId39"/>
    <p:sldId id="994" r:id="rId40"/>
    <p:sldId id="995" r:id="rId41"/>
    <p:sldId id="1164" r:id="rId42"/>
    <p:sldId id="1151" r:id="rId43"/>
    <p:sldId id="1152" r:id="rId44"/>
    <p:sldId id="1153" r:id="rId45"/>
    <p:sldId id="1154" r:id="rId46"/>
    <p:sldId id="1155" r:id="rId47"/>
    <p:sldId id="1156" r:id="rId48"/>
    <p:sldId id="1157" r:id="rId49"/>
    <p:sldId id="1158" r:id="rId50"/>
    <p:sldId id="1159" r:id="rId51"/>
    <p:sldId id="1160" r:id="rId52"/>
    <p:sldId id="1161" r:id="rId53"/>
    <p:sldId id="1162" r:id="rId54"/>
    <p:sldId id="1163" r:id="rId55"/>
    <p:sldId id="1134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7C03"/>
    <a:srgbClr val="800080"/>
    <a:srgbClr val="DC0081"/>
    <a:srgbClr val="114FFB"/>
    <a:srgbClr val="FF5008"/>
    <a:srgbClr val="00FF00"/>
    <a:srgbClr val="F35B1B"/>
    <a:srgbClr val="111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08"/>
    <p:restoredTop sz="94667"/>
  </p:normalViewPr>
  <p:slideViewPr>
    <p:cSldViewPr>
      <p:cViewPr>
        <p:scale>
          <a:sx n="121" d="100"/>
          <a:sy n="121" d="100"/>
        </p:scale>
        <p:origin x="-232" y="-152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6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E3D47DA-3BE5-A64F-A7D6-74EC19F796FC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820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FBBD643-B58B-6148-9689-D1360628D1A0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514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6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0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0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5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44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4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5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1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charset="0"/>
                <a:cs typeface="Times New Roman" charset="0"/>
              </a:rPr>
              <a:t>Provide a genuine experience in using cell and molecular biology to learn about a fundamental problem in biology.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Rather than following a set series of lectures, study a problem and see where it leads us.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8000"/>
                </a:solidFill>
                <a:latin typeface="Times New Roman" charset="0"/>
                <a:cs typeface="Times" charset="0"/>
              </a:rPr>
              <a:t> Lectures &amp; presentations will relate to current status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" charset="0"/>
              </a:rPr>
              <a:t> Some class time will be spent in lab &amp; vice-versa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charset="0"/>
                <a:cs typeface="Times" charset="0"/>
              </a:rPr>
              <a:t> we may need to come in at other times as well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0" y="0"/>
            <a:ext cx="90773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Vectors</a:t>
            </a:r>
            <a:endParaRPr lang="en-US" b="1" dirty="0">
              <a:latin typeface="Times New Roman"/>
              <a:cs typeface="Times New Roman"/>
            </a:endParaRPr>
          </a:p>
          <a:p>
            <a:pPr marL="533400" indent="-533400">
              <a:buAutoNum type="arabicParenR"/>
            </a:pPr>
            <a:r>
              <a:rPr lang="en-US" b="1" dirty="0">
                <a:latin typeface="Times New Roman"/>
                <a:cs typeface="Times New Roman"/>
              </a:rPr>
              <a:t>Plasmids</a:t>
            </a:r>
          </a:p>
          <a:p>
            <a:pPr marL="533400" indent="-533400">
              <a:buAutoNum type="arabicParenR"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Viruses</a:t>
            </a:r>
          </a:p>
          <a:p>
            <a:pPr marL="533400" indent="-533400">
              <a:buAutoNum type="arabicParenR"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artificial chromosomes</a:t>
            </a:r>
          </a:p>
          <a:p>
            <a:pPr marL="533400" indent="-249238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YACs (yeast artificial chromosomes)</a:t>
            </a:r>
          </a:p>
          <a:p>
            <a:pPr marL="533400" indent="-249238"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BACs (bacterial artificial chromosomes)</a:t>
            </a:r>
          </a:p>
          <a:p>
            <a:pPr marL="533400" indent="-249238">
              <a:buFont typeface="Arial"/>
              <a:buChar char="•"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HACs: human artificial chromosomes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7" y="2590800"/>
            <a:ext cx="9015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ChangeArrowheads="1"/>
          </p:cNvSpPr>
          <p:nvPr/>
        </p:nvSpPr>
        <p:spPr bwMode="auto">
          <a:xfrm>
            <a:off x="-4763" y="147638"/>
            <a:ext cx="9077326" cy="24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Libraries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a collection of clones representing the 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entire complement </a:t>
            </a:r>
            <a:r>
              <a:rPr lang="en-US" b="1" dirty="0">
                <a:latin typeface="Times New Roman" charset="0"/>
                <a:cs typeface="Times New Roman" charset="0"/>
              </a:rPr>
              <a:t>of sequences of interest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1) entire genome for genomic libraries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lvl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2) all mRNA for 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cDNA</a:t>
            </a:r>
            <a:endParaRPr lang="en-US" b="1" dirty="0">
              <a:solidFill>
                <a:schemeClr val="hlink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71438" y="223838"/>
            <a:ext cx="5567362" cy="378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Detecting your clone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All the volumes of the library look the same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trick is figuring out what's inside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usually done by </a:t>
            </a:r>
            <a:r>
              <a:rPr lang="ja-JP" altLang="en-US" b="1" dirty="0">
                <a:solidFill>
                  <a:srgbClr val="063DE8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b="1" dirty="0">
                <a:solidFill>
                  <a:srgbClr val="063DE8"/>
                </a:solidFill>
                <a:latin typeface="Times New Roman" charset="0"/>
                <a:cs typeface="Times New Roman" charset="0"/>
              </a:rPr>
              <a:t>screening</a:t>
            </a:r>
            <a:r>
              <a:rPr lang="ja-JP" altLang="en-US" b="1" dirty="0">
                <a:solidFill>
                  <a:srgbClr val="063DE8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b="1" dirty="0">
                <a:solidFill>
                  <a:srgbClr val="063DE8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the library with a suitable</a:t>
            </a:r>
            <a:r>
              <a:rPr lang="en-US" altLang="ja-JP" b="1" dirty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probe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identifies clones containing the desired sequence</a:t>
            </a:r>
            <a:endParaRPr lang="en-US" sz="2000" b="1" dirty="0">
              <a:solidFill>
                <a:srgbClr val="500093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1878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"/>
            <a:ext cx="3429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700"/>
            <a:ext cx="4406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71438" y="0"/>
            <a:ext cx="9001125" cy="54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Detecting your clone by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membrane hybridization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Denature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Transfer to a filter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3) probe with </a:t>
            </a:r>
            <a:r>
              <a:rPr lang="en-US" b="1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complementary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labeled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sequences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4) Detect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radioactivity -&gt; detect by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Autoradiography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endParaRPr lang="en-US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0" y="0"/>
            <a:ext cx="90820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500093"/>
                </a:solidFill>
                <a:latin typeface="Times New Roman" charset="0"/>
              </a:rPr>
              <a:t>Southern analysis</a:t>
            </a:r>
            <a:endParaRPr lang="en-US" b="1" dirty="0">
              <a:latin typeface="Times New Roman" charset="0"/>
            </a:endParaRPr>
          </a:p>
          <a:p>
            <a:r>
              <a:rPr lang="en-US" b="1" dirty="0">
                <a:solidFill>
                  <a:srgbClr val="114FFB"/>
                </a:solidFill>
                <a:latin typeface="Times New Roman" charset="0"/>
              </a:rPr>
              <a:t>1) digest genomic DNA with restriction enzymes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2) separate fragments using gel electrophoresis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3) transfer &amp; fix to a membrane</a:t>
            </a:r>
            <a:endParaRPr lang="en-US" b="1" dirty="0">
              <a:solidFill>
                <a:schemeClr val="hlink"/>
              </a:solidFill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4) probe with your clone</a:t>
            </a:r>
          </a:p>
        </p:txBody>
      </p:sp>
      <p:pic>
        <p:nvPicPr>
          <p:cNvPr id="13619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290763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Content Placeholder 6" descr="Different Concentr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140"/>
            <a:ext cx="6400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082088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500093"/>
                </a:solidFill>
                <a:latin typeface="Times New Roman" charset="0"/>
              </a:rPr>
              <a:t>Quantitative (real-time) RT-PCR</a:t>
            </a:r>
            <a:endParaRPr lang="en-US" b="1" dirty="0">
              <a:latin typeface="Times New Roman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-109" charset="0"/>
                <a:ea typeface="ヒラギノ角ゴ Pro W3" pitchFamily="-109" charset="-128"/>
                <a:cs typeface="ヒラギノ角ゴ Pro W3" pitchFamily="-109" charset="-128"/>
              </a:rPr>
              <a:t>First reverse-transcribe RNA, then amplify by PCR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008000"/>
                </a:solidFill>
                <a:latin typeface="Times New Roman" pitchFamily="-109" charset="0"/>
                <a:ea typeface="ヒラギノ角ゴ Pro W3" pitchFamily="-109" charset="-128"/>
                <a:cs typeface="ヒラギノ角ゴ Pro W3" pitchFamily="-109" charset="-128"/>
              </a:rPr>
              <a:t>Measure number of cycles to cross threshold. Fewer cycles = more starting copies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Detect using fluorescent probes</a:t>
            </a:r>
          </a:p>
          <a:p>
            <a:pPr marL="744538" lvl="1" indent="-287338">
              <a:buFont typeface="Arial" charset="0"/>
              <a:buChar char="•"/>
            </a:pPr>
            <a:r>
              <a:rPr lang="en-US" b="1" dirty="0">
                <a:latin typeface="Times New Roman" charset="0"/>
              </a:rPr>
              <a:t>Can multiplex by making gene-specific probes different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3677"/>
          <a:stretch/>
        </p:blipFill>
        <p:spPr>
          <a:xfrm>
            <a:off x="5362015" y="2590800"/>
            <a:ext cx="3781985" cy="42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9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/>
        </p:nvSpPr>
        <p:spPr bwMode="auto">
          <a:xfrm>
            <a:off x="0" y="0"/>
            <a:ext cx="9082088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Western</a:t>
            </a:r>
            <a:r>
              <a:rPr lang="en-US" b="1" dirty="0">
                <a:solidFill>
                  <a:srgbClr val="500093"/>
                </a:solidFill>
                <a:latin typeface="Times New Roman" charset="0"/>
              </a:rPr>
              <a:t> analysis</a:t>
            </a:r>
            <a:endParaRPr lang="en-US" b="1" dirty="0">
              <a:latin typeface="Times New Roman" charset="0"/>
            </a:endParaRP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1) Separate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Proteins </a:t>
            </a: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by polyacrylamide gel electrophoresis</a:t>
            </a:r>
            <a:endParaRPr lang="en-US" b="1" dirty="0">
              <a:solidFill>
                <a:srgbClr val="114FFB"/>
              </a:solidFill>
              <a:latin typeface="Times New Roman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2) transfer &amp; fix to a membrane</a:t>
            </a:r>
            <a:endParaRPr lang="en-US" b="1" dirty="0">
              <a:solidFill>
                <a:srgbClr val="114FFB"/>
              </a:solidFill>
              <a:latin typeface="Times New Roman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3) probe with suitable antibody (or other probe)</a:t>
            </a:r>
          </a:p>
          <a:p>
            <a:r>
              <a:rPr lang="en-US" b="1" dirty="0">
                <a:solidFill>
                  <a:srgbClr val="114FFB"/>
                </a:solidFill>
                <a:latin typeface="Times New Roman" charset="0"/>
              </a:rPr>
              <a:t>4) determine # &amp; sizes of detected bands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6720359" cy="49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147638" y="147638"/>
            <a:ext cx="4657725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2"/>
            <a:r>
              <a:rPr lang="en-US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DNA Sequencing</a:t>
            </a:r>
          </a:p>
          <a:p>
            <a:r>
              <a:rPr lang="en-US" b="1" dirty="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Sanger (di-</a:t>
            </a:r>
            <a:r>
              <a:rPr lang="en-US" b="1" dirty="0" err="1">
                <a:solidFill>
                  <a:srgbClr val="114FFB"/>
                </a:solidFill>
                <a:latin typeface="Times New Roman" charset="0"/>
                <a:cs typeface="Times New Roman" charset="0"/>
              </a:rPr>
              <a:t>deoxy</a:t>
            </a:r>
            <a:r>
              <a:rPr lang="en-US" b="1" dirty="0">
                <a:solidFill>
                  <a:srgbClr val="114FFB"/>
                </a:solidFill>
                <a:latin typeface="Times New Roman" charset="0"/>
                <a:cs typeface="Times New Roman" charset="0"/>
              </a:rPr>
              <a:t> chain termination)</a:t>
            </a:r>
            <a:endParaRPr lang="en-US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AutoNum type="arabicParenR"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anneal primer to template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2) elongate with DNA polymerase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3) terminate chain with di-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deoxy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nucleotides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4) separate by size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Read sequence by climbing the ladder</a:t>
            </a:r>
          </a:p>
        </p:txBody>
      </p:sp>
      <p:pic>
        <p:nvPicPr>
          <p:cNvPr id="16384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6200"/>
            <a:ext cx="30146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2105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/>
          </p:cNvSpPr>
          <p:nvPr/>
        </p:nvSpPr>
        <p:spPr bwMode="auto">
          <a:xfrm>
            <a:off x="0" y="0"/>
            <a:ext cx="2971800" cy="127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Genome projects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1) Prepare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map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of genome</a:t>
            </a:r>
          </a:p>
        </p:txBody>
      </p:sp>
      <p:pic>
        <p:nvPicPr>
          <p:cNvPr id="165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0"/>
            <a:ext cx="6132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1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ChangeArrowheads="1"/>
          </p:cNvSpPr>
          <p:nvPr/>
        </p:nvSpPr>
        <p:spPr bwMode="auto">
          <a:xfrm>
            <a:off x="0" y="0"/>
            <a:ext cx="2971800" cy="24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Genome projects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1) Prepare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map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of genome</a:t>
            </a:r>
          </a:p>
          <a:p>
            <a:pPr marL="457200" indent="-457200">
              <a:spcBef>
                <a:spcPct val="20000"/>
              </a:spcBef>
              <a:buFont typeface="Times" charset="0"/>
              <a:buChar char="•"/>
            </a:pPr>
            <a:r>
              <a:rPr lang="en-US" b="1" dirty="0">
                <a:solidFill>
                  <a:srgbClr val="063DE8"/>
                </a:solidFill>
                <a:latin typeface="Times New Roman" charset="0"/>
              </a:rPr>
              <a:t>To find genes must know their location</a:t>
            </a:r>
          </a:p>
        </p:txBody>
      </p:sp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0"/>
            <a:ext cx="6132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1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066213" cy="257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1116D3"/>
              </a:solidFill>
              <a:latin typeface="Times New Roman"/>
              <a:ea typeface="+mn-ea"/>
              <a:cs typeface="Times New Roman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latin typeface="Times New Roman"/>
                <a:ea typeface="+mn-ea"/>
                <a:cs typeface="Times New Roman"/>
              </a:rPr>
              <a:t>Pick a problem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1116D3"/>
                </a:solidFill>
                <a:latin typeface="Times New Roman"/>
                <a:cs typeface="Times New Roman"/>
              </a:rPr>
              <a:t>Design some experiments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See where they lead us</a:t>
            </a:r>
          </a:p>
          <a:p>
            <a:pPr algn="ctr">
              <a:spcBef>
                <a:spcPct val="5000"/>
              </a:spcBef>
              <a:defRPr/>
            </a:pPr>
            <a:endParaRPr lang="en-US" b="1" dirty="0">
              <a:latin typeface="Times New Roman"/>
              <a:ea typeface="+mn-ea"/>
              <a:cs typeface="Times New Roman"/>
            </a:endParaRPr>
          </a:p>
          <a:p>
            <a:pPr>
              <a:defRPr/>
            </a:pPr>
            <a:r>
              <a:rPr lang="en-US" b="1" dirty="0">
                <a:latin typeface="Times New Roman"/>
                <a:ea typeface="+mn-ea"/>
                <a:cs typeface="Times New Roman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/>
          </p:cNvSpPr>
          <p:nvPr/>
        </p:nvSpPr>
        <p:spPr bwMode="auto">
          <a:xfrm>
            <a:off x="0" y="0"/>
            <a:ext cx="899636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1) Map the genome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Times New Roman" charset="0"/>
              </a:rPr>
              <a:t>2) Prepare an AC library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3) Order the library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</a:rPr>
              <a:t>FISH to find their 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</a:rPr>
              <a:t>chromosome </a:t>
            </a:r>
          </a:p>
        </p:txBody>
      </p:sp>
      <p:pic>
        <p:nvPicPr>
          <p:cNvPr id="16793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49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7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ChangeArrowheads="1"/>
          </p:cNvSpPr>
          <p:nvPr/>
        </p:nvSpPr>
        <p:spPr bwMode="auto">
          <a:xfrm>
            <a:off x="223838" y="0"/>
            <a:ext cx="87725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1) Map the genome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2) Prepare an AC library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3) Order the library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</a:rPr>
              <a:t> FISH to find their chromosome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C0128"/>
                </a:solidFill>
                <a:latin typeface="Times New Roman" charset="0"/>
              </a:rPr>
              <a:t> identify overlapping AC using ends as probes</a:t>
            </a:r>
          </a:p>
          <a:p>
            <a:pPr>
              <a:buFontTx/>
              <a:buChar char="•"/>
            </a:pPr>
            <a:r>
              <a:rPr lang="en-US" b="1" dirty="0">
                <a:latin typeface="Times New Roman" charset="0"/>
              </a:rPr>
              <a:t> assemble </a:t>
            </a:r>
            <a:r>
              <a:rPr lang="en-US" b="1" dirty="0" err="1">
                <a:solidFill>
                  <a:srgbClr val="0000CC"/>
                </a:solidFill>
                <a:latin typeface="Times New Roman" charset="0"/>
              </a:rPr>
              <a:t>contigs</a:t>
            </a:r>
            <a:r>
              <a:rPr lang="en-US" b="1" dirty="0">
                <a:latin typeface="Times New Roman" charset="0"/>
              </a:rPr>
              <a:t> until chromosome is covered</a:t>
            </a:r>
          </a:p>
        </p:txBody>
      </p:sp>
      <p:sp>
        <p:nvSpPr>
          <p:cNvPr id="168962" name="Line 3"/>
          <p:cNvSpPr>
            <a:spLocks noChangeShapeType="1"/>
          </p:cNvSpPr>
          <p:nvPr/>
        </p:nvSpPr>
        <p:spPr bwMode="auto">
          <a:xfrm>
            <a:off x="495300" y="5105400"/>
            <a:ext cx="2209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Line 4"/>
          <p:cNvSpPr>
            <a:spLocks noChangeShapeType="1"/>
          </p:cNvSpPr>
          <p:nvPr/>
        </p:nvSpPr>
        <p:spPr bwMode="auto">
          <a:xfrm>
            <a:off x="2324100" y="4876800"/>
            <a:ext cx="2209800" cy="0"/>
          </a:xfrm>
          <a:prstGeom prst="line">
            <a:avLst/>
          </a:prstGeom>
          <a:noFill/>
          <a:ln w="762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Line 5"/>
          <p:cNvSpPr>
            <a:spLocks noChangeShapeType="1"/>
          </p:cNvSpPr>
          <p:nvPr/>
        </p:nvSpPr>
        <p:spPr bwMode="auto">
          <a:xfrm>
            <a:off x="495300" y="5334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Line 6"/>
          <p:cNvSpPr>
            <a:spLocks noChangeShapeType="1"/>
          </p:cNvSpPr>
          <p:nvPr/>
        </p:nvSpPr>
        <p:spPr bwMode="auto">
          <a:xfrm>
            <a:off x="3848100" y="5105400"/>
            <a:ext cx="2209800" cy="0"/>
          </a:xfrm>
          <a:prstGeom prst="line">
            <a:avLst/>
          </a:prstGeom>
          <a:noFill/>
          <a:ln w="762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Line 7"/>
          <p:cNvSpPr>
            <a:spLocks noChangeShapeType="1"/>
          </p:cNvSpPr>
          <p:nvPr/>
        </p:nvSpPr>
        <p:spPr bwMode="auto">
          <a:xfrm>
            <a:off x="5981700" y="4876800"/>
            <a:ext cx="22098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8"/>
          <p:cNvSpPr>
            <a:spLocks noChangeShapeType="1"/>
          </p:cNvSpPr>
          <p:nvPr/>
        </p:nvSpPr>
        <p:spPr bwMode="auto">
          <a:xfrm>
            <a:off x="6972300" y="5105400"/>
            <a:ext cx="1828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0" y="0"/>
            <a:ext cx="4500563" cy="23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1) Map the genome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2) Prepare an AC library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3) Order the library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4) Subdivide each AC into lambda </a:t>
            </a:r>
            <a:r>
              <a:rPr lang="en-US" b="1" dirty="0" err="1">
                <a:solidFill>
                  <a:srgbClr val="037C03"/>
                </a:solidFill>
                <a:latin typeface="Times New Roman" charset="0"/>
              </a:rPr>
              <a:t>contigs</a:t>
            </a:r>
            <a:endParaRPr lang="en-US" b="1" dirty="0">
              <a:solidFill>
                <a:srgbClr val="037C03"/>
              </a:solidFill>
              <a:latin typeface="Times New Roman" charset="0"/>
            </a:endParaRPr>
          </a:p>
        </p:txBody>
      </p:sp>
      <p:pic>
        <p:nvPicPr>
          <p:cNvPr id="16998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3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4500563" cy="407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1) Map the genome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2) Prepare an AC library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3) Order the library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4) Subdivide each AC into lambda </a:t>
            </a:r>
            <a:r>
              <a:rPr lang="en-US" b="1" dirty="0" err="1">
                <a:solidFill>
                  <a:srgbClr val="037C03"/>
                </a:solidFill>
                <a:latin typeface="Times New Roman" charset="0"/>
              </a:rPr>
              <a:t>contigs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5) Subdivide each lambda into plasmids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</a:rPr>
              <a:t>6) sequence the plasmids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710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2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4500563" cy="57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1) Map the genome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2) Prepare an AC library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3) Order the library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4) Subdivide each AC into lambda </a:t>
            </a:r>
            <a:r>
              <a:rPr lang="en-US" b="1" dirty="0" err="1">
                <a:solidFill>
                  <a:srgbClr val="037C03"/>
                </a:solidFill>
                <a:latin typeface="Times New Roman" charset="0"/>
              </a:rPr>
              <a:t>contigs</a:t>
            </a:r>
            <a:endParaRPr lang="en-US" b="1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5) Subdivide each lambda into plasmids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</a:rPr>
              <a:t>6) sequence the plasmids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Times New Roman" charset="0"/>
              </a:rPr>
              <a:t>With Next Generation Sequencing can sequence an entire library and then assemble the sequence by computer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710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51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9144000" cy="17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Times New Roman" charset="0"/>
              </a:rPr>
              <a:t>With Next Generation Sequencing can sequence an entire library and then assemble the sequence by computer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Works well for bacteria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 bwMode="auto">
          <a:xfrm>
            <a:off x="-13556" y="2514601"/>
            <a:ext cx="9157556" cy="43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8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9144000" cy="260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Times New Roman" charset="0"/>
              </a:rPr>
              <a:t>With Next Generation Sequencing can sequence an entire library and then assemble the sequence by computer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Works well for bacteria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Very badly for eukaryotes 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"/>
          <a:stretch/>
        </p:blipFill>
        <p:spPr bwMode="auto">
          <a:xfrm>
            <a:off x="2743200" y="2133600"/>
            <a:ext cx="6400800" cy="47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6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"/>
          <a:stretch/>
        </p:blipFill>
        <p:spPr bwMode="auto">
          <a:xfrm>
            <a:off x="2743200" y="2133600"/>
            <a:ext cx="6400800" cy="47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9144000" cy="35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Times New Roman" charset="0"/>
              </a:rPr>
              <a:t>With Next Generation Sequencing can sequence an entire library and then assemble the sequence by computer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Works well for bacteria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Very badly for eukaryotes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Can’t tell where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repeated sequences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come from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7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"/>
          <a:stretch/>
        </p:blipFill>
        <p:spPr bwMode="auto">
          <a:xfrm>
            <a:off x="2743200" y="2133600"/>
            <a:ext cx="6400800" cy="47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9144000" cy="38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 charset="0"/>
              </a:rPr>
              <a:t>Sequencing Genomes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Times New Roman" charset="0"/>
              </a:rPr>
              <a:t>With Next Generation Sequencing can sequence an entire library and then assemble the sequence by computer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Works well for bacteria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037C03"/>
                </a:solidFill>
                <a:latin typeface="Times New Roman" charset="0"/>
              </a:rPr>
              <a:t>Very badly for eukaryotes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Can’t tell where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repeated sequences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come from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Times New Roman" charset="0"/>
              </a:rPr>
              <a:t>Solve with 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Times New Roman" charset="0"/>
              </a:rPr>
              <a:t>longer reads</a:t>
            </a:r>
          </a:p>
        </p:txBody>
      </p:sp>
    </p:spTree>
    <p:extLst>
      <p:ext uri="{BB962C8B-B14F-4D97-AF65-F5344CB8AC3E}">
        <p14:creationId xmlns:p14="http://schemas.microsoft.com/office/powerpoint/2010/main" val="335285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"/>
          <p:cNvSpPr>
            <a:spLocks noChangeArrowheads="1"/>
          </p:cNvSpPr>
          <p:nvPr/>
        </p:nvSpPr>
        <p:spPr bwMode="auto">
          <a:xfrm>
            <a:off x="0" y="0"/>
            <a:ext cx="90773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buFont typeface="Arial" charset="0"/>
              <a:buChar char="•"/>
            </a:pPr>
            <a:endParaRPr lang="en-US"/>
          </a:p>
          <a:p>
            <a:pPr>
              <a:lnSpc>
                <a:spcPct val="85000"/>
              </a:lnSpc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173058" name="Rectangle 1026"/>
          <p:cNvSpPr>
            <a:spLocks noChangeArrowheads="1"/>
          </p:cNvSpPr>
          <p:nvPr/>
        </p:nvSpPr>
        <p:spPr bwMode="auto">
          <a:xfrm>
            <a:off x="0" y="0"/>
            <a:ext cx="9082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endParaRPr lang="en-US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Microarrays (reverse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Northerns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Attach probes that detect genes to solid support</a:t>
            </a:r>
          </a:p>
          <a:p>
            <a:pPr lvl="2">
              <a:buFont typeface="Arial" charset="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cDNA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or oligonucleotides</a:t>
            </a:r>
            <a:endParaRPr 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  <a:p>
            <a:pPr marL="0" lvl="1"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</p:txBody>
      </p:sp>
      <p:pic>
        <p:nvPicPr>
          <p:cNvPr id="173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0338"/>
            <a:ext cx="91440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5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066213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sz="2800" b="1" dirty="0">
                <a:latin typeface="Times New Roman" charset="0"/>
                <a:cs typeface="Times New Roman" charset="0"/>
              </a:rPr>
              <a:t>GRADING?</a:t>
            </a:r>
          </a:p>
          <a:p>
            <a:pPr>
              <a:defRPr/>
            </a:pPr>
            <a:r>
              <a:rPr lang="en-US" sz="2800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Combination of papers and presentations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First presentation: 5 points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Research  presentation: 10 points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latin typeface="Times New Roman" charset="0"/>
                <a:cs typeface="Times New Roman" charset="0"/>
              </a:rPr>
              <a:t>Final presentation: 15 points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Assignments: 5 points each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Poster: 10 points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Intermediate report 10 points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b="1" dirty="0">
                <a:latin typeface="Times New Roman" charset="0"/>
                <a:cs typeface="Times New Roman" charset="0"/>
              </a:rPr>
              <a:t>Final report: 30 points</a:t>
            </a:r>
          </a:p>
          <a:p>
            <a:pPr>
              <a:defRPr/>
            </a:pPr>
            <a:r>
              <a:rPr lang="en-US" sz="2800" b="1" cap="all" dirty="0">
                <a:solidFill>
                  <a:srgbClr val="1116D3"/>
                </a:solidFill>
                <a:latin typeface="Times New Roman"/>
                <a:cs typeface="Times New Roman"/>
              </a:rPr>
              <a:t>Alternatives</a:t>
            </a:r>
            <a:endParaRPr lang="en-US" sz="2800" dirty="0">
              <a:solidFill>
                <a:srgbClr val="1116D3"/>
              </a:solidFill>
              <a:latin typeface="Times New Roman"/>
              <a:cs typeface="Times New Roman"/>
            </a:endParaRPr>
          </a:p>
          <a:p>
            <a:pPr marL="342900" indent="114300">
              <a:buFont typeface="Arial"/>
              <a:buChar char="•"/>
              <a:defRPr/>
            </a:pPr>
            <a:r>
              <a:rPr lang="en-US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Paper(s) instead of 1 or two presentations</a:t>
            </a:r>
          </a:p>
          <a:p>
            <a:pPr marL="342900" indent="114300">
              <a:buFont typeface="Arial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Research proposal instead of a presentation</a:t>
            </a:r>
          </a:p>
          <a:p>
            <a:pPr marL="342900" indent="114300">
              <a:buFont typeface="Arial"/>
              <a:buChar char="•"/>
              <a:defRPr/>
            </a:pPr>
            <a:r>
              <a:rPr lang="en-US" sz="2800" b="1" dirty="0">
                <a:latin typeface="Times New Roman"/>
                <a:cs typeface="Times New Roman"/>
              </a:rPr>
              <a:t>One or two exams?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3"/>
          <p:cNvSpPr>
            <a:spLocks noChangeArrowheads="1"/>
          </p:cNvSpPr>
          <p:nvPr/>
        </p:nvSpPr>
        <p:spPr bwMode="auto">
          <a:xfrm>
            <a:off x="0" y="0"/>
            <a:ext cx="90773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buFont typeface="Arial" charset="0"/>
              <a:buChar char="•"/>
            </a:pPr>
            <a:endParaRPr lang="en-US"/>
          </a:p>
          <a:p>
            <a:pPr>
              <a:lnSpc>
                <a:spcPct val="85000"/>
              </a:lnSpc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174082" name="Rectangle 1026"/>
          <p:cNvSpPr>
            <a:spLocks noChangeArrowheads="1"/>
          </p:cNvSpPr>
          <p:nvPr/>
        </p:nvSpPr>
        <p:spPr bwMode="auto">
          <a:xfrm>
            <a:off x="0" y="0"/>
            <a:ext cx="9082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endParaRPr lang="en-US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17408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Microarrays (reverse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Northerns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Attach probes that detect genes to solid support</a:t>
            </a:r>
          </a:p>
          <a:p>
            <a:pPr lvl="2">
              <a:buFont typeface="Arial" charset="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cDNA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or oligonucleotides</a:t>
            </a:r>
          </a:p>
          <a:p>
            <a:pPr lvl="2">
              <a:buFont typeface="Arial" charset="0"/>
              <a:buChar char="•"/>
            </a:pPr>
            <a:r>
              <a:rPr lang="en-US" b="1" dirty="0">
                <a:latin typeface="Times New Roman"/>
                <a:cs typeface="Times New Roman"/>
              </a:rPr>
              <a:t>Tiling path = probes for entire genome</a:t>
            </a:r>
          </a:p>
          <a:p>
            <a:pPr marL="0" lvl="1">
              <a:buFont typeface="Arial" charset="0"/>
              <a:buChar char="•"/>
            </a:pPr>
            <a:endParaRPr lang="en-US" sz="2800" b="1" dirty="0">
              <a:solidFill>
                <a:srgbClr val="008000"/>
              </a:solidFill>
              <a:latin typeface="Times New Roman Bold" charset="0"/>
            </a:endParaRP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  <a:p>
            <a:pPr marL="0" lvl="1"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</p:txBody>
      </p:sp>
      <p:pic>
        <p:nvPicPr>
          <p:cNvPr id="174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0338"/>
            <a:ext cx="91440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02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3"/>
          <p:cNvSpPr>
            <a:spLocks noChangeArrowheads="1"/>
          </p:cNvSpPr>
          <p:nvPr/>
        </p:nvSpPr>
        <p:spPr bwMode="auto">
          <a:xfrm>
            <a:off x="0" y="0"/>
            <a:ext cx="90773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buFont typeface="Arial" charset="0"/>
              <a:buChar char="•"/>
            </a:pPr>
            <a:endParaRPr lang="en-US"/>
          </a:p>
          <a:p>
            <a:pPr>
              <a:lnSpc>
                <a:spcPct val="85000"/>
              </a:lnSpc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175106" name="Rectangle 1026"/>
          <p:cNvSpPr>
            <a:spLocks noChangeArrowheads="1"/>
          </p:cNvSpPr>
          <p:nvPr/>
        </p:nvSpPr>
        <p:spPr bwMode="auto">
          <a:xfrm>
            <a:off x="0" y="0"/>
            <a:ext cx="9082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endParaRPr lang="en-US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17510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latin typeface="Times New Roman Bold" charset="0"/>
              </a:rPr>
              <a:t>Microarrays (reverse </a:t>
            </a:r>
            <a:r>
              <a:rPr lang="en-US" b="1" dirty="0" err="1">
                <a:solidFill>
                  <a:srgbClr val="0000FF"/>
                </a:solidFill>
                <a:latin typeface="Times New Roman Bold" charset="0"/>
              </a:rPr>
              <a:t>Northerns</a:t>
            </a:r>
            <a:r>
              <a:rPr lang="en-US" b="1" dirty="0">
                <a:solidFill>
                  <a:srgbClr val="0000FF"/>
                </a:solidFill>
                <a:latin typeface="Times New Roman Bold" charset="0"/>
              </a:rPr>
              <a:t>)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 Bold" charset="0"/>
              </a:rPr>
              <a:t>Attach probes that detect genes to solid support</a:t>
            </a:r>
          </a:p>
          <a:p>
            <a:pPr lvl="2">
              <a:buFont typeface="Arial" charset="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Times New Roman Bold" charset="0"/>
              </a:rPr>
              <a:t>cDNA</a:t>
            </a:r>
            <a:r>
              <a:rPr lang="en-US" b="1" dirty="0">
                <a:solidFill>
                  <a:srgbClr val="FF0000"/>
                </a:solidFill>
                <a:latin typeface="Times New Roman Bold" charset="0"/>
              </a:rPr>
              <a:t> or oligonucleotides</a:t>
            </a:r>
          </a:p>
          <a:p>
            <a:pPr lvl="2">
              <a:buFont typeface="Arial" charset="0"/>
              <a:buChar char="•"/>
            </a:pPr>
            <a:r>
              <a:rPr lang="en-US" b="1" dirty="0">
                <a:latin typeface="Times New Roman Bold" charset="0"/>
              </a:rPr>
              <a:t>Tiling path = probes for entire genome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 Bold" charset="0"/>
              </a:rPr>
              <a:t>Hybridize with labeled targets</a:t>
            </a: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  <a:p>
            <a:pPr marL="0" lvl="1"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</p:txBody>
      </p:sp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5158"/>
            <a:ext cx="6096000" cy="48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738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3"/>
          <p:cNvSpPr>
            <a:spLocks noChangeArrowheads="1"/>
          </p:cNvSpPr>
          <p:nvPr/>
        </p:nvSpPr>
        <p:spPr bwMode="auto">
          <a:xfrm>
            <a:off x="0" y="0"/>
            <a:ext cx="90773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buFont typeface="Arial" charset="0"/>
              <a:buChar char="•"/>
            </a:pPr>
            <a:endParaRPr lang="en-US"/>
          </a:p>
          <a:p>
            <a:pPr>
              <a:lnSpc>
                <a:spcPct val="85000"/>
              </a:lnSpc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176130" name="Rectangle 1026"/>
          <p:cNvSpPr>
            <a:spLocks noChangeArrowheads="1"/>
          </p:cNvSpPr>
          <p:nvPr/>
        </p:nvSpPr>
        <p:spPr bwMode="auto">
          <a:xfrm>
            <a:off x="0" y="0"/>
            <a:ext cx="9082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endParaRPr lang="en-US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1761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0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Times New Roman Bold" charset="0"/>
              </a:rPr>
              <a:t>Microarrays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0000CC"/>
                </a:solidFill>
                <a:latin typeface="Times New Roman Bold" charset="0"/>
              </a:rPr>
              <a:t>Attach cloned genes to solid support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 Bold" charset="0"/>
              </a:rPr>
              <a:t>Hybridize with labeled targets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 Bold" charset="0"/>
              </a:rPr>
              <a:t>Measure amount of target bound to each probe</a:t>
            </a:r>
          </a:p>
          <a:p>
            <a:pPr marL="0" lvl="1">
              <a:buFont typeface="Arial" charset="0"/>
              <a:buChar char="•"/>
            </a:pPr>
            <a:endParaRPr lang="en-US" sz="2800" b="1" dirty="0">
              <a:latin typeface="Times New Roman Bold" charset="0"/>
            </a:endParaRP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  <a:p>
            <a:pPr marL="0" lvl="1"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  <a:latin typeface="Times New Roman Bold" charset="0"/>
            </a:endParaRPr>
          </a:p>
        </p:txBody>
      </p:sp>
      <p:pic>
        <p:nvPicPr>
          <p:cNvPr id="176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8195"/>
            <a:ext cx="6553200" cy="525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6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 dirty="0">
                <a:solidFill>
                  <a:srgbClr val="9933FF"/>
                </a:solidFill>
                <a:latin typeface="Times New Roman Bold" charset="0"/>
              </a:rPr>
              <a:t>Microarrays</a:t>
            </a:r>
          </a:p>
          <a:p>
            <a:r>
              <a:rPr lang="en-US" b="1" dirty="0">
                <a:latin typeface="Times New Roman Bold" charset="0"/>
              </a:rPr>
              <a:t>Measure amount of probe bound to each clone</a:t>
            </a:r>
            <a:endParaRPr lang="en-US" b="1" dirty="0">
              <a:solidFill>
                <a:schemeClr val="hlink"/>
              </a:solidFill>
              <a:latin typeface="Times New Roman Bold" charset="0"/>
            </a:endParaRPr>
          </a:p>
          <a:p>
            <a:r>
              <a:rPr lang="en-US" b="1" dirty="0">
                <a:solidFill>
                  <a:srgbClr val="0000CC"/>
                </a:solidFill>
                <a:latin typeface="Times New Roman Bold" charset="0"/>
              </a:rPr>
              <a:t>Use fluorescent dye : can quantitate light emitted</a:t>
            </a:r>
          </a:p>
        </p:txBody>
      </p:sp>
      <p:pic>
        <p:nvPicPr>
          <p:cNvPr id="177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0650"/>
            <a:ext cx="72390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76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 dirty="0">
                <a:solidFill>
                  <a:srgbClr val="9933FF"/>
                </a:solidFill>
                <a:latin typeface="Times New Roman Bold" charset="0"/>
              </a:rPr>
              <a:t>Microarrays</a:t>
            </a:r>
            <a:endParaRPr lang="en-US" b="1" dirty="0">
              <a:solidFill>
                <a:schemeClr val="hlink"/>
              </a:solidFill>
              <a:latin typeface="Times New Roman Bold" charset="0"/>
            </a:endParaRPr>
          </a:p>
          <a:p>
            <a:r>
              <a:rPr lang="en-US" b="1" dirty="0">
                <a:latin typeface="Times New Roman Bold" charset="0"/>
              </a:rPr>
              <a:t>Compare amounts of mRNA in different tissues or treatments by labeling each </a:t>
            </a:r>
            <a:r>
              <a:rPr lang="ja-JP" altLang="en-US" b="1" dirty="0">
                <a:latin typeface="Times New Roman Bold" charset="0"/>
              </a:rPr>
              <a:t>“</a:t>
            </a:r>
            <a:r>
              <a:rPr lang="en-US" altLang="ja-JP" b="1" dirty="0">
                <a:latin typeface="Times New Roman Bold" charset="0"/>
              </a:rPr>
              <a:t>target</a:t>
            </a:r>
            <a:r>
              <a:rPr lang="ja-JP" altLang="en-US" b="1" dirty="0">
                <a:latin typeface="Times New Roman Bold" charset="0"/>
              </a:rPr>
              <a:t>”</a:t>
            </a:r>
            <a:r>
              <a:rPr lang="en-US" altLang="ja-JP" b="1" dirty="0">
                <a:latin typeface="Times New Roman Bold" charset="0"/>
              </a:rPr>
              <a:t> with a different dye</a:t>
            </a:r>
            <a:endParaRPr lang="en-US" altLang="ja-JP" b="1" dirty="0">
              <a:solidFill>
                <a:schemeClr val="hlink"/>
              </a:solidFill>
              <a:latin typeface="Times New Roman Bold" charset="0"/>
            </a:endParaRPr>
          </a:p>
          <a:p>
            <a:pPr lvl="1"/>
            <a:endParaRPr lang="en-US" sz="2800" b="1" dirty="0">
              <a:latin typeface="Times New Roman Bold" charset="0"/>
            </a:endParaRPr>
          </a:p>
        </p:txBody>
      </p:sp>
      <p:pic>
        <p:nvPicPr>
          <p:cNvPr id="178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1275"/>
            <a:ext cx="70612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29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49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b="1" dirty="0">
                <a:solidFill>
                  <a:srgbClr val="8901F3"/>
                </a:solidFill>
                <a:latin typeface="Times New Roman"/>
                <a:ea typeface="ヒラギノ角ゴ Pro W3" charset="-128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D0D0D"/>
                </a:solidFill>
                <a:latin typeface="Times New Roman"/>
                <a:ea typeface="ヒラギノ角ゴ Pro W3" charset="-128"/>
                <a:cs typeface="Times New Roman"/>
              </a:rPr>
              <a:t>Studying expression of all genes simultaneously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ea typeface="ヒラギノ角ゴ Pro W3" charset="-128"/>
                <a:cs typeface="Times New Roman"/>
              </a:rPr>
              <a:t>Microarrays: “reverse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ヒラギノ角ゴ Pro W3" charset="-128"/>
                <a:cs typeface="Times New Roman"/>
              </a:rPr>
              <a:t>Northerns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ヒラギノ角ゴ Pro W3" charset="-128"/>
                <a:cs typeface="Times New Roman"/>
              </a:rPr>
              <a:t>”</a:t>
            </a:r>
          </a:p>
          <a:p>
            <a:pPr marL="571500" lvl="1" indent="-228600">
              <a:spcBef>
                <a:spcPct val="1000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Fix probes to slide at known locations,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hyb</a:t>
            </a:r>
            <a:r>
              <a:rPr lang="en-US" b="1" dirty="0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 with labeled targets, then analyze data 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765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981200"/>
            <a:ext cx="40528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16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8901F3"/>
                </a:solidFill>
              </a:rPr>
              <a:t>Using the genome</a:t>
            </a:r>
          </a:p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0D0D0D"/>
                </a:solidFill>
              </a:rPr>
              <a:t>Studying expression of all genes simultaneously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Microarrays: </a:t>
            </a:r>
            <a:r>
              <a:rPr lang="ja-JP" altLang="en-US" b="1" dirty="0">
                <a:solidFill>
                  <a:srgbClr val="0000FF"/>
                </a:solidFill>
              </a:rPr>
              <a:t>“</a:t>
            </a:r>
            <a:r>
              <a:rPr lang="en-US" altLang="ja-JP" b="1" dirty="0">
                <a:solidFill>
                  <a:srgbClr val="0000FF"/>
                </a:solidFill>
              </a:rPr>
              <a:t>reverse </a:t>
            </a:r>
            <a:r>
              <a:rPr lang="en-US" altLang="ja-JP" b="1" dirty="0" err="1">
                <a:solidFill>
                  <a:srgbClr val="0000FF"/>
                </a:solidFill>
              </a:rPr>
              <a:t>Northerns</a:t>
            </a:r>
            <a:r>
              <a:rPr lang="ja-JP" altLang="en-US" b="1" dirty="0">
                <a:solidFill>
                  <a:srgbClr val="0000FF"/>
                </a:solidFill>
              </a:rPr>
              <a:t>”</a:t>
            </a:r>
            <a:endParaRPr lang="en-US" altLang="ja-JP" b="1" dirty="0">
              <a:solidFill>
                <a:srgbClr val="0000FF"/>
              </a:solidFill>
            </a:endParaRPr>
          </a:p>
          <a:p>
            <a:pPr>
              <a:spcBef>
                <a:spcPct val="10000"/>
              </a:spcBef>
              <a:buFont typeface="Times" charset="0"/>
              <a:buAutoNum type="arabicPeriod"/>
            </a:pPr>
            <a:r>
              <a:rPr lang="en-US" b="1" dirty="0">
                <a:solidFill>
                  <a:srgbClr val="008000"/>
                </a:solidFill>
              </a:rPr>
              <a:t>High-throughput sequencing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</a:pP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180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197100"/>
            <a:ext cx="38735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5270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676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pPr lvl="1">
              <a:spcBef>
                <a:spcPct val="10000"/>
              </a:spcBef>
              <a:buFont typeface="Times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Microarrays: </a:t>
            </a:r>
            <a:r>
              <a:rPr lang="ja-JP" alt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cs typeface="Times New Roman"/>
              </a:rPr>
              <a:t>reverse </a:t>
            </a:r>
            <a:r>
              <a:rPr lang="en-US" altLang="ja-JP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Northerns</a:t>
            </a:r>
            <a:r>
              <a:rPr lang="ja-JP" alt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altLang="ja-JP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spcBef>
                <a:spcPct val="10000"/>
              </a:spcBef>
              <a:buFont typeface="Times" charset="0"/>
              <a:buAutoNum type="arabicPeriod"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High-throughput sequencing</a:t>
            </a:r>
          </a:p>
          <a:p>
            <a:pPr lvl="1">
              <a:spcBef>
                <a:spcPct val="10000"/>
              </a:spcBef>
              <a:buFont typeface="Arial" charset="0"/>
              <a:buChar char="•"/>
            </a:pPr>
            <a:r>
              <a:rPr lang="ja-JP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Re-sequencing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 to detect variation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</a:pP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1812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362200"/>
            <a:ext cx="37369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54102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15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Microarrays: </a:t>
            </a:r>
            <a:r>
              <a:rPr lang="ja-JP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reverse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Northerns</a:t>
            </a:r>
            <a:r>
              <a:rPr lang="ja-JP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High-throughput sequencing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ja-JP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Re-sequencing</a:t>
            </a:r>
            <a:r>
              <a:rPr lang="ja-JP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to detect variation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Sequencing all mRNA to quantitate gene expression</a:t>
            </a:r>
          </a:p>
        </p:txBody>
      </p:sp>
      <p:pic>
        <p:nvPicPr>
          <p:cNvPr id="182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4600"/>
            <a:ext cx="702196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86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99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Microarrays: </a:t>
            </a:r>
            <a:r>
              <a:rPr lang="ja-JP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reverse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Northerns</a:t>
            </a:r>
            <a:r>
              <a:rPr lang="ja-JP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High-throughput sequencing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ja-JP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Re-sequencing</a:t>
            </a:r>
            <a:r>
              <a:rPr lang="ja-JP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to detect variation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Sequencing all mRNA to quantitate gene expression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Sequencing all mRNA to identify and quantitate splicing variants</a:t>
            </a:r>
          </a:p>
        </p:txBody>
      </p:sp>
    </p:spTree>
    <p:extLst>
      <p:ext uri="{BB962C8B-B14F-4D97-AF65-F5344CB8AC3E}">
        <p14:creationId xmlns:p14="http://schemas.microsoft.com/office/powerpoint/2010/main" val="167232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066213" cy="48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Topics?</a:t>
            </a:r>
          </a:p>
          <a:p>
            <a:pPr>
              <a:buFont typeface="Times" charset="0"/>
              <a:buAutoNum type="arabicPeriod"/>
            </a:pPr>
            <a:r>
              <a:rPr lang="en-US" b="1" dirty="0">
                <a:latin typeface="Times New Roman" charset="0"/>
                <a:cs typeface="Times New Roman" charset="0"/>
              </a:rPr>
              <a:t>Studying </a:t>
            </a:r>
            <a:r>
              <a:rPr lang="en-US" b="1" dirty="0" err="1">
                <a:latin typeface="Times New Roman" charset="0"/>
                <a:cs typeface="Times New Roman" charset="0"/>
              </a:rPr>
              <a:t>ncRNA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buFont typeface="Times" charset="0"/>
              <a:buAutoNum type="arabicPeriod"/>
            </a:pP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 Studying signaling in ncRNA mutants</a:t>
            </a:r>
          </a:p>
          <a:p>
            <a:pPr>
              <a:buFont typeface="Times" charset="0"/>
              <a:buAutoNum type="arabicPeriod"/>
            </a:pPr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Bioremediation</a:t>
            </a:r>
          </a:p>
          <a:p>
            <a:pPr>
              <a:buFont typeface="Times" charset="0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Resveratrol production</a:t>
            </a:r>
          </a:p>
          <a:p>
            <a:pPr>
              <a:buFont typeface="Times" charset="0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Making Antifreeze proteins</a:t>
            </a:r>
            <a:endParaRPr lang="en-US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>
              <a:buFont typeface="Times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Making algae that bypass Rubisco to fix CO</a:t>
            </a:r>
            <a:r>
              <a:rPr lang="en-US" b="1" baseline="-25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</a:t>
            </a:r>
          </a:p>
          <a:p>
            <a:pPr>
              <a:buFont typeface="Times" charset="0"/>
              <a:buAutoNum type="arabicPeriod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Making novel biofuels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blue-green algae that generate electricity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b="1" dirty="0">
                <a:latin typeface="Times New Roman" charset="0"/>
                <a:cs typeface="Times New Roman" charset="0"/>
              </a:rPr>
              <a:t>Plants/algae that make methane or hydrogen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Biodiesel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8. </a:t>
            </a:r>
            <a:r>
              <a:rPr lang="en-US" b="1" dirty="0">
                <a:solidFill>
                  <a:srgbClr val="037C03"/>
                </a:solidFill>
                <a:latin typeface="+mj-lt"/>
              </a:rPr>
              <a:t>Using Crispr/Cas9 to make mutants</a:t>
            </a:r>
            <a:endParaRPr lang="en-US" b="1" dirty="0">
              <a:solidFill>
                <a:srgbClr val="037C03"/>
              </a:solidFill>
              <a:latin typeface="+mj-lt"/>
              <a:cs typeface="Times New Roman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9. Other ideas?</a:t>
            </a:r>
          </a:p>
        </p:txBody>
      </p:sp>
    </p:spTree>
    <p:extLst>
      <p:ext uri="{BB962C8B-B14F-4D97-AF65-F5344CB8AC3E}">
        <p14:creationId xmlns:p14="http://schemas.microsoft.com/office/powerpoint/2010/main" val="2676427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05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8901F3"/>
                </a:solidFill>
              </a:rPr>
              <a:t>Using the genome</a:t>
            </a: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0D0D0D"/>
                </a:solidFill>
              </a:rPr>
              <a:t>Studying expression of all genes simultaneously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Microarrays: </a:t>
            </a:r>
            <a:r>
              <a:rPr lang="ja-JP" altLang="en-US" sz="2400" dirty="0">
                <a:solidFill>
                  <a:srgbClr val="0000FF"/>
                </a:solidFill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reverse </a:t>
            </a:r>
            <a:r>
              <a:rPr lang="en-US" sz="2400" dirty="0" err="1">
                <a:solidFill>
                  <a:srgbClr val="0000FF"/>
                </a:solidFill>
              </a:rPr>
              <a:t>Northerns</a:t>
            </a:r>
            <a:r>
              <a:rPr lang="ja-JP" altLang="en-US" sz="2400" dirty="0">
                <a:solidFill>
                  <a:srgbClr val="0000FF"/>
                </a:solidFill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8000"/>
                </a:solidFill>
              </a:rPr>
              <a:t>High-throughput sequencing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>
                <a:solidFill>
                  <a:srgbClr val="FF0000"/>
                </a:solidFill>
              </a:rPr>
              <a:t>Re-sequencing</a:t>
            </a:r>
            <a:r>
              <a:rPr lang="ja-JP" altLang="en-US" sz="2400" dirty="0">
                <a:solidFill>
                  <a:srgbClr val="FF0000"/>
                </a:solidFill>
              </a:rPr>
              <a:t>”</a:t>
            </a:r>
            <a:r>
              <a:rPr lang="en-US" sz="2400" dirty="0">
                <a:solidFill>
                  <a:srgbClr val="FF0000"/>
                </a:solidFill>
              </a:rPr>
              <a:t> to detect variation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Sequencing all mRNA to quantitate gene expression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Sequencing all mRNA to identify and quantitate splicing variants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</a:rPr>
              <a:t>Sequencing all RNA to identify and quantitate </a:t>
            </a:r>
            <a:r>
              <a:rPr lang="en-US" sz="2400" dirty="0" err="1">
                <a:solidFill>
                  <a:srgbClr val="008000"/>
                </a:solidFill>
              </a:rPr>
              <a:t>ncRNA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56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8901F3"/>
                </a:solidFill>
              </a:rPr>
              <a:t>Using the genome</a:t>
            </a:r>
          </a:p>
          <a:p>
            <a:r>
              <a:rPr lang="en-US" dirty="0">
                <a:latin typeface="Times New Roman" charset="0"/>
              </a:rPr>
              <a:t>Studying specific genes identified by WEB search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Using Polymerase Chain Reactions (PCR) to focus on specific genes/conditions</a:t>
            </a:r>
          </a:p>
        </p:txBody>
      </p:sp>
    </p:spTree>
    <p:extLst>
      <p:ext uri="{BB962C8B-B14F-4D97-AF65-F5344CB8AC3E}">
        <p14:creationId xmlns:p14="http://schemas.microsoft.com/office/powerpoint/2010/main" val="864264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Polymerase Chain Reaction (PCR)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0" lvl="1">
              <a:spcBef>
                <a:spcPts val="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Making multiple identical copies of a DNA</a:t>
            </a:r>
          </a:p>
          <a:p>
            <a:pPr marL="230188" lvl="1" indent="-230188">
              <a:spcBef>
                <a:spcPts val="0"/>
              </a:spcBef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polymerase can only add to 3’OH at </a:t>
            </a: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end of chain using template to tell it which </a:t>
            </a: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base to add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99" y="0"/>
            <a:ext cx="324485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10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472440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polymerase can only add to 3’OH at end of chain using template to tell it which base to add</a:t>
            </a: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 holds next base until make bond </a:t>
            </a:r>
          </a:p>
          <a:p>
            <a:pPr marL="0" lvl="1">
              <a:spcBef>
                <a:spcPts val="0"/>
              </a:spcBef>
            </a:pPr>
            <a:endParaRPr lang="en-US" b="1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94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47244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polymerase can only add to 3’OH at end of chain using template to tell it which base to add</a:t>
            </a: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 holds next base until make bond </a:t>
            </a:r>
          </a:p>
          <a:p>
            <a:pPr marL="342900" indent="-342900">
              <a:buFontTx/>
              <a:buChar char="-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only correct base fits</a:t>
            </a: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- energy comes from 2 PO</a:t>
            </a:r>
            <a:r>
              <a:rPr lang="en-US" b="1" baseline="-25000" dirty="0">
                <a:latin typeface="Times New Roman"/>
                <a:cs typeface="Times New Roman"/>
              </a:rPr>
              <a:t>4</a:t>
            </a:r>
            <a:endParaRPr lang="en-US" b="1" baseline="-25000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2358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7"/>
            <a:ext cx="9144000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DNA polymerase can only add to 3’OH at end of chain using template to tell it which base to add</a:t>
            </a:r>
          </a:p>
          <a:p>
            <a:pPr marL="0" lvl="1">
              <a:spcBef>
                <a:spcPts val="0"/>
              </a:spcBef>
            </a:pPr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Template holds next base until make bond </a:t>
            </a:r>
          </a:p>
          <a:p>
            <a:pPr marL="342900" indent="-342900">
              <a:buFontTx/>
              <a:buChar char="-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only correct base fits</a:t>
            </a:r>
          </a:p>
          <a:p>
            <a:pPr marL="342900" indent="-342900">
              <a:buFontTx/>
              <a:buChar char="-"/>
              <a:defRPr/>
            </a:pPr>
            <a:r>
              <a:rPr lang="en-US" b="1" dirty="0">
                <a:latin typeface="Times New Roman"/>
                <a:cs typeface="Times New Roman"/>
              </a:rPr>
              <a:t>energy comes from 2 PO</a:t>
            </a:r>
            <a:r>
              <a:rPr lang="en-US" b="1" baseline="-25000" dirty="0">
                <a:latin typeface="Times New Roman"/>
                <a:cs typeface="Times New Roman"/>
              </a:rPr>
              <a:t>4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Can specify which sequence to copy by adding suitable primers</a:t>
            </a:r>
          </a:p>
        </p:txBody>
      </p:sp>
      <p:pic>
        <p:nvPicPr>
          <p:cNvPr id="6" name="Picture 4" descr="PCR1.png                                                       0012005DMacintosh HD                   C3E30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3200"/>
            <a:ext cx="903194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41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One binds 5’ end, other 3’ end of target</a:t>
            </a:r>
          </a:p>
        </p:txBody>
      </p:sp>
      <p:pic>
        <p:nvPicPr>
          <p:cNvPr id="5" name="Picture 4" descr="PCR1.png                                                       0012005DMacintosh HD                   C3E30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8338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03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One binds 5’ end, other 3’ end of target</a:t>
            </a: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</p:txBody>
      </p:sp>
      <p:pic>
        <p:nvPicPr>
          <p:cNvPr id="5" name="Picture 4" descr="PCR1.png                                                       0012005DMacintosh HD                   C3E30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98338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585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One binds 5’ end, other 3’ end of target</a:t>
            </a: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Next warm to 72˚C to allow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Taq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polymerase to copy template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9-01-21 at 10.22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-19977" r="1079" b="19977"/>
          <a:stretch/>
        </p:blipFill>
        <p:spPr>
          <a:xfrm>
            <a:off x="14046" y="3048000"/>
            <a:ext cx="9116835" cy="17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One binds 5’ end, other 3’ end of target</a:t>
            </a: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Next warm to 72˚C to allow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Taq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polymerase to copy template</a:t>
            </a: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Finish cycle by heating to DNA melting T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1-21 at 10.27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7"/>
          <a:stretch/>
        </p:blipFill>
        <p:spPr>
          <a:xfrm>
            <a:off x="12682" y="2667000"/>
            <a:ext cx="9131318" cy="22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9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066213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Assignments?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identify a gene and design primers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presentation on new sequencing tech</a:t>
            </a:r>
            <a:r>
              <a:rPr lang="en-US" sz="2800" b="1">
                <a:latin typeface="Times New Roman" charset="0"/>
                <a:cs typeface="Times New Roman" charset="0"/>
              </a:rPr>
              <a:t>	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designing a protocol to verify your clone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latin typeface="Times New Roman" charset="0"/>
                <a:cs typeface="Times New Roman" charset="0"/>
              </a:rPr>
              <a:t>presentations on gene regulation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presentation on applying mol bio </a:t>
            </a:r>
          </a:p>
          <a:p>
            <a:pPr>
              <a:buFont typeface="Times" charset="0"/>
              <a:buAutoNum type="arabicPeriod"/>
            </a:pPr>
            <a:endParaRPr lang="en-US" sz="2800" b="1">
              <a:solidFill>
                <a:srgbClr val="1116D3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Other work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draft of report on cloning &amp; sequencing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poster for symposium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final gene report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latin typeface="Times New Roman" charset="0"/>
                <a:cs typeface="Times New Roman" charset="0"/>
              </a:rPr>
              <a:t>draft of formal report </a:t>
            </a:r>
          </a:p>
          <a:p>
            <a:pPr>
              <a:buFont typeface="Times" charset="0"/>
              <a:buAutoNum type="arabicPeriod"/>
            </a:pPr>
            <a:r>
              <a:rPr lang="en-US" sz="2800" b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formal report</a:t>
            </a:r>
            <a:endParaRPr lang="en-US" sz="2800">
              <a:solidFill>
                <a:srgbClr val="1116D3"/>
              </a:solidFill>
              <a:latin typeface="Times New Roman" charset="0"/>
              <a:cs typeface="Times New Roman" charset="0"/>
            </a:endParaRPr>
          </a:p>
          <a:p>
            <a:pPr algn="ctr">
              <a:spcBef>
                <a:spcPct val="5000"/>
              </a:spcBef>
            </a:pPr>
            <a:endParaRPr lang="en-US" b="1">
              <a:latin typeface="Times New Roman" charset="0"/>
              <a:cs typeface="Times New Roman" charset="0"/>
            </a:endParaRPr>
          </a:p>
          <a:p>
            <a:r>
              <a:rPr lang="en-US" b="1">
                <a:latin typeface="Times New Roman" charset="0"/>
                <a:cs typeface="Times New Roman" charset="0"/>
              </a:rPr>
              <a:t>	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One binds 5’ end, other 3’ end of target</a:t>
            </a: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Next warm to 72˚C to allow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Taq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polymerase to copy template</a:t>
            </a: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Finish cycle by heating to DNA melting T</a:t>
            </a:r>
          </a:p>
          <a:p>
            <a:pPr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Repeat: now have 2 targets for each primer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9-01-21 at 10.2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0" y="3048000"/>
            <a:ext cx="9137936" cy="3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One binds 5’ end, other 3’ end of target</a:t>
            </a: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Next warm to 72˚C to allow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Taq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polymerase to copy template</a:t>
            </a: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Finish cycle by heating to DNA melting T</a:t>
            </a:r>
          </a:p>
          <a:p>
            <a:pPr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Repeat: now have 2 targets for each primer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9-01-21 at 10.2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0" y="3048000"/>
            <a:ext cx="9137936" cy="3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Can specify which sequence to copy by adding suitable primers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One binds 5’ end, other 3’ end of target</a:t>
            </a: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Next warm to 72˚C to allow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Taq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polymerase to copy template</a:t>
            </a: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Finish cycle by heating to DNA melting T</a:t>
            </a:r>
          </a:p>
          <a:p>
            <a:pPr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Repeat: now have 2 targets for each primer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Make products that start at one primer, end at other.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1-21 at 10.3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570"/>
            <a:ext cx="9144000" cy="31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0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Start by melting DNA, then adding primers and allowing them to anneal to target.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Next warm to 72˚C to allow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Taq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polymerase to copy template</a:t>
            </a:r>
          </a:p>
          <a:p>
            <a:pPr>
              <a:defRPr/>
            </a:pPr>
            <a:r>
              <a:rPr lang="en-US" b="1" dirty="0">
                <a:latin typeface="Times New Roman"/>
                <a:cs typeface="Times New Roman"/>
              </a:rPr>
              <a:t>Finish cycle by heating to DNA melting T</a:t>
            </a:r>
          </a:p>
          <a:p>
            <a:pPr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Repeat: now have 2 targets for each primer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Make products that start at one primer, end at other.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These grow exponentially starting at cycle 3.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9-01-21 at 10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14442"/>
            <a:ext cx="6627760" cy="3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8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21436"/>
            <a:ext cx="9144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PCR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Make products that start at one primer, end at other.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These grow exponentially starting at cycle 3.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After 30 cycles have 10</a:t>
            </a:r>
            <a:r>
              <a:rPr lang="en-US" b="1" baseline="30000" dirty="0">
                <a:latin typeface="Times New Roman"/>
                <a:cs typeface="Times New Roman"/>
              </a:rPr>
              <a:t>10</a:t>
            </a:r>
            <a:r>
              <a:rPr lang="en-US" b="1" dirty="0">
                <a:latin typeface="Times New Roman"/>
                <a:cs typeface="Times New Roman"/>
              </a:rPr>
              <a:t> copies of target: enough to study!</a:t>
            </a:r>
            <a:endParaRPr lang="en-US" b="1" baseline="30000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1-21 at 10.3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38528"/>
            <a:ext cx="6491103" cy="53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39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7" name="Rectangle 3"/>
          <p:cNvSpPr>
            <a:spLocks noChangeArrowheads="1"/>
          </p:cNvSpPr>
          <p:nvPr/>
        </p:nvSpPr>
        <p:spPr bwMode="auto">
          <a:xfrm>
            <a:off x="0" y="-76199"/>
            <a:ext cx="6096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Polymerase Chain Reaction (PCR)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0" lvl="1">
              <a:spcBef>
                <a:spcPts val="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Making multiple identical copies of a DNA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http://</a:t>
            </a:r>
            <a:r>
              <a:rPr lang="en-US" b="1" dirty="0" err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www.dnalc.org</a:t>
            </a: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/view/15924-Making-many-copies-of-DNA.html</a:t>
            </a:r>
          </a:p>
        </p:txBody>
      </p:sp>
    </p:spTree>
    <p:extLst>
      <p:ext uri="{BB962C8B-B14F-4D97-AF65-F5344CB8AC3E}">
        <p14:creationId xmlns:p14="http://schemas.microsoft.com/office/powerpoint/2010/main" val="94287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9"/>
          <a:stretch>
            <a:fillRect/>
          </a:stretch>
        </p:blipFill>
        <p:spPr bwMode="auto">
          <a:xfrm>
            <a:off x="4419600" y="1895975"/>
            <a:ext cx="4724399" cy="4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500093"/>
                </a:solidFill>
              </a:rPr>
              <a:t>Genome Projects</a:t>
            </a:r>
            <a:endParaRPr lang="en-US" b="1" dirty="0"/>
          </a:p>
          <a:p>
            <a:pPr marL="0" lvl="1">
              <a:spcBef>
                <a:spcPts val="0"/>
              </a:spcBef>
            </a:pPr>
            <a:r>
              <a:rPr lang="en-US" b="1" dirty="0">
                <a:latin typeface="Times New Roman"/>
                <a:cs typeface="Times New Roman"/>
              </a:rPr>
              <a:t>Studying structure &amp; function of genomes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Sequence first</a:t>
            </a:r>
          </a:p>
          <a:p>
            <a:pPr>
              <a:spcBef>
                <a:spcPts val="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Then location and function of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every part</a:t>
            </a:r>
          </a:p>
          <a:p>
            <a:pPr>
              <a:spcBef>
                <a:spcPts val="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b="1" dirty="0">
                <a:solidFill>
                  <a:srgbClr val="063DE8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C-value paradox: DNA content/haploid genome varies widely w/o correlation with complexity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006600"/>
            <a:ext cx="62103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147638" y="71438"/>
            <a:ext cx="8924925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500093"/>
                </a:solidFill>
              </a:rPr>
              <a:t>Cot curves</a:t>
            </a:r>
            <a:endParaRPr lang="en-US" b="1"/>
          </a:p>
          <a:p>
            <a:pPr>
              <a:spcBef>
                <a:spcPct val="20000"/>
              </a:spcBef>
            </a:pPr>
            <a:r>
              <a:rPr lang="en-US" b="1"/>
              <a:t>eucaryotes show 3 step curves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Step 1 renatures rapidly: </a:t>
            </a:r>
            <a:r>
              <a:rPr lang="ja-JP" altLang="en-US" b="1">
                <a:solidFill>
                  <a:srgbClr val="0000FF"/>
                </a:solidFill>
              </a:rPr>
              <a:t>“</a:t>
            </a:r>
            <a:r>
              <a:rPr lang="en-US" altLang="ja-JP" b="1">
                <a:solidFill>
                  <a:srgbClr val="0000FF"/>
                </a:solidFill>
              </a:rPr>
              <a:t>highly repetitive</a:t>
            </a:r>
            <a:r>
              <a:rPr lang="ja-JP" altLang="en-US" b="1">
                <a:solidFill>
                  <a:srgbClr val="0000FF"/>
                </a:solidFill>
              </a:rPr>
              <a:t>”</a:t>
            </a:r>
            <a:endParaRPr lang="en-US" altLang="ja-JP" b="1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8000"/>
                </a:solidFill>
              </a:rPr>
              <a:t>Step 2 is intermediate:  </a:t>
            </a:r>
            <a:r>
              <a:rPr lang="ja-JP" altLang="en-US" b="1">
                <a:solidFill>
                  <a:srgbClr val="008000"/>
                </a:solidFill>
              </a:rPr>
              <a:t>“</a:t>
            </a:r>
            <a:r>
              <a:rPr lang="en-US" altLang="ja-JP" b="1">
                <a:solidFill>
                  <a:srgbClr val="008000"/>
                </a:solidFill>
              </a:rPr>
              <a:t>moderately repetitive</a:t>
            </a:r>
            <a:r>
              <a:rPr lang="ja-JP" altLang="en-US" b="1">
                <a:solidFill>
                  <a:srgbClr val="008000"/>
                </a:solidFill>
              </a:rPr>
              <a:t>”</a:t>
            </a:r>
            <a:endParaRPr lang="en-US" altLang="ja-JP" b="1">
              <a:solidFill>
                <a:srgbClr val="008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Step 3 is </a:t>
            </a:r>
            <a:r>
              <a:rPr lang="ja-JP" altLang="en-US" b="1">
                <a:solidFill>
                  <a:srgbClr val="FF0000"/>
                </a:solidFill>
              </a:rPr>
              <a:t>”</a:t>
            </a:r>
            <a:r>
              <a:rPr lang="en-US" altLang="ja-JP" b="1">
                <a:solidFill>
                  <a:srgbClr val="FF0000"/>
                </a:solidFill>
              </a:rPr>
              <a:t>unique"</a:t>
            </a:r>
            <a:endParaRPr lang="en-US" altLang="ja-JP" sz="200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n-US" b="1">
              <a:solidFill>
                <a:srgbClr val="008000"/>
              </a:solidFill>
            </a:endParaRPr>
          </a:p>
          <a:p>
            <a:pPr>
              <a:spcBef>
                <a:spcPct val="20000"/>
              </a:spcBef>
            </a:pPr>
            <a:endParaRPr lang="en-US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  <a:p>
            <a:pPr algn="ctr"/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5588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-4763" y="-4763"/>
            <a:ext cx="4652963" cy="406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Molecular cloning</a:t>
            </a:r>
            <a:r>
              <a:rPr lang="en-US" b="1" dirty="0">
                <a:latin typeface="Times New Roman" charset="0"/>
                <a:cs typeface="Times New Roman" charset="0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How?</a:t>
            </a:r>
          </a:p>
          <a:p>
            <a:pPr>
              <a:spcBef>
                <a:spcPct val="3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1) create recombinant DNA</a:t>
            </a:r>
          </a:p>
          <a:p>
            <a:pPr>
              <a:spcBef>
                <a:spcPct val="3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2) transform </a:t>
            </a:r>
            <a:r>
              <a:rPr lang="en-US" b="1" dirty="0">
                <a:solidFill>
                  <a:srgbClr val="00AE00"/>
                </a:solidFill>
                <a:latin typeface="Times New Roman" charset="0"/>
                <a:cs typeface="Times New Roman" charset="0"/>
              </a:rPr>
              <a:t>recombinant molecules </a:t>
            </a:r>
            <a:r>
              <a:rPr lang="en-US" b="1" dirty="0">
                <a:latin typeface="Times New Roman" charset="0"/>
                <a:cs typeface="Times New Roman" charset="0"/>
              </a:rPr>
              <a:t>into suitable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host</a:t>
            </a:r>
          </a:p>
          <a:p>
            <a:pPr>
              <a:spcBef>
                <a:spcPct val="3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3) identify</a:t>
            </a:r>
            <a:r>
              <a:rPr lang="en-US" b="1" dirty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hosts</a:t>
            </a:r>
            <a:r>
              <a:rPr lang="en-US" b="1" dirty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>
                <a:latin typeface="Times New Roman" charset="0"/>
                <a:cs typeface="Times New Roman" charset="0"/>
              </a:rPr>
              <a:t>which have taken up your </a:t>
            </a:r>
            <a:r>
              <a:rPr lang="en-US" b="1" dirty="0">
                <a:solidFill>
                  <a:srgbClr val="00AE00"/>
                </a:solidFill>
                <a:latin typeface="Times New Roman" charset="0"/>
                <a:cs typeface="Times New Roman" charset="0"/>
              </a:rPr>
              <a:t>recombinant molecules</a:t>
            </a:r>
          </a:p>
          <a:p>
            <a:pPr>
              <a:spcBef>
                <a:spcPct val="3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4) Extract DNA</a:t>
            </a:r>
            <a:r>
              <a:rPr lang="en-US" sz="2000" dirty="0"/>
              <a:t>	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48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71438" y="0"/>
            <a:ext cx="9001125" cy="43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Vectors</a:t>
            </a:r>
          </a:p>
          <a:p>
            <a:pPr>
              <a:spcBef>
                <a:spcPct val="3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Solution: insert DNA into a </a:t>
            </a:r>
            <a:r>
              <a:rPr lang="en-US" b="1" dirty="0">
                <a:solidFill>
                  <a:srgbClr val="063DE8"/>
                </a:solidFill>
                <a:latin typeface="Times New Roman" charset="0"/>
                <a:cs typeface="Times New Roman" charset="0"/>
              </a:rPr>
              <a:t>vector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latin typeface="Times New Roman" charset="0"/>
                <a:cs typeface="Times New Roman" charset="0"/>
              </a:rPr>
              <a:t>General requirements:</a:t>
            </a:r>
          </a:p>
          <a:p>
            <a:pPr lvl="1">
              <a:spcBef>
                <a:spcPct val="30000"/>
              </a:spcBef>
            </a:pPr>
            <a:r>
              <a:rPr lang="en-US" b="1" dirty="0">
                <a:solidFill>
                  <a:srgbClr val="063DE8"/>
                </a:solidFill>
                <a:latin typeface="Times New Roman" charset="0"/>
                <a:cs typeface="Times New Roman" charset="0"/>
              </a:rPr>
              <a:t>1) origin of replication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2) selectable marker</a:t>
            </a:r>
          </a:p>
          <a:p>
            <a:pPr lvl="1">
              <a:spcBef>
                <a:spcPct val="3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3) cloning site: region </a:t>
            </a:r>
          </a:p>
          <a:p>
            <a:pPr lvl="1">
              <a:spcBef>
                <a:spcPct val="3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where foreign DNA</a:t>
            </a:r>
          </a:p>
          <a:p>
            <a:pPr lvl="1">
              <a:spcBef>
                <a:spcPct val="3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can be inserted</a:t>
            </a:r>
          </a:p>
          <a:p>
            <a:pPr lvl="1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">
      <a:dk1>
        <a:srgbClr val="000000"/>
      </a:dk1>
      <a:lt1>
        <a:srgbClr val="FFFFFF"/>
      </a:lt1>
      <a:dk2>
        <a:srgbClr val="8CF4EA"/>
      </a:dk2>
      <a:lt2>
        <a:srgbClr val="000000"/>
      </a:lt2>
      <a:accent1>
        <a:srgbClr val="00B7A5"/>
      </a:accent1>
      <a:accent2>
        <a:srgbClr val="D49FFF"/>
      </a:accent2>
      <a:accent3>
        <a:srgbClr val="FFFFFF"/>
      </a:accent3>
      <a:accent4>
        <a:srgbClr val="000000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Danaville III:Applications:word Processors:Microsoft Office for PPC:Microsoft PowerPoint 4:Templates:On Screen &amp; 35mm Slides:azures.ppt - Azure</Template>
  <TotalTime>3543</TotalTime>
  <Pages>85</Pages>
  <Words>1939</Words>
  <Application>Microsoft Macintosh PowerPoint</Application>
  <PresentationFormat>On-screen Show (4:3)</PresentationFormat>
  <Paragraphs>325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ヒラギノ角ゴ Pro W3</vt:lpstr>
      <vt:lpstr>Arial</vt:lpstr>
      <vt:lpstr>Helvetica</vt:lpstr>
      <vt:lpstr>Monotype Sorts</vt:lpstr>
      <vt:lpstr>Times</vt:lpstr>
      <vt:lpstr>Times New Roman</vt:lpstr>
      <vt:lpstr>Times New Roman Bold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ȶ஘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 A</dc:creator>
  <cp:keywords/>
  <dc:description/>
  <cp:lastModifiedBy>Microsoft Office User</cp:lastModifiedBy>
  <cp:revision>160</cp:revision>
  <cp:lastPrinted>2009-04-22T19:24:48Z</cp:lastPrinted>
  <dcterms:created xsi:type="dcterms:W3CDTF">2012-01-14T18:51:58Z</dcterms:created>
  <dcterms:modified xsi:type="dcterms:W3CDTF">2019-01-23T19:45:53Z</dcterms:modified>
</cp:coreProperties>
</file>