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3"/>
  </p:notesMasterIdLst>
  <p:handoutMasterIdLst>
    <p:handoutMasterId r:id="rId244"/>
  </p:handoutMasterIdLst>
  <p:sldIdLst>
    <p:sldId id="256" r:id="rId2"/>
    <p:sldId id="369" r:id="rId3"/>
    <p:sldId id="370" r:id="rId4"/>
    <p:sldId id="927" r:id="rId5"/>
    <p:sldId id="920" r:id="rId6"/>
    <p:sldId id="921" r:id="rId7"/>
    <p:sldId id="922" r:id="rId8"/>
    <p:sldId id="923" r:id="rId9"/>
    <p:sldId id="926" r:id="rId10"/>
    <p:sldId id="651" r:id="rId11"/>
    <p:sldId id="658" r:id="rId12"/>
    <p:sldId id="659" r:id="rId13"/>
    <p:sldId id="660" r:id="rId14"/>
    <p:sldId id="536" r:id="rId15"/>
    <p:sldId id="657" r:id="rId16"/>
    <p:sldId id="538" r:id="rId17"/>
    <p:sldId id="539" r:id="rId18"/>
    <p:sldId id="540" r:id="rId19"/>
    <p:sldId id="663" r:id="rId20"/>
    <p:sldId id="668" r:id="rId21"/>
    <p:sldId id="928" r:id="rId22"/>
    <p:sldId id="937" r:id="rId23"/>
    <p:sldId id="670" r:id="rId24"/>
    <p:sldId id="948" r:id="rId25"/>
    <p:sldId id="949" r:id="rId26"/>
    <p:sldId id="930" r:id="rId27"/>
    <p:sldId id="931" r:id="rId28"/>
    <p:sldId id="932" r:id="rId29"/>
    <p:sldId id="950" r:id="rId30"/>
    <p:sldId id="650" r:id="rId31"/>
    <p:sldId id="941" r:id="rId32"/>
    <p:sldId id="942" r:id="rId33"/>
    <p:sldId id="943" r:id="rId34"/>
    <p:sldId id="944" r:id="rId35"/>
    <p:sldId id="945" r:id="rId36"/>
    <p:sldId id="946" r:id="rId37"/>
    <p:sldId id="947" r:id="rId38"/>
    <p:sldId id="940" r:id="rId39"/>
    <p:sldId id="591" r:id="rId40"/>
    <p:sldId id="592" r:id="rId41"/>
    <p:sldId id="593" r:id="rId42"/>
    <p:sldId id="675" r:id="rId43"/>
    <p:sldId id="595" r:id="rId44"/>
    <p:sldId id="677" r:id="rId45"/>
    <p:sldId id="679" r:id="rId46"/>
    <p:sldId id="680" r:id="rId47"/>
    <p:sldId id="599" r:id="rId48"/>
    <p:sldId id="600" r:id="rId49"/>
    <p:sldId id="678" r:id="rId50"/>
    <p:sldId id="602" r:id="rId51"/>
    <p:sldId id="656" r:id="rId52"/>
    <p:sldId id="603" r:id="rId53"/>
    <p:sldId id="604" r:id="rId54"/>
    <p:sldId id="605" r:id="rId55"/>
    <p:sldId id="606" r:id="rId56"/>
    <p:sldId id="607" r:id="rId57"/>
    <p:sldId id="608" r:id="rId58"/>
    <p:sldId id="609" r:id="rId59"/>
    <p:sldId id="610" r:id="rId60"/>
    <p:sldId id="611" r:id="rId61"/>
    <p:sldId id="612" r:id="rId62"/>
    <p:sldId id="613" r:id="rId63"/>
    <p:sldId id="614" r:id="rId64"/>
    <p:sldId id="615" r:id="rId65"/>
    <p:sldId id="616" r:id="rId66"/>
    <p:sldId id="617" r:id="rId67"/>
    <p:sldId id="618" r:id="rId68"/>
    <p:sldId id="628" r:id="rId69"/>
    <p:sldId id="629" r:id="rId70"/>
    <p:sldId id="624" r:id="rId71"/>
    <p:sldId id="625" r:id="rId72"/>
    <p:sldId id="626" r:id="rId73"/>
    <p:sldId id="619" r:id="rId74"/>
    <p:sldId id="681" r:id="rId75"/>
    <p:sldId id="682" r:id="rId76"/>
    <p:sldId id="683" r:id="rId77"/>
    <p:sldId id="684" r:id="rId78"/>
    <p:sldId id="685" r:id="rId79"/>
    <p:sldId id="686" r:id="rId80"/>
    <p:sldId id="687" r:id="rId81"/>
    <p:sldId id="689" r:id="rId82"/>
    <p:sldId id="690" r:id="rId83"/>
    <p:sldId id="691" r:id="rId84"/>
    <p:sldId id="692" r:id="rId85"/>
    <p:sldId id="693" r:id="rId86"/>
    <p:sldId id="694" r:id="rId87"/>
    <p:sldId id="695" r:id="rId88"/>
    <p:sldId id="696" r:id="rId89"/>
    <p:sldId id="697" r:id="rId90"/>
    <p:sldId id="698" r:id="rId91"/>
    <p:sldId id="700" r:id="rId92"/>
    <p:sldId id="701" r:id="rId93"/>
    <p:sldId id="702" r:id="rId94"/>
    <p:sldId id="703" r:id="rId95"/>
    <p:sldId id="704" r:id="rId96"/>
    <p:sldId id="705" r:id="rId97"/>
    <p:sldId id="706" r:id="rId98"/>
    <p:sldId id="707" r:id="rId99"/>
    <p:sldId id="708" r:id="rId100"/>
    <p:sldId id="709" r:id="rId101"/>
    <p:sldId id="710" r:id="rId102"/>
    <p:sldId id="711" r:id="rId103"/>
    <p:sldId id="712" r:id="rId104"/>
    <p:sldId id="713" r:id="rId105"/>
    <p:sldId id="714" r:id="rId106"/>
    <p:sldId id="715" r:id="rId107"/>
    <p:sldId id="826" r:id="rId108"/>
    <p:sldId id="717" r:id="rId109"/>
    <p:sldId id="718" r:id="rId110"/>
    <p:sldId id="719" r:id="rId111"/>
    <p:sldId id="720" r:id="rId112"/>
    <p:sldId id="721" r:id="rId113"/>
    <p:sldId id="722" r:id="rId114"/>
    <p:sldId id="723" r:id="rId115"/>
    <p:sldId id="724" r:id="rId116"/>
    <p:sldId id="725" r:id="rId117"/>
    <p:sldId id="726" r:id="rId118"/>
    <p:sldId id="727" r:id="rId119"/>
    <p:sldId id="728" r:id="rId120"/>
    <p:sldId id="729" r:id="rId121"/>
    <p:sldId id="730" r:id="rId122"/>
    <p:sldId id="731" r:id="rId123"/>
    <p:sldId id="732" r:id="rId124"/>
    <p:sldId id="733" r:id="rId125"/>
    <p:sldId id="734" r:id="rId126"/>
    <p:sldId id="735" r:id="rId127"/>
    <p:sldId id="736" r:id="rId128"/>
    <p:sldId id="737" r:id="rId129"/>
    <p:sldId id="738" r:id="rId130"/>
    <p:sldId id="739" r:id="rId131"/>
    <p:sldId id="740" r:id="rId132"/>
    <p:sldId id="741" r:id="rId133"/>
    <p:sldId id="742" r:id="rId134"/>
    <p:sldId id="743" r:id="rId135"/>
    <p:sldId id="744" r:id="rId136"/>
    <p:sldId id="745" r:id="rId137"/>
    <p:sldId id="746" r:id="rId138"/>
    <p:sldId id="747" r:id="rId139"/>
    <p:sldId id="748" r:id="rId140"/>
    <p:sldId id="749" r:id="rId141"/>
    <p:sldId id="750" r:id="rId142"/>
    <p:sldId id="751" r:id="rId143"/>
    <p:sldId id="752" r:id="rId144"/>
    <p:sldId id="753" r:id="rId145"/>
    <p:sldId id="951" r:id="rId146"/>
    <p:sldId id="952" r:id="rId147"/>
    <p:sldId id="953" r:id="rId148"/>
    <p:sldId id="954" r:id="rId149"/>
    <p:sldId id="955" r:id="rId150"/>
    <p:sldId id="956" r:id="rId151"/>
    <p:sldId id="957" r:id="rId152"/>
    <p:sldId id="958" r:id="rId153"/>
    <p:sldId id="959" r:id="rId154"/>
    <p:sldId id="960" r:id="rId155"/>
    <p:sldId id="961" r:id="rId156"/>
    <p:sldId id="962" r:id="rId157"/>
    <p:sldId id="963" r:id="rId158"/>
    <p:sldId id="964" r:id="rId159"/>
    <p:sldId id="965" r:id="rId160"/>
    <p:sldId id="966" r:id="rId161"/>
    <p:sldId id="967" r:id="rId162"/>
    <p:sldId id="968" r:id="rId163"/>
    <p:sldId id="969" r:id="rId164"/>
    <p:sldId id="970" r:id="rId165"/>
    <p:sldId id="971" r:id="rId166"/>
    <p:sldId id="972" r:id="rId167"/>
    <p:sldId id="973" r:id="rId168"/>
    <p:sldId id="974" r:id="rId169"/>
    <p:sldId id="975" r:id="rId170"/>
    <p:sldId id="976" r:id="rId171"/>
    <p:sldId id="977" r:id="rId172"/>
    <p:sldId id="978" r:id="rId173"/>
    <p:sldId id="979" r:id="rId174"/>
    <p:sldId id="980" r:id="rId175"/>
    <p:sldId id="981" r:id="rId176"/>
    <p:sldId id="982" r:id="rId177"/>
    <p:sldId id="983" r:id="rId178"/>
    <p:sldId id="984" r:id="rId179"/>
    <p:sldId id="985" r:id="rId180"/>
    <p:sldId id="986" r:id="rId181"/>
    <p:sldId id="987" r:id="rId182"/>
    <p:sldId id="988" r:id="rId183"/>
    <p:sldId id="989" r:id="rId184"/>
    <p:sldId id="990" r:id="rId185"/>
    <p:sldId id="991" r:id="rId186"/>
    <p:sldId id="992" r:id="rId187"/>
    <p:sldId id="993" r:id="rId188"/>
    <p:sldId id="994" r:id="rId189"/>
    <p:sldId id="995" r:id="rId190"/>
    <p:sldId id="996" r:id="rId191"/>
    <p:sldId id="997" r:id="rId192"/>
    <p:sldId id="998" r:id="rId193"/>
    <p:sldId id="999" r:id="rId194"/>
    <p:sldId id="1000" r:id="rId195"/>
    <p:sldId id="1001" r:id="rId196"/>
    <p:sldId id="1002" r:id="rId197"/>
    <p:sldId id="1003" r:id="rId198"/>
    <p:sldId id="1004" r:id="rId199"/>
    <p:sldId id="1005" r:id="rId200"/>
    <p:sldId id="1006" r:id="rId201"/>
    <p:sldId id="1007" r:id="rId202"/>
    <p:sldId id="1008" r:id="rId203"/>
    <p:sldId id="1009" r:id="rId204"/>
    <p:sldId id="1010" r:id="rId205"/>
    <p:sldId id="1011" r:id="rId206"/>
    <p:sldId id="1012" r:id="rId207"/>
    <p:sldId id="1013" r:id="rId208"/>
    <p:sldId id="1014" r:id="rId209"/>
    <p:sldId id="1015" r:id="rId210"/>
    <p:sldId id="1016" r:id="rId211"/>
    <p:sldId id="1017" r:id="rId212"/>
    <p:sldId id="1018" r:id="rId213"/>
    <p:sldId id="1019" r:id="rId214"/>
    <p:sldId id="1020" r:id="rId215"/>
    <p:sldId id="1021" r:id="rId216"/>
    <p:sldId id="1022" r:id="rId217"/>
    <p:sldId id="1023" r:id="rId218"/>
    <p:sldId id="1024" r:id="rId219"/>
    <p:sldId id="1025" r:id="rId220"/>
    <p:sldId id="1026" r:id="rId221"/>
    <p:sldId id="1027" r:id="rId222"/>
    <p:sldId id="1028" r:id="rId223"/>
    <p:sldId id="1029" r:id="rId224"/>
    <p:sldId id="1030" r:id="rId225"/>
    <p:sldId id="1031" r:id="rId226"/>
    <p:sldId id="1032" r:id="rId227"/>
    <p:sldId id="1033" r:id="rId228"/>
    <p:sldId id="1034" r:id="rId229"/>
    <p:sldId id="1035" r:id="rId230"/>
    <p:sldId id="1036" r:id="rId231"/>
    <p:sldId id="1037" r:id="rId232"/>
    <p:sldId id="1038" r:id="rId233"/>
    <p:sldId id="1039" r:id="rId234"/>
    <p:sldId id="1040" r:id="rId235"/>
    <p:sldId id="1041" r:id="rId236"/>
    <p:sldId id="1042" r:id="rId237"/>
    <p:sldId id="1043" r:id="rId238"/>
    <p:sldId id="1044" r:id="rId239"/>
    <p:sldId id="1045" r:id="rId240"/>
    <p:sldId id="1046" r:id="rId241"/>
    <p:sldId id="1047" r:id="rId2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7C03"/>
    <a:srgbClr val="800080"/>
    <a:srgbClr val="DC0081"/>
    <a:srgbClr val="114FFB"/>
    <a:srgbClr val="FF5008"/>
    <a:srgbClr val="00FF00"/>
    <a:srgbClr val="F35B1B"/>
    <a:srgbClr val="111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94667"/>
  </p:normalViewPr>
  <p:slideViewPr>
    <p:cSldViewPr>
      <p:cViewPr>
        <p:scale>
          <a:sx n="121" d="100"/>
          <a:sy n="121" d="100"/>
        </p:scale>
        <p:origin x="656" y="512"/>
      </p:cViewPr>
      <p:guideLst>
        <p:guide orient="horz" pos="18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handoutMaster" Target="handoutMasters/handout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E3D47DA-3BE5-A64F-A7D6-74EC19F796FC}" type="slidenum">
              <a:rPr lang="en-US" sz="1400"/>
              <a:pPr algn="r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8820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FBBD643-B58B-6148-9689-D1360628D1A0}" type="slidenum">
              <a:rPr lang="en-US" sz="1400"/>
              <a:pPr algn="r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7514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61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06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0875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09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56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44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7288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43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79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52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10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18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7288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en.wikipedia.org/wiki/Cutaneous_T_cell_lymphoma" TargetMode="Externa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en.wikipedia.org/wiki/Cutaneous_T_cell_lymphoma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geo/" TargetMode="External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cgap.nci.nih.gov/SAGE" TargetMode="External"/><Relationship Id="rId2" Type="http://schemas.openxmlformats.org/officeDocument/2006/relationships/hyperlink" Target="http://www.ncbi.nlm.nih.gov/geo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eigelworld.org/research/projects/geneexpressionatla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staffweb.wilkes.edu/william.terzaghi/BEGR424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09600" y="9144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endParaRPr lang="en-US">
              <a:latin typeface="Times" pitchFamily="-108" charset="0"/>
              <a:ea typeface="+mn-ea"/>
              <a:cs typeface="+mn-cs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09600"/>
            <a:ext cx="502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1116D3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0" y="0"/>
            <a:ext cx="81502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Bio324/BEGR 424 Molecular Biology</a:t>
            </a:r>
          </a:p>
          <a:p>
            <a:r>
              <a:rPr lang="en-US" sz="3200" b="1" dirty="0">
                <a:latin typeface="Times New Roman" charset="0"/>
                <a:cs typeface="Times New Roman" charset="0"/>
              </a:rPr>
              <a:t>William Terzaghi</a:t>
            </a:r>
            <a:endParaRPr lang="en-US" sz="3200" b="1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  <a:p>
            <a:r>
              <a:rPr lang="en-US" sz="3200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Spring, 2019</a:t>
            </a:r>
            <a:endParaRPr lang="en-US" sz="3200" b="1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14475"/>
            <a:ext cx="70866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800080"/>
                </a:solidFill>
                <a:latin typeface="Times New Roman" charset="0"/>
                <a:cs typeface="Times New Roman" charset="0"/>
              </a:rPr>
              <a:t>Plan B</a:t>
            </a:r>
          </a:p>
          <a:p>
            <a:pPr algn="ctr">
              <a:spcBef>
                <a:spcPct val="50000"/>
              </a:spcBef>
            </a:pPr>
            <a:endParaRPr lang="en-US" sz="2800" b="1">
              <a:latin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charset="0"/>
                <a:cs typeface="Times New Roman" charset="0"/>
              </a:rPr>
              <a:t>Provide a genuine experience in using cell and molecular biology to learn about a fundamental problem in biology.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01700"/>
            <a:ext cx="4622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249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YACs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 found eukaryotic origins 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of replication using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  <a:r>
              <a:rPr lang="ja-JP" altLang="en-US" b="1" dirty="0">
                <a:latin typeface="Times New Roman" charset="0"/>
                <a:cs typeface="Times New Roman" charset="0"/>
              </a:rPr>
              <a:t>“</a:t>
            </a:r>
            <a:r>
              <a:rPr lang="en-US" altLang="ja-JP" b="1" dirty="0">
                <a:latin typeface="Times New Roman" charset="0"/>
                <a:cs typeface="Times New Roman" charset="0"/>
              </a:rPr>
              <a:t>cloning by complementation</a:t>
            </a:r>
            <a:r>
              <a:rPr lang="ja-JP" altLang="en-US" b="1" dirty="0">
                <a:latin typeface="Times New Roman" charset="0"/>
                <a:cs typeface="Times New Roman" charset="0"/>
              </a:rPr>
              <a:t>”</a:t>
            </a:r>
            <a:endParaRPr lang="en-US" altLang="ja-JP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randomly add yeast sequences to a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selectable marker and transform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01700"/>
            <a:ext cx="4622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34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YACs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 found eukaryotic origins 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of replication using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cloning by complementation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endParaRPr lang="en-US" altLang="ja-JP" b="1" dirty="0">
              <a:latin typeface="Times New Roman"/>
              <a:cs typeface="Times New Roman"/>
            </a:endParaRP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randomly add yeast sequences to a</a:t>
            </a: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selectable marker and transform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only cells which took up plasmid </a:t>
            </a: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containing marker and origin grew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01700"/>
            <a:ext cx="4622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448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YACs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 found eukaryotic origins 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of replication using</a:t>
            </a:r>
          </a:p>
          <a:p>
            <a:pPr>
              <a:spcBef>
                <a:spcPct val="15000"/>
              </a:spcBef>
            </a:pP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cloning by complementation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endParaRPr lang="en-US" altLang="ja-JP" b="1" dirty="0">
              <a:latin typeface="Times New Roman"/>
              <a:cs typeface="Times New Roman"/>
            </a:endParaRP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randomly add yeast sequences to a</a:t>
            </a: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selectable marker and transform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15000"/>
              </a:spcBef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only cells which took up plasmid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containing marker and origin grew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call eukaryotic origins ARS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= autonomously replicating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sequences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YACs</a:t>
            </a:r>
            <a:r>
              <a:rPr lang="en-US" b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(yeast artificial chromosomes) </a:t>
            </a:r>
          </a:p>
          <a:p>
            <a:r>
              <a:rPr lang="en-US" b="1" dirty="0">
                <a:latin typeface="Times New Roman"/>
                <a:cs typeface="Times New Roman"/>
              </a:rPr>
              <a:t>found yeast </a:t>
            </a:r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centromeres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  <a:p>
            <a:r>
              <a:rPr lang="en-US" b="1" dirty="0">
                <a:latin typeface="Times New Roman"/>
                <a:cs typeface="Times New Roman"/>
              </a:rPr>
              <a:t>by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complementation </a:t>
            </a:r>
          </a:p>
          <a:p>
            <a:r>
              <a:rPr lang="en-US" b="1" dirty="0">
                <a:latin typeface="Times New Roman"/>
                <a:cs typeface="Times New Roman"/>
              </a:rPr>
              <a:t>cloning 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endParaRPr lang="en-US" altLang="ja-JP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randomly add yeast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sequences to marker &amp;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ARS and transform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only cells which took up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plasmid containing marker,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ARS and centromere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grew </a:t>
            </a: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fast</a:t>
            </a:r>
            <a:endParaRPr lang="en-US" b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pic>
        <p:nvPicPr>
          <p:cNvPr id="10137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787400"/>
            <a:ext cx="46228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0"/>
            <a:ext cx="4927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3"/>
          <p:cNvSpPr>
            <a:spLocks noChangeArrowheads="1"/>
          </p:cNvSpPr>
          <p:nvPr/>
        </p:nvSpPr>
        <p:spPr bwMode="auto">
          <a:xfrm>
            <a:off x="71438" y="71438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YACs (yeast artificial chromosomes)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Yeast do not propagate</a:t>
            </a:r>
          </a:p>
          <a:p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circles</a:t>
            </a:r>
            <a:r>
              <a:rPr lang="en-US" b="1" dirty="0">
                <a:latin typeface="Times New Roman" charset="0"/>
                <a:cs typeface="Times New Roman" charset="0"/>
              </a:rPr>
              <a:t> &gt; 100 </a:t>
            </a:r>
            <a:r>
              <a:rPr lang="en-US" b="1" dirty="0" err="1">
                <a:latin typeface="Times New Roman" charset="0"/>
                <a:cs typeface="Times New Roman" charset="0"/>
              </a:rPr>
              <a:t>kB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found yeast telomeres by</a:t>
            </a:r>
          </a:p>
          <a:p>
            <a:r>
              <a:rPr lang="ja-JP" alt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complementation cloning </a:t>
            </a:r>
            <a:r>
              <a:rPr lang="ja-JP" alt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randomly add yeast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sequences to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linear 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DNA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with marker, ARS 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&amp; centromere</a:t>
            </a:r>
          </a:p>
          <a:p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only cells which took up </a:t>
            </a:r>
          </a:p>
          <a:p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linear molecules containing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telomere</a:t>
            </a:r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grew 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Artificial chromosomes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YACs can carry &gt;1,000,000 </a:t>
            </a:r>
            <a:r>
              <a:rPr lang="en-US" b="1" dirty="0" err="1">
                <a:latin typeface="Times New Roman" charset="0"/>
                <a:cs typeface="Times New Roman" charset="0"/>
              </a:rPr>
              <a:t>b.p</a:t>
            </a:r>
            <a:r>
              <a:rPr lang="en-US" b="1" dirty="0">
                <a:latin typeface="Times New Roman" charset="0"/>
                <a:cs typeface="Times New Roman" charset="0"/>
              </a:rPr>
              <a:t>.</a:t>
            </a:r>
          </a:p>
          <a:p>
            <a:pPr lvl="1"/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contain yeast centromeres so that will be transmitted at mitosis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contain ARS = origins of replication 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contain telomeres so that don</a:t>
            </a:r>
            <a:r>
              <a:rPr lang="ja-JP" alt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 lose ends</a:t>
            </a:r>
          </a:p>
          <a:p>
            <a:pPr lvl="1"/>
            <a:r>
              <a:rPr lang="en-US" b="1" dirty="0">
                <a:latin typeface="Times New Roman" charset="0"/>
                <a:cs typeface="Times New Roman" charset="0"/>
              </a:rPr>
              <a:t> contain a selectable marker 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(usually a gene for amino acid or nucleoside biosynthesis)</a:t>
            </a:r>
          </a:p>
        </p:txBody>
      </p:sp>
      <p:pic>
        <p:nvPicPr>
          <p:cNvPr id="10342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5763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0" y="0"/>
            <a:ext cx="90773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YACs (yeast artificial chromosomes)</a:t>
            </a:r>
          </a:p>
          <a:p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problems with YACs 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1) DNA is unstable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2">
              <a:buFontTx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 gets deleted</a:t>
            </a:r>
          </a:p>
          <a:p>
            <a:pPr lvl="2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gets rearranged</a:t>
            </a:r>
          </a:p>
          <a:p>
            <a:pPr lvl="1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2) Yeast is harder to work with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0445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495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97063"/>
            <a:ext cx="482600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6"/>
          <a:stretch>
            <a:fillRect/>
          </a:stretch>
        </p:blipFill>
        <p:spPr bwMode="auto">
          <a:xfrm>
            <a:off x="0" y="3581400"/>
            <a:ext cx="4879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0" y="0"/>
            <a:ext cx="9077325" cy="285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533400" indent="-5334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Artificial chromosomes</a:t>
            </a:r>
            <a:endParaRPr lang="en-US" b="1" dirty="0">
              <a:latin typeface="Times New Roman"/>
              <a:cs typeface="Times New Roman"/>
            </a:endParaRPr>
          </a:p>
          <a:p>
            <a:pPr marL="533400" indent="-533400"/>
            <a:r>
              <a:rPr lang="en-US" b="1" dirty="0">
                <a:latin typeface="Times New Roman"/>
                <a:cs typeface="Times New Roman"/>
              </a:rPr>
              <a:t>1) YACs (yeast artificial chromosomes)</a:t>
            </a:r>
          </a:p>
          <a:p>
            <a:pPr marL="533400" indent="-533400">
              <a:spcBef>
                <a:spcPct val="10000"/>
              </a:spcBef>
              <a:buFont typeface="Arial" charset="0"/>
              <a:buNone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2) BACs (bacterial artificial chromosomes)</a:t>
            </a:r>
            <a:endParaRPr lang="en-US" b="1" dirty="0">
              <a:latin typeface="Times New Roman"/>
              <a:cs typeface="Times New Roman"/>
            </a:endParaRPr>
          </a:p>
          <a:p>
            <a:pPr marL="571500" lvl="1" indent="-279400">
              <a:spcBef>
                <a:spcPct val="1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based on the 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E.coli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F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’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 plasmid</a:t>
            </a:r>
            <a:endParaRPr lang="en-US" altLang="ja-JP" b="1" dirty="0">
              <a:latin typeface="Times New Roman"/>
              <a:cs typeface="Times New Roman"/>
            </a:endParaRPr>
          </a:p>
          <a:p>
            <a:pPr marL="571500" lvl="1" indent="-279400">
              <a:spcBef>
                <a:spcPct val="1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take up to 500 kb</a:t>
            </a:r>
            <a:endParaRPr lang="en-US" b="1" dirty="0">
              <a:latin typeface="Times New Roman"/>
              <a:cs typeface="Times New Roman"/>
            </a:endParaRPr>
          </a:p>
          <a:p>
            <a:pPr marL="571500" lvl="1" indent="-279400">
              <a:spcBef>
                <a:spcPct val="10000"/>
              </a:spcBef>
              <a:buFontTx/>
              <a:buChar char="•"/>
            </a:pPr>
            <a:r>
              <a:rPr lang="en-US" b="1" dirty="0">
                <a:latin typeface="Times New Roman"/>
                <a:cs typeface="Times New Roman"/>
              </a:rPr>
              <a:t>Grow in mutant </a:t>
            </a:r>
            <a:r>
              <a:rPr lang="en-US" b="1" i="1" dirty="0" err="1">
                <a:latin typeface="Times New Roman"/>
                <a:cs typeface="Times New Roman"/>
              </a:rPr>
              <a:t>E.coli</a:t>
            </a:r>
            <a:r>
              <a:rPr lang="en-US" b="1" dirty="0">
                <a:latin typeface="Times New Roman"/>
                <a:cs typeface="Times New Roman"/>
              </a:rPr>
              <a:t>  </a:t>
            </a:r>
          </a:p>
          <a:p>
            <a:pPr marL="571500" lvl="1" indent="-279400">
              <a:spcBef>
                <a:spcPct val="10000"/>
              </a:spcBef>
            </a:pPr>
            <a:r>
              <a:rPr lang="en-US" b="1" dirty="0">
                <a:latin typeface="Times New Roman"/>
                <a:cs typeface="Times New Roman"/>
              </a:rPr>
              <a:t>that can</a:t>
            </a:r>
            <a:r>
              <a:rPr lang="ja-JP" altLang="en-US" b="1" dirty="0">
                <a:latin typeface="Times New Roman"/>
                <a:cs typeface="Times New Roman"/>
              </a:rPr>
              <a:t>’</a:t>
            </a:r>
            <a:r>
              <a:rPr lang="en-US" altLang="ja-JP" b="1" dirty="0">
                <a:latin typeface="Times New Roman"/>
                <a:cs typeface="Times New Roman"/>
              </a:rPr>
              <a:t>t recombine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PA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/>
          <a:stretch>
            <a:fillRect/>
          </a:stretch>
        </p:blipFill>
        <p:spPr bwMode="auto">
          <a:xfrm>
            <a:off x="0" y="1671638"/>
            <a:ext cx="91567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533400" indent="-533400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Artificial chromosomes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marL="533400" indent="-533400">
              <a:buFont typeface="Arial" charset="0"/>
              <a:buNone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3) PACs (P1 derived artificial chromosomes)</a:t>
            </a:r>
          </a:p>
          <a:p>
            <a:pPr marL="1447800" lvl="2" indent="-533400">
              <a:buFontTx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 modified bacteriophage P1 takes up to 100 kb</a:t>
            </a:r>
          </a:p>
          <a:p>
            <a:pPr marL="1447800" lvl="2" indent="-533400"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much more efficient at infecting hosts</a:t>
            </a:r>
            <a:endParaRPr lang="en-US" b="1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077325" cy="2305759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marL="533400" indent="-533400" algn="ctr">
              <a:spcBef>
                <a:spcPts val="0"/>
              </a:spcBef>
              <a:defRPr/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Artificial chromosomes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defRPr/>
            </a:pPr>
            <a:r>
              <a:rPr lang="en-US" b="1" dirty="0" err="1">
                <a:latin typeface="Times New Roman"/>
                <a:cs typeface="Times New Roman"/>
              </a:rPr>
              <a:t>YACs,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BACs</a:t>
            </a:r>
            <a:r>
              <a:rPr lang="en-US" b="1" dirty="0">
                <a:latin typeface="Times New Roman"/>
                <a:cs typeface="Times New Roman"/>
              </a:rPr>
              <a:t>, </a:t>
            </a:r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PACs </a:t>
            </a:r>
          </a:p>
          <a:p>
            <a:pPr marL="533400" indent="-533400">
              <a:spcBef>
                <a:spcPts val="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HACs: human artificial chromosomes</a:t>
            </a:r>
          </a:p>
          <a:p>
            <a:pPr marL="398463" indent="-398463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Constructed in cultured human cells by adding YACs containing human telomeres, ARS and “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alphoid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”  (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centromeric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) DNA </a:t>
            </a:r>
          </a:p>
          <a:p>
            <a:pPr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75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743200"/>
            <a:ext cx="78676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charset="0"/>
                <a:cs typeface="Times New Roman" charset="0"/>
              </a:rPr>
              <a:t>Provide a genuine experience in using cell and molecular biology to learn about a fundamental problem in biology.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Rather than following a set series of lectures, study a problem and see where it leads us.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2" y="2819400"/>
            <a:ext cx="853291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077325" cy="3044423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marL="346075" indent="-346075" algn="ctr">
              <a:spcBef>
                <a:spcPts val="0"/>
              </a:spcBef>
              <a:defRPr/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Artificial chromosomes</a:t>
            </a:r>
            <a:endParaRPr lang="en-US" b="1" dirty="0">
              <a:latin typeface="Times New Roman"/>
              <a:cs typeface="Times New Roman"/>
            </a:endParaRPr>
          </a:p>
          <a:p>
            <a:pPr marL="346075" indent="-346075">
              <a:spcBef>
                <a:spcPts val="0"/>
              </a:spcBef>
              <a:defRPr/>
            </a:pPr>
            <a:r>
              <a:rPr lang="en-US" b="1" dirty="0" err="1">
                <a:latin typeface="Times New Roman"/>
                <a:cs typeface="Times New Roman"/>
              </a:rPr>
              <a:t>YACs,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BACs</a:t>
            </a:r>
            <a:r>
              <a:rPr lang="en-US" b="1" dirty="0">
                <a:latin typeface="Times New Roman"/>
                <a:cs typeface="Times New Roman"/>
              </a:rPr>
              <a:t>, </a:t>
            </a:r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PACs </a:t>
            </a:r>
          </a:p>
          <a:p>
            <a:pPr marL="346075" indent="-346075">
              <a:spcBef>
                <a:spcPts val="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HACs: human artificial chromosomes</a:t>
            </a:r>
          </a:p>
          <a:p>
            <a:pPr marL="346075" indent="-346075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Constructed in cultured human cells by adding YACs containing human telomeres, ARS and “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alphoid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”  (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centromeric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) DNA</a:t>
            </a:r>
          </a:p>
          <a:p>
            <a:pPr marL="346075" indent="-346075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Can also be made “top-down” by transforming telomeres into chromosome 21 that insert near centromere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71438" y="71438"/>
            <a:ext cx="9001125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Molecular cloning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Which fragment to clone?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ChangeArrowheads="1"/>
          </p:cNvSpPr>
          <p:nvPr/>
        </p:nvSpPr>
        <p:spPr bwMode="auto">
          <a:xfrm>
            <a:off x="71438" y="71438"/>
            <a:ext cx="9001125" cy="24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Molecular cloning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usually no way to pick which fragment to clone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solution: clone them all, then identify the clone which contains your sequence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construct a</a:t>
            </a:r>
            <a:r>
              <a:rPr lang="en-US" b="1" dirty="0">
                <a:solidFill>
                  <a:schemeClr val="fol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library, 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then screen it to find your clone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ChangeArrowheads="1"/>
          </p:cNvSpPr>
          <p:nvPr/>
        </p:nvSpPr>
        <p:spPr bwMode="auto">
          <a:xfrm>
            <a:off x="-4763" y="147638"/>
            <a:ext cx="9077326" cy="24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Libraries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a collection of clones representing the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entire complement </a:t>
            </a:r>
            <a:r>
              <a:rPr lang="en-US" b="1" dirty="0">
                <a:latin typeface="Times New Roman" charset="0"/>
                <a:cs typeface="Times New Roman" charset="0"/>
              </a:rPr>
              <a:t>of sequences of interest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1) entire genome for genomic libraries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2) all mRNA for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cDNA</a:t>
            </a:r>
            <a:endParaRPr lang="en-US" b="1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ChangeArrowheads="1"/>
          </p:cNvSpPr>
          <p:nvPr/>
        </p:nvSpPr>
        <p:spPr bwMode="auto">
          <a:xfrm>
            <a:off x="0" y="152400"/>
            <a:ext cx="90678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212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Libraries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/>
                <a:cs typeface="Times New Roman"/>
              </a:rPr>
              <a:t>Why?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Genomes are too large to deal with: </a:t>
            </a:r>
          </a:p>
          <a:p>
            <a:pPr lvl="2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break into manageable 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volumes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”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71438" y="223838"/>
            <a:ext cx="89249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Libraries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How?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randomly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break DNA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into vector-sized pieces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&amp; ligate into vector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1) partial digestion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with restriction enzymes</a:t>
            </a:r>
          </a:p>
        </p:txBody>
      </p:sp>
      <p:pic>
        <p:nvPicPr>
          <p:cNvPr id="11366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39800"/>
            <a:ext cx="54737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ChangeArrowheads="1"/>
          </p:cNvSpPr>
          <p:nvPr/>
        </p:nvSpPr>
        <p:spPr bwMode="auto">
          <a:xfrm>
            <a:off x="71438" y="223838"/>
            <a:ext cx="89249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Libraries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How?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randomly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break DNA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into vector-sized pieces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&amp; ligate into vector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1) partial digestion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with restriction enzymes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2) Mechanical shearing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	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pic>
        <p:nvPicPr>
          <p:cNvPr id="11469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39800"/>
            <a:ext cx="54737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-4763" y="223838"/>
            <a:ext cx="9077326" cy="322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4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	Libraries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How?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B) make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cDNA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from mRNA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reverse transcriptase makes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DNA copies of all mRNA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molecules present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-4763" y="223838"/>
            <a:ext cx="9077326" cy="4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4">
              <a:spcBef>
                <a:spcPct val="5000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Libraries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/>
                <a:cs typeface="Times New Roman"/>
              </a:rPr>
              <a:t>How?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B) make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cDNA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from mRNA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reverse transcriptase makes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DNA copies of all mRNA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molecules present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mRNA can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t be cloned, DNA can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0" y="0"/>
            <a:ext cx="5795963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Detecting your clone</a:t>
            </a:r>
          </a:p>
          <a:p>
            <a:pPr>
              <a:spcBef>
                <a:spcPct val="50000"/>
              </a:spcBef>
            </a:pP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grow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your library on a suitable host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result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 colonies for plasmids or YACs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 plaques (clear areas where hosts are dead)  for viruses</a:t>
            </a:r>
            <a:endParaRPr lang="en-US" b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>
              <a:solidFill>
                <a:srgbClr val="063DE8"/>
              </a:solidFill>
            </a:endParaRPr>
          </a:p>
        </p:txBody>
      </p:sp>
      <p:pic>
        <p:nvPicPr>
          <p:cNvPr id="11776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"/>
            <a:ext cx="31242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charset="0"/>
                <a:cs typeface="Times New Roman" charset="0"/>
              </a:rPr>
              <a:t>Provide a genuine experience in using cell and molecular biology to learn about a fundamental problem in biology.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Rather than following a set series of lectures, study a problem and see where it leads us.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8000"/>
                </a:solidFill>
                <a:latin typeface="Times New Roman" charset="0"/>
                <a:cs typeface="Times" charset="0"/>
              </a:rPr>
              <a:t> Lectures &amp; presentations will relate to current status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71438" y="223838"/>
            <a:ext cx="5567362" cy="378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Detecting your clone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All the volumes of the library look the same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trick is figuring out what's inside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usually done by </a:t>
            </a:r>
            <a:r>
              <a:rPr lang="ja-JP" alt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screening</a:t>
            </a:r>
            <a:r>
              <a:rPr lang="ja-JP" alt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ja-JP" b="1" dirty="0">
                <a:latin typeface="Times New Roman" charset="0"/>
                <a:cs typeface="Times New Roman" charset="0"/>
              </a:rPr>
              <a:t>the library with a suitable</a:t>
            </a:r>
            <a:r>
              <a:rPr lang="en-US" altLang="ja-JP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 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identifies clones containing the desired sequence</a:t>
            </a:r>
            <a:endParaRPr lang="en-US" sz="2000" b="1" dirty="0">
              <a:solidFill>
                <a:srgbClr val="500093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1878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150"/>
            <a:ext cx="3429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63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71438" y="0"/>
            <a:ext cx="5872162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Detecting your clone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Probes</a:t>
            </a:r>
            <a:r>
              <a:rPr lang="en-US" b="1" dirty="0">
                <a:latin typeface="Times New Roman" charset="0"/>
                <a:cs typeface="Times New Roman" charset="0"/>
              </a:rPr>
              <a:t> = molecules which specifically bind to your clone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Usually use nucleic acids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homologous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to your desired clone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63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71438" y="0"/>
            <a:ext cx="5872162" cy="322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Detecting your clone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Probes</a:t>
            </a:r>
            <a:r>
              <a:rPr lang="en-US" b="1" dirty="0">
                <a:latin typeface="Times New Roman" charset="0"/>
                <a:cs typeface="Times New Roman" charset="0"/>
              </a:rPr>
              <a:t> = molecules which specifically bind to your clone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Usually use nucleic acids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homologous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to your desired clone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Sequences cloned from related organisms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3"/>
          <p:cNvSpPr>
            <a:spLocks noChangeArrowheads="1"/>
          </p:cNvSpPr>
          <p:nvPr/>
        </p:nvSpPr>
        <p:spPr bwMode="auto">
          <a:xfrm>
            <a:off x="0" y="-76200"/>
            <a:ext cx="5872163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Detecting your clone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Probes</a:t>
            </a:r>
            <a:r>
              <a:rPr lang="en-US" b="1" dirty="0">
                <a:latin typeface="Times New Roman" charset="0"/>
                <a:cs typeface="Times New Roman" charset="0"/>
              </a:rPr>
              <a:t> = molecules which specifically bind to your clone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Usually use nucleic acids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homologous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to your desired clone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Sequences cloned from related organisms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or made by PCR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http://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www.dnalc.org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/view/15924-Making-many-copies-of-DNA.html</a:t>
            </a:r>
          </a:p>
        </p:txBody>
      </p:sp>
      <p:pic>
        <p:nvPicPr>
          <p:cNvPr id="1218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63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71438" y="0"/>
            <a:ext cx="5872162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Detecting your clone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Probes</a:t>
            </a:r>
            <a:r>
              <a:rPr lang="en-US" b="1" dirty="0">
                <a:latin typeface="Times New Roman" charset="0"/>
                <a:cs typeface="Times New Roman" charset="0"/>
              </a:rPr>
              <a:t> = molecules which specifically bind to your clone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Usually use nucleic acids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homologous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to your desired clone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Sequences cloned from related organisms or made by PCR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Make them radioactive, fluorescent, or “tagged” some other way so they can be detected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Detecting your clone by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membrane hybridization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1) Denature</a:t>
            </a:r>
          </a:p>
        </p:txBody>
      </p:sp>
      <p:pic>
        <p:nvPicPr>
          <p:cNvPr id="12390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763"/>
            <a:ext cx="402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95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1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Detecting your clone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membrane hybridization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Denature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Transfer to a filter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immobilizes it at fixed location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makes it accessible to probe</a:t>
            </a: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D0D0D"/>
              </a:solidFill>
            </a:endParaRPr>
          </a:p>
        </p:txBody>
      </p:sp>
      <p:pic>
        <p:nvPicPr>
          <p:cNvPr id="12493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763"/>
            <a:ext cx="402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95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Detecting your clone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membrane hybridization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Denature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Transfer to a filter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3) probe with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complementary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b="1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labeled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sequences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Will bind your clone </a:t>
            </a: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D0D0D"/>
              </a:solidFill>
            </a:endParaRPr>
          </a:p>
        </p:txBody>
      </p:sp>
      <p:pic>
        <p:nvPicPr>
          <p:cNvPr id="12595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763"/>
            <a:ext cx="402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95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406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71438" y="0"/>
            <a:ext cx="9001125" cy="54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Detecting your clone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membrane hybridization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Denature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Transfer to a filter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3) probe with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complementary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b="1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labeled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sequences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4) Detect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 radioactivity -&gt; detect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Autoradiography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D0D0D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406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71438" y="0"/>
            <a:ext cx="9001125" cy="62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Detecting your clone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membrane hybridization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Denature</a:t>
            </a:r>
          </a:p>
          <a:p>
            <a:pPr>
              <a:spcBef>
                <a:spcPts val="600"/>
              </a:spcBef>
              <a:buFontTx/>
              <a:buAutoNum type="arabicParenR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Transfer to a filter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3) probe with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complementary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b="1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labeled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sequences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4) Detect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 radioactivity -&gt; detect by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autoradiography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biotin -&gt; detect enzymatically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AutoNum type="arabicParenR"/>
            </a:pPr>
            <a:endParaRPr lang="en-US" dirty="0">
              <a:solidFill>
                <a:srgbClr val="0D0D0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charset="0"/>
                <a:cs typeface="Times New Roman" charset="0"/>
              </a:rPr>
              <a:t>Provide a genuine experience in using cell and molecular biology to learn about a fundamental problem in biology.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Rather than following a set series of lectures, study a problem and see where it leads us.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8000"/>
                </a:solidFill>
                <a:latin typeface="Times New Roman" charset="0"/>
                <a:cs typeface="Times" charset="0"/>
              </a:rPr>
              <a:t> Lectures &amp; presentations will relate to current status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FF0000"/>
                </a:solidFill>
                <a:latin typeface="Times New Roman" charset="0"/>
                <a:cs typeface="Times" charset="0"/>
              </a:rPr>
              <a:t> Some class time will be spent in lab &amp; vice-versa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b="1">
                <a:latin typeface="Times New Roman" charset="0"/>
                <a:cs typeface="Times" charset="0"/>
              </a:rPr>
              <a:t> we may need to come in at other times as well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0" y="0"/>
            <a:ext cx="9144000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Analyzing your clone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chemeClr val="hlink"/>
                </a:solidFill>
                <a:latin typeface="Times New Roman" charset="0"/>
              </a:rPr>
              <a:t>FISH</a:t>
            </a:r>
            <a:r>
              <a:rPr lang="en-US" b="1" dirty="0">
                <a:latin typeface="Times New Roman" charset="0"/>
              </a:rPr>
              <a:t>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(fluorescent </a:t>
            </a:r>
            <a:r>
              <a:rPr lang="en-US" b="1" i="1" dirty="0">
                <a:solidFill>
                  <a:srgbClr val="037C03"/>
                </a:solidFill>
                <a:latin typeface="Times New Roman" charset="0"/>
              </a:rPr>
              <a:t>in situ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hybridization)</a:t>
            </a:r>
            <a:r>
              <a:rPr lang="en-US" b="1" dirty="0">
                <a:latin typeface="Times New Roman" charset="0"/>
              </a:rPr>
              <a:t> to metaphase chromosomes to find location of your clone</a:t>
            </a:r>
          </a:p>
        </p:txBody>
      </p:sp>
      <p:pic>
        <p:nvPicPr>
          <p:cNvPr id="12902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41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71725"/>
            <a:ext cx="533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0" y="147638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Analyzing your clone</a:t>
            </a:r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/>
                <a:cs typeface="Times New Roman"/>
              </a:rPr>
              <a:t>1) FISH</a:t>
            </a:r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2) 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Restriction mapping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”</a:t>
            </a:r>
            <a:endParaRPr lang="en-US" altLang="ja-JP" b="1" dirty="0">
              <a:latin typeface="Times New Roman"/>
              <a:cs typeface="Times New Roman"/>
            </a:endParaRPr>
          </a:p>
          <a:p>
            <a:pPr lvl="1"/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a) determine sizes of fragments obtained with different enzymes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30051" name="Oval 4"/>
          <p:cNvSpPr>
            <a:spLocks noChangeArrowheads="1"/>
          </p:cNvSpPr>
          <p:nvPr/>
        </p:nvSpPr>
        <p:spPr bwMode="auto">
          <a:xfrm>
            <a:off x="500063" y="3009900"/>
            <a:ext cx="2971800" cy="29718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2" name="Line 5"/>
          <p:cNvSpPr>
            <a:spLocks noChangeShapeType="1"/>
          </p:cNvSpPr>
          <p:nvPr/>
        </p:nvSpPr>
        <p:spPr bwMode="auto">
          <a:xfrm>
            <a:off x="1985963" y="2768600"/>
            <a:ext cx="0" cy="177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3" name="Line 6"/>
          <p:cNvSpPr>
            <a:spLocks noChangeShapeType="1"/>
          </p:cNvSpPr>
          <p:nvPr/>
        </p:nvSpPr>
        <p:spPr bwMode="auto">
          <a:xfrm>
            <a:off x="2925763" y="5664200"/>
            <a:ext cx="177800" cy="177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4" name="Line 7"/>
          <p:cNvSpPr>
            <a:spLocks noChangeShapeType="1"/>
          </p:cNvSpPr>
          <p:nvPr/>
        </p:nvSpPr>
        <p:spPr bwMode="auto">
          <a:xfrm>
            <a:off x="3535363" y="4648200"/>
            <a:ext cx="254000" cy="0"/>
          </a:xfrm>
          <a:prstGeom prst="line">
            <a:avLst/>
          </a:prstGeom>
          <a:noFill/>
          <a:ln w="5080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Analyzing your clone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FISH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2) </a:t>
            </a:r>
            <a:r>
              <a:rPr lang="ja-JP" altLang="en-US" b="1" dirty="0">
                <a:solidFill>
                  <a:srgbClr val="008000"/>
                </a:solidFill>
                <a:latin typeface="Arial" charset="0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 charset="0"/>
              </a:rPr>
              <a:t>Restriction mapping</a:t>
            </a:r>
            <a:r>
              <a:rPr lang="ja-JP" altLang="en-US" b="1" dirty="0">
                <a:solidFill>
                  <a:srgbClr val="008000"/>
                </a:solidFill>
                <a:latin typeface="Arial" charset="0"/>
              </a:rPr>
              <a:t>”</a:t>
            </a:r>
            <a:endParaRPr lang="en-US" altLang="ja-JP" b="1" dirty="0">
              <a:latin typeface="Times New Roman" charset="0"/>
            </a:endParaRPr>
          </a:p>
          <a:p>
            <a:pPr lvl="1"/>
            <a:r>
              <a:rPr lang="en-US" b="1" dirty="0">
                <a:solidFill>
                  <a:srgbClr val="FC0128"/>
                </a:solidFill>
                <a:latin typeface="Times New Roman" charset="0"/>
              </a:rPr>
              <a:t>a) determine sizes of fragments obtained with different enzymes</a:t>
            </a:r>
            <a:endParaRPr lang="en-US" b="1" dirty="0">
              <a:latin typeface="Times New Roman" charset="0"/>
            </a:endParaRPr>
          </a:p>
          <a:p>
            <a:pPr lvl="1"/>
            <a:r>
              <a:rPr lang="en-US" b="1" dirty="0">
                <a:latin typeface="Times New Roman" charset="0"/>
              </a:rPr>
              <a:t>b) </a:t>
            </a:r>
            <a:r>
              <a:rPr lang="ja-JP" altLang="en-US" b="1" dirty="0">
                <a:latin typeface="Arial" charset="0"/>
              </a:rPr>
              <a:t>“</a:t>
            </a:r>
            <a:r>
              <a:rPr lang="en-US" altLang="ja-JP" b="1" dirty="0">
                <a:latin typeface="Times New Roman" charset="0"/>
              </a:rPr>
              <a:t>map</a:t>
            </a:r>
            <a:r>
              <a:rPr lang="ja-JP" altLang="en-US" b="1" dirty="0">
                <a:latin typeface="Arial" charset="0"/>
              </a:rPr>
              <a:t>”</a:t>
            </a:r>
            <a:r>
              <a:rPr lang="en-US" altLang="ja-JP" b="1" dirty="0">
                <a:latin typeface="Times New Roman" charset="0"/>
              </a:rPr>
              <a:t> relative positions by double digestions</a:t>
            </a:r>
            <a:endParaRPr lang="en-US" b="1" dirty="0">
              <a:latin typeface="Times New Roman" charset="0"/>
            </a:endParaRPr>
          </a:p>
        </p:txBody>
      </p:sp>
      <p:pic>
        <p:nvPicPr>
          <p:cNvPr id="13107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819400"/>
            <a:ext cx="505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Oval 4"/>
          <p:cNvSpPr>
            <a:spLocks noChangeArrowheads="1"/>
          </p:cNvSpPr>
          <p:nvPr/>
        </p:nvSpPr>
        <p:spPr bwMode="auto">
          <a:xfrm>
            <a:off x="500063" y="3009900"/>
            <a:ext cx="2971800" cy="29718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6" name="Line 5"/>
          <p:cNvSpPr>
            <a:spLocks noChangeShapeType="1"/>
          </p:cNvSpPr>
          <p:nvPr/>
        </p:nvSpPr>
        <p:spPr bwMode="auto">
          <a:xfrm>
            <a:off x="1985963" y="2768600"/>
            <a:ext cx="0" cy="177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7" name="Line 6"/>
          <p:cNvSpPr>
            <a:spLocks noChangeShapeType="1"/>
          </p:cNvSpPr>
          <p:nvPr/>
        </p:nvSpPr>
        <p:spPr bwMode="auto">
          <a:xfrm>
            <a:off x="2925763" y="5664200"/>
            <a:ext cx="177800" cy="177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8" name="Line 7"/>
          <p:cNvSpPr>
            <a:spLocks noChangeShapeType="1"/>
          </p:cNvSpPr>
          <p:nvPr/>
        </p:nvSpPr>
        <p:spPr bwMode="auto">
          <a:xfrm>
            <a:off x="3535363" y="4648200"/>
            <a:ext cx="254000" cy="0"/>
          </a:xfrm>
          <a:prstGeom prst="line">
            <a:avLst/>
          </a:prstGeom>
          <a:noFill/>
          <a:ln w="50800">
            <a:solidFill>
              <a:srgbClr val="114FF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8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Analyzing your clone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FISH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2) </a:t>
            </a:r>
            <a:r>
              <a:rPr lang="ja-JP" altLang="en-US" b="1" dirty="0">
                <a:solidFill>
                  <a:srgbClr val="008000"/>
                </a:solidFill>
                <a:latin typeface="Arial" charset="0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 charset="0"/>
              </a:rPr>
              <a:t>Restriction mapping</a:t>
            </a:r>
            <a:r>
              <a:rPr lang="ja-JP" altLang="en-US" b="1" dirty="0">
                <a:solidFill>
                  <a:srgbClr val="008000"/>
                </a:solidFill>
                <a:latin typeface="Arial" charset="0"/>
              </a:rPr>
              <a:t>”</a:t>
            </a:r>
            <a:endParaRPr lang="en-US" altLang="ja-JP" b="1" dirty="0">
              <a:latin typeface="Times New Roman" charset="0"/>
            </a:endParaRPr>
          </a:p>
          <a:p>
            <a:r>
              <a:rPr lang="en-US" b="1" dirty="0">
                <a:solidFill>
                  <a:srgbClr val="FC0128"/>
                </a:solidFill>
                <a:latin typeface="Times New Roman" charset="0"/>
              </a:rPr>
              <a:t>3) Southern analysis </a:t>
            </a:r>
            <a:endParaRPr lang="en-US" b="1" dirty="0">
              <a:solidFill>
                <a:schemeClr val="accent2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b="1" dirty="0">
                <a:latin typeface="Times New Roman" charset="0"/>
              </a:rPr>
              <a:t> used to determine organization &amp; copy # of your sequence</a:t>
            </a:r>
            <a:endParaRPr lang="en-US" b="1" dirty="0">
              <a:solidFill>
                <a:srgbClr val="500093"/>
              </a:solidFill>
              <a:latin typeface="Times New Roman" charset="0"/>
            </a:endParaRPr>
          </a:p>
        </p:txBody>
      </p:sp>
      <p:pic>
        <p:nvPicPr>
          <p:cNvPr id="13209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242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/>
        </p:nvSpPr>
        <p:spPr bwMode="auto">
          <a:xfrm>
            <a:off x="0" y="0"/>
            <a:ext cx="9082088" cy="1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Southern analysis</a:t>
            </a:r>
            <a:endParaRPr lang="en-US" b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digest genomic DNA with restriction enzymes</a:t>
            </a:r>
          </a:p>
          <a:p>
            <a:pPr algn="ctr"/>
            <a:endParaRPr lang="en-US" b="1" dirty="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13312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0" y="0"/>
            <a:ext cx="9082088" cy="127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Southern analysis</a:t>
            </a:r>
            <a:endParaRPr lang="en-US" b="1" dirty="0">
              <a:latin typeface="Times New Roman" charset="0"/>
            </a:endParaRP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digest genomic DNA with restriction enzymes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2) separate fragments by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13414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0" y="0"/>
            <a:ext cx="9082088" cy="167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Southern analysis</a:t>
            </a:r>
            <a:endParaRPr lang="en-US" b="1" dirty="0">
              <a:latin typeface="Times New Roman" charset="0"/>
            </a:endParaRP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digest genomic DNA with restriction enzymes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2) separate fragments by gel electrophoresis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3) transfer &amp; fix to a membrane</a:t>
            </a:r>
            <a:endParaRPr lang="en-US" b="1" dirty="0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351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ChangeArrowheads="1"/>
          </p:cNvSpPr>
          <p:nvPr/>
        </p:nvSpPr>
        <p:spPr bwMode="auto">
          <a:xfrm>
            <a:off x="0" y="0"/>
            <a:ext cx="90820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Southern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1) digest genomic DNA with restriction enzymes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2) separate fragments using gel electrophoresis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3) transfer &amp; fix to a membrane</a:t>
            </a:r>
            <a:endParaRPr lang="en-US" b="1" dirty="0">
              <a:solidFill>
                <a:schemeClr val="hlink"/>
              </a:solidFill>
              <a:latin typeface="Times New Roman" charset="0"/>
            </a:endParaRPr>
          </a:p>
          <a:p>
            <a:r>
              <a:rPr lang="en-US" b="1" dirty="0">
                <a:latin typeface="Times New Roman" charset="0"/>
              </a:rPr>
              <a:t>4) probe with your clone</a:t>
            </a:r>
          </a:p>
        </p:txBody>
      </p:sp>
      <p:pic>
        <p:nvPicPr>
          <p:cNvPr id="13619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ChangeArrowheads="1"/>
          </p:cNvSpPr>
          <p:nvPr/>
        </p:nvSpPr>
        <p:spPr bwMode="auto">
          <a:xfrm>
            <a:off x="0" y="0"/>
            <a:ext cx="9082088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Similar technique used to analyze RNA</a:t>
            </a:r>
            <a:endParaRPr lang="en-US" b="1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13721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0" y="0"/>
            <a:ext cx="9082088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Separate by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13824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0"/>
            <a:ext cx="9066213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1116D3"/>
              </a:solidFill>
              <a:latin typeface="Times New Roman"/>
              <a:ea typeface="+mn-ea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Pick a problem</a:t>
            </a:r>
            <a:endParaRPr lang="en-US" b="1" dirty="0">
              <a:latin typeface="Times New Roman"/>
              <a:ea typeface="+mn-ea"/>
              <a:cs typeface="Times New Roman"/>
            </a:endParaRPr>
          </a:p>
          <a:p>
            <a:pPr>
              <a:defRPr/>
            </a:pPr>
            <a:r>
              <a:rPr lang="en-US" b="1" dirty="0">
                <a:latin typeface="Times New Roman"/>
                <a:ea typeface="+mn-ea"/>
                <a:cs typeface="Times New Roman"/>
              </a:rPr>
              <a:t>	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ChangeArrowheads="1"/>
          </p:cNvSpPr>
          <p:nvPr/>
        </p:nvSpPr>
        <p:spPr bwMode="auto">
          <a:xfrm>
            <a:off x="0" y="0"/>
            <a:ext cx="9082088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Separate by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membrane</a:t>
            </a:r>
            <a:endParaRPr lang="en-US" b="1" dirty="0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3926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Separate by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membrane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latin typeface="Times New Roman" charset="0"/>
              </a:rPr>
              <a:t>3) probe with your clone</a:t>
            </a:r>
          </a:p>
        </p:txBody>
      </p:sp>
      <p:pic>
        <p:nvPicPr>
          <p:cNvPr id="14029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fractionate by size using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membrane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3) probe with your clone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4) determine # &amp; sizes of detected bands</a:t>
            </a:r>
          </a:p>
        </p:txBody>
      </p:sp>
      <p:pic>
        <p:nvPicPr>
          <p:cNvPr id="14131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8956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determine # &amp; sizes of detected bands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tells size</a:t>
            </a:r>
            <a:endParaRPr lang="en-US" b="1" dirty="0">
              <a:solidFill>
                <a:srgbClr val="500093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 charset="0"/>
              </a:rPr>
              <a:t> tells which tissues or conditions it is expressed in</a:t>
            </a:r>
          </a:p>
        </p:txBody>
      </p:sp>
      <p:pic>
        <p:nvPicPr>
          <p:cNvPr id="14233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Northern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determine # &amp; sizes of detected bands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tells size</a:t>
            </a:r>
            <a:endParaRPr lang="en-US" b="1" dirty="0">
              <a:solidFill>
                <a:srgbClr val="500093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 charset="0"/>
              </a:rPr>
              <a:t> tells which tissues or conditions it is expressed in</a:t>
            </a:r>
          </a:p>
          <a:p>
            <a:pPr lvl="1">
              <a:buFontTx/>
              <a:buChar char="•"/>
            </a:pPr>
            <a:r>
              <a:rPr lang="en-US" b="1" dirty="0">
                <a:latin typeface="Times New Roman" charset="0"/>
              </a:rPr>
              <a:t> intensity tells how abundant it is</a:t>
            </a:r>
          </a:p>
        </p:txBody>
      </p:sp>
      <p:pic>
        <p:nvPicPr>
          <p:cNvPr id="14336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9076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RT-PCR</a:t>
            </a:r>
            <a:endParaRPr lang="en-US" b="1" dirty="0">
              <a:latin typeface="Times New Roman" pitchFamily="-109" charset="0"/>
              <a:ea typeface="ヒラギノ角ゴ Pro W3" pitchFamily="-109" charset="-128"/>
              <a:cs typeface="ヒラギノ角ゴ Pro W3" pitchFamily="-109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First reverse-transcribe RNA, then amplify by PCR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Can make </a:t>
            </a:r>
            <a:r>
              <a:rPr lang="en-US" b="1" dirty="0" err="1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cDNA</a:t>
            </a: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 of all RNA using poly-T and/or random </a:t>
            </a:r>
            <a:r>
              <a:rPr lang="en-US" b="1" dirty="0" err="1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hexamer</a:t>
            </a: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 primers</a:t>
            </a:r>
          </a:p>
        </p:txBody>
      </p:sp>
      <p:pic>
        <p:nvPicPr>
          <p:cNvPr id="1443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2"/>
          <a:stretch>
            <a:fillRect/>
          </a:stretch>
        </p:blipFill>
        <p:spPr bwMode="auto">
          <a:xfrm>
            <a:off x="4572000" y="18288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719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RT-PCR</a:t>
            </a:r>
            <a:endParaRPr lang="en-US" b="1" dirty="0">
              <a:latin typeface="Times New Roman" pitchFamily="-109" charset="0"/>
              <a:ea typeface="ヒラギノ角ゴ Pro W3" pitchFamily="-109" charset="-128"/>
              <a:cs typeface="ヒラギノ角ゴ Pro W3" pitchFamily="-109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First reverse-transcribe RNA, then amplify by PCR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Can make </a:t>
            </a:r>
            <a:r>
              <a:rPr lang="en-US" b="1" dirty="0" err="1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cDNA</a:t>
            </a: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 of all RNA using poly-T and/or random </a:t>
            </a:r>
            <a:r>
              <a:rPr lang="en-US" b="1" dirty="0" err="1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hexamer</a:t>
            </a: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 primers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Can do the reverse transcription with gene-specific primers.</a:t>
            </a:r>
          </a:p>
        </p:txBody>
      </p:sp>
      <p:pic>
        <p:nvPicPr>
          <p:cNvPr id="1454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2"/>
          <a:stretch>
            <a:fillRect/>
          </a:stretch>
        </p:blipFill>
        <p:spPr bwMode="auto">
          <a:xfrm>
            <a:off x="4572000" y="34290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5147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Quantitative (real-time) RT-PCR</a:t>
            </a:r>
            <a:endParaRPr lang="en-US" b="1" dirty="0">
              <a:latin typeface="Times New Roman" pitchFamily="-109" charset="0"/>
              <a:ea typeface="ヒラギノ角ゴ Pro W3" pitchFamily="-109" charset="-128"/>
              <a:cs typeface="ヒラギノ角ゴ Pro W3" pitchFamily="-109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First reverse-transcribe RNA, then amplify by PCR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Measure number of cycles to cross threshold. Fewer cycles = more starting copies</a:t>
            </a:r>
          </a:p>
        </p:txBody>
      </p:sp>
      <p:pic>
        <p:nvPicPr>
          <p:cNvPr id="146434" name="Content Placeholder 6" descr="Different Concent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4008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13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Quantitative (real-time) RT-PCR</a:t>
            </a:r>
            <a:endParaRPr lang="en-US" b="1" dirty="0">
              <a:latin typeface="Times New Roman" pitchFamily="-109" charset="0"/>
              <a:ea typeface="ヒラギノ角ゴ Pro W3" pitchFamily="-109" charset="-128"/>
              <a:cs typeface="ヒラギノ角ゴ Pro W3" pitchFamily="-109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First reverse-transcribe RNA, then amplify by PCR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>
                <a:solidFill>
                  <a:srgbClr val="008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Measure number of cycles to cross threshold. Fewer cycles = more starting copies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-109" charset="0"/>
                <a:ea typeface="ヒラギノ角ゴ Pro W3" pitchFamily="-109" charset="-128"/>
                <a:cs typeface="ヒラギノ角ゴ Pro W3" pitchFamily="-109" charset="-128"/>
              </a:rPr>
              <a:t>Detect using fluorescent probes</a:t>
            </a:r>
          </a:p>
        </p:txBody>
      </p:sp>
      <p:pic>
        <p:nvPicPr>
          <p:cNvPr id="147458" name="Content Placeholder 6" descr="Different Concent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68563"/>
            <a:ext cx="6400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6238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/>
          </p:cNvSpPr>
          <p:nvPr/>
        </p:nvSpPr>
        <p:spPr bwMode="auto">
          <a:xfrm>
            <a:off x="0" y="0"/>
            <a:ext cx="9082088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Quantitative (real-time) RT-PCR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Detect using fluorescent probes</a:t>
            </a:r>
          </a:p>
          <a:p>
            <a:pPr>
              <a:buFont typeface="Arial" charset="0"/>
              <a:buChar char="•"/>
            </a:pP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Sybr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green detects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dsDNA</a:t>
            </a:r>
            <a:endParaRPr lang="en-US" b="1" dirty="0">
              <a:solidFill>
                <a:srgbClr val="008000"/>
              </a:solidFill>
              <a:latin typeface="Times New Roman" charset="0"/>
            </a:endParaRPr>
          </a:p>
        </p:txBody>
      </p:sp>
      <p:pic>
        <p:nvPicPr>
          <p:cNvPr id="148482" name="Content Placeholder 6" descr="Different Concent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68563"/>
            <a:ext cx="6400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99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0"/>
            <a:ext cx="9066213" cy="213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1116D3"/>
              </a:solidFill>
              <a:latin typeface="Times New Roman"/>
              <a:ea typeface="+mn-ea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Pick a problem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Design some experiments</a:t>
            </a:r>
          </a:p>
          <a:p>
            <a:pPr algn="ctr">
              <a:spcBef>
                <a:spcPct val="5000"/>
              </a:spcBef>
              <a:defRPr/>
            </a:pPr>
            <a:endParaRPr lang="en-US" b="1" dirty="0">
              <a:latin typeface="Times New Roman"/>
              <a:ea typeface="+mn-ea"/>
              <a:cs typeface="Times New Roman"/>
            </a:endParaRPr>
          </a:p>
          <a:p>
            <a:pPr>
              <a:defRPr/>
            </a:pPr>
            <a:r>
              <a:rPr lang="en-US" b="1" dirty="0">
                <a:latin typeface="Times New Roman"/>
                <a:ea typeface="+mn-ea"/>
                <a:cs typeface="Times New Roman"/>
              </a:rPr>
              <a:t>	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Quantitative (real-time) RT-PCR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Detect using fluorescent probes</a:t>
            </a:r>
          </a:p>
          <a:p>
            <a:pPr>
              <a:buFont typeface="Arial" charset="0"/>
              <a:buChar char="•"/>
            </a:pP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Sybr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green detects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dsDNA</a:t>
            </a:r>
            <a:endParaRPr lang="en-US" b="1" dirty="0">
              <a:solidFill>
                <a:srgbClr val="008000"/>
              </a:solidFill>
              <a:latin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Others, such as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</a:rPr>
              <a:t>taqman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, are gene-specific</a:t>
            </a:r>
          </a:p>
        </p:txBody>
      </p:sp>
      <p:pic>
        <p:nvPicPr>
          <p:cNvPr id="149506" name="Content Placeholder 6" descr="Different Concent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" y="2465006"/>
            <a:ext cx="6400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3677"/>
          <a:stretch/>
        </p:blipFill>
        <p:spPr>
          <a:xfrm>
            <a:off x="5362015" y="2590800"/>
            <a:ext cx="3781985" cy="4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333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Content Placeholder 6" descr="Different Concent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140"/>
            <a:ext cx="6400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Quantitative (real-time) RT-PCR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Detect using fluorescent probes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Sybr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green detects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</a:rPr>
              <a:t>dsDNA</a:t>
            </a:r>
            <a:endParaRPr lang="en-US" b="1" dirty="0">
              <a:solidFill>
                <a:srgbClr val="008000"/>
              </a:solidFill>
              <a:latin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 Others, such as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</a:rPr>
              <a:t>taqman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, are gene-specific</a:t>
            </a:r>
          </a:p>
          <a:p>
            <a:pPr marL="744538" lvl="1" indent="-287338">
              <a:buFont typeface="Arial" charset="0"/>
              <a:buChar char="•"/>
            </a:pPr>
            <a:r>
              <a:rPr lang="en-US" b="1" dirty="0">
                <a:latin typeface="Times New Roman" charset="0"/>
              </a:rPr>
              <a:t>Can multiplex by making gene-specific probes different colors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3677"/>
          <a:stretch/>
        </p:blipFill>
        <p:spPr>
          <a:xfrm>
            <a:off x="5362015" y="2590800"/>
            <a:ext cx="3781985" cy="4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980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Western</a:t>
            </a: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 analysis</a:t>
            </a:r>
            <a:endParaRPr lang="en-US" b="1" dirty="0">
              <a:latin typeface="Times New Roman" charset="0"/>
            </a:endParaRPr>
          </a:p>
          <a:p>
            <a:pPr>
              <a:buFontTx/>
              <a:buAutoNum type="arabicParenR"/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 Separate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Proteins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by PAGE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membrane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151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4800" r="4922" b="9599"/>
          <a:stretch>
            <a:fillRect/>
          </a:stretch>
        </p:blipFill>
        <p:spPr bwMode="auto">
          <a:xfrm>
            <a:off x="2354263" y="3852863"/>
            <a:ext cx="62563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0594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0" y="0"/>
            <a:ext cx="9082088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Western</a:t>
            </a: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Separate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Proteins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by polyacrylamide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membrane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3) probe with suitable antibody (or other probe)</a:t>
            </a:r>
          </a:p>
        </p:txBody>
      </p:sp>
      <p:pic>
        <p:nvPicPr>
          <p:cNvPr id="152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1856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0" y="0"/>
            <a:ext cx="9082088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Western</a:t>
            </a: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 analysis</a:t>
            </a:r>
            <a:endParaRPr lang="en-US" b="1" dirty="0">
              <a:latin typeface="Times New Roman" charset="0"/>
            </a:endParaRP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1) Separate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Proteins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by polyacrylamide gel electrophoresis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2) transfer &amp; fix to a membrane</a:t>
            </a:r>
            <a:endParaRPr lang="en-US" b="1" dirty="0">
              <a:solidFill>
                <a:srgbClr val="114FFB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3) probe with suitable antibody (or other probe)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</a:rPr>
              <a:t>4) determine # &amp; sizes of detected bands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5000"/>
            <a:ext cx="6720359" cy="49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6833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322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Analyzing your clone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14FFB"/>
                </a:solidFill>
                <a:latin typeface="Times New Roman"/>
                <a:cs typeface="Times New Roman"/>
              </a:rPr>
              <a:t>1) FISH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2) 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Restriction mapping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”</a:t>
            </a:r>
            <a:endParaRPr lang="en-US" altLang="ja-JP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3) Southern analysis : DNA</a:t>
            </a:r>
            <a:endParaRPr lang="en-US" b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4) Northern analysis: RNA</a:t>
            </a:r>
            <a:endParaRPr lang="en-US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5) Sequencing</a:t>
            </a:r>
          </a:p>
        </p:txBody>
      </p:sp>
    </p:spTree>
    <p:extLst>
      <p:ext uri="{BB962C8B-B14F-4D97-AF65-F5344CB8AC3E}">
        <p14:creationId xmlns:p14="http://schemas.microsoft.com/office/powerpoint/2010/main" val="2762762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0" y="0"/>
            <a:ext cx="6477000" cy="175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DNA </a:t>
            </a:r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Basic approach: create DNA molecules which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start </a:t>
            </a:r>
            <a:r>
              <a:rPr lang="en-US" b="1" dirty="0">
                <a:latin typeface="Times New Roman" charset="0"/>
                <a:cs typeface="Times New Roman" charset="0"/>
              </a:rPr>
              <a:t>at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fixed location</a:t>
            </a:r>
            <a:r>
              <a:rPr lang="en-US" b="1" dirty="0">
                <a:latin typeface="Times New Roman" charset="0"/>
                <a:cs typeface="Times New Roman" charset="0"/>
              </a:rPr>
              <a:t> and randomly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end</a:t>
            </a:r>
            <a:r>
              <a:rPr lang="en-US" b="1" dirty="0">
                <a:latin typeface="Times New Roman" charset="0"/>
                <a:cs typeface="Times New Roman" charset="0"/>
              </a:rPr>
              <a:t> at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known </a:t>
            </a:r>
            <a:r>
              <a:rPr lang="en-US" b="1" dirty="0">
                <a:latin typeface="Times New Roman" charset="0"/>
                <a:cs typeface="Times New Roman" charset="0"/>
              </a:rPr>
              <a:t>bases</a:t>
            </a:r>
          </a:p>
        </p:txBody>
      </p:sp>
      <p:pic>
        <p:nvPicPr>
          <p:cNvPr id="15462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0020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ChangeArrowheads="1"/>
          </p:cNvSpPr>
          <p:nvPr/>
        </p:nvSpPr>
        <p:spPr bwMode="auto">
          <a:xfrm>
            <a:off x="0" y="0"/>
            <a:ext cx="6477000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DNA </a:t>
            </a:r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Basic approach: create DNA molecules which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start </a:t>
            </a:r>
            <a:r>
              <a:rPr lang="en-US" b="1" dirty="0">
                <a:latin typeface="Times New Roman" charset="0"/>
                <a:cs typeface="Times New Roman" charset="0"/>
              </a:rPr>
              <a:t>at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fixed location</a:t>
            </a:r>
            <a:r>
              <a:rPr lang="en-US" b="1" dirty="0">
                <a:latin typeface="Times New Roman" charset="0"/>
                <a:cs typeface="Times New Roman" charset="0"/>
              </a:rPr>
              <a:t> and randomly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end</a:t>
            </a:r>
            <a:r>
              <a:rPr lang="en-US" b="1" dirty="0">
                <a:latin typeface="Times New Roman" charset="0"/>
                <a:cs typeface="Times New Roman" charset="0"/>
              </a:rPr>
              <a:t> at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known</a:t>
            </a:r>
            <a:r>
              <a:rPr lang="en-US" b="1" dirty="0">
                <a:latin typeface="Times New Roman" charset="0"/>
                <a:cs typeface="Times New Roman" charset="0"/>
              </a:rPr>
              <a:t> bases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generates set of nested fragments</a:t>
            </a:r>
          </a:p>
        </p:txBody>
      </p:sp>
      <p:pic>
        <p:nvPicPr>
          <p:cNvPr id="15565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81093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3" name="Rectangle 2"/>
          <p:cNvSpPr>
            <a:spLocks noChangeArrowheads="1"/>
          </p:cNvSpPr>
          <p:nvPr/>
        </p:nvSpPr>
        <p:spPr bwMode="auto">
          <a:xfrm>
            <a:off x="0" y="0"/>
            <a:ext cx="6477000" cy="322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DNA </a:t>
            </a:r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Basic approach: create DNA molecules which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start </a:t>
            </a:r>
            <a:r>
              <a:rPr lang="en-US" b="1" dirty="0">
                <a:latin typeface="Times New Roman" charset="0"/>
                <a:cs typeface="Times New Roman" charset="0"/>
              </a:rPr>
              <a:t>at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fixed location</a:t>
            </a:r>
            <a:r>
              <a:rPr lang="en-US" b="1" dirty="0">
                <a:latin typeface="Times New Roman" charset="0"/>
                <a:cs typeface="Times New Roman" charset="0"/>
              </a:rPr>
              <a:t> and randomly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end</a:t>
            </a:r>
            <a:r>
              <a:rPr lang="en-US" b="1" dirty="0">
                <a:latin typeface="Times New Roman" charset="0"/>
                <a:cs typeface="Times New Roman" charset="0"/>
              </a:rPr>
              <a:t> at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known</a:t>
            </a:r>
            <a:r>
              <a:rPr lang="en-US" b="1" dirty="0">
                <a:latin typeface="Times New Roman" charset="0"/>
                <a:cs typeface="Times New Roman" charset="0"/>
              </a:rPr>
              <a:t> bases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generates set of nested fragments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separate these fragments on gels which resolve molecules differing in length by one base</a:t>
            </a:r>
          </a:p>
        </p:txBody>
      </p:sp>
    </p:spTree>
    <p:extLst>
      <p:ext uri="{BB962C8B-B14F-4D97-AF65-F5344CB8AC3E}">
        <p14:creationId xmlns:p14="http://schemas.microsoft.com/office/powerpoint/2010/main" val="9143578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7" name="Rectangle 2"/>
          <p:cNvSpPr>
            <a:spLocks noChangeArrowheads="1"/>
          </p:cNvSpPr>
          <p:nvPr/>
        </p:nvSpPr>
        <p:spPr bwMode="auto">
          <a:xfrm>
            <a:off x="0" y="0"/>
            <a:ext cx="6477000" cy="39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DNA </a:t>
            </a:r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Basic approach: create DNA molecules which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start </a:t>
            </a:r>
            <a:r>
              <a:rPr lang="en-US" b="1" dirty="0">
                <a:latin typeface="Times New Roman" charset="0"/>
                <a:cs typeface="Times New Roman" charset="0"/>
              </a:rPr>
              <a:t>at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fixed location</a:t>
            </a:r>
            <a:r>
              <a:rPr lang="en-US" b="1" dirty="0">
                <a:latin typeface="Times New Roman" charset="0"/>
                <a:cs typeface="Times New Roman" charset="0"/>
              </a:rPr>
              <a:t> and randomly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end</a:t>
            </a:r>
            <a:r>
              <a:rPr lang="en-US" b="1" dirty="0">
                <a:latin typeface="Times New Roman" charset="0"/>
                <a:cs typeface="Times New Roman" charset="0"/>
              </a:rPr>
              <a:t> at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known</a:t>
            </a:r>
            <a:r>
              <a:rPr lang="en-US" b="1" dirty="0">
                <a:latin typeface="Times New Roman" charset="0"/>
                <a:cs typeface="Times New Roman" charset="0"/>
              </a:rPr>
              <a:t> bases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generates set of nested fragments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separate these fragments on gels which resolve molecules differing in length by one base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creates a ladder where each rung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is 1 base longer than the one below</a:t>
            </a:r>
          </a:p>
        </p:txBody>
      </p:sp>
    </p:spTree>
    <p:extLst>
      <p:ext uri="{BB962C8B-B14F-4D97-AF65-F5344CB8AC3E}">
        <p14:creationId xmlns:p14="http://schemas.microsoft.com/office/powerpoint/2010/main" val="177713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0"/>
            <a:ext cx="9066213" cy="2570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1116D3"/>
              </a:solidFill>
              <a:latin typeface="Times New Roman"/>
              <a:ea typeface="+mn-ea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Pick a problem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Design some experiments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008000"/>
                </a:solidFill>
                <a:latin typeface="Times New Roman"/>
                <a:cs typeface="Times New Roman"/>
              </a:rPr>
              <a:t>See where they lead us</a:t>
            </a:r>
          </a:p>
          <a:p>
            <a:pPr algn="ctr">
              <a:spcBef>
                <a:spcPct val="5000"/>
              </a:spcBef>
              <a:defRPr/>
            </a:pPr>
            <a:endParaRPr lang="en-US" b="1" dirty="0">
              <a:latin typeface="Times New Roman"/>
              <a:ea typeface="+mn-ea"/>
              <a:cs typeface="Times New Roman"/>
            </a:endParaRPr>
          </a:p>
          <a:p>
            <a:pPr>
              <a:defRPr/>
            </a:pPr>
            <a:r>
              <a:rPr lang="en-US" b="1" dirty="0">
                <a:latin typeface="Times New Roman"/>
                <a:ea typeface="+mn-ea"/>
                <a:cs typeface="Times New Roman"/>
              </a:rPr>
              <a:t>	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/>
          </p:cNvSpPr>
          <p:nvPr/>
        </p:nvSpPr>
        <p:spPr bwMode="auto">
          <a:xfrm>
            <a:off x="0" y="0"/>
            <a:ext cx="6477000" cy="4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DNA </a:t>
            </a:r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Basic approach: create DNA molecules which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start </a:t>
            </a:r>
            <a:r>
              <a:rPr lang="en-US" b="1" dirty="0">
                <a:latin typeface="Times New Roman" charset="0"/>
                <a:cs typeface="Times New Roman" charset="0"/>
              </a:rPr>
              <a:t>at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fixed location</a:t>
            </a:r>
            <a:r>
              <a:rPr lang="en-US" b="1" dirty="0">
                <a:latin typeface="Times New Roman" charset="0"/>
                <a:cs typeface="Times New Roman" charset="0"/>
              </a:rPr>
              <a:t> and randomly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end</a:t>
            </a:r>
            <a:r>
              <a:rPr lang="en-US" b="1" dirty="0">
                <a:latin typeface="Times New Roman" charset="0"/>
                <a:cs typeface="Times New Roman" charset="0"/>
              </a:rPr>
              <a:t> at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known</a:t>
            </a:r>
            <a:r>
              <a:rPr lang="en-US" b="1" dirty="0">
                <a:latin typeface="Times New Roman" charset="0"/>
                <a:cs typeface="Times New Roman" charset="0"/>
              </a:rPr>
              <a:t> bases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generates set of nested fragments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separate these fragments on gels which resolve molecules differing in length by one base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creates a ladder where each rung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is 1 base longer than the one below</a:t>
            </a:r>
          </a:p>
          <a:p>
            <a:r>
              <a:rPr lang="en-US" b="1" dirty="0">
                <a:solidFill>
                  <a:srgbClr val="0D0D0D"/>
                </a:solidFill>
                <a:latin typeface="Times New Roman" charset="0"/>
                <a:cs typeface="Times New Roman" charset="0"/>
              </a:rPr>
              <a:t>read sequence by climbing the ladder</a:t>
            </a:r>
          </a:p>
        </p:txBody>
      </p:sp>
      <p:pic>
        <p:nvPicPr>
          <p:cNvPr id="15872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87808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6"/>
          <a:stretch/>
        </p:blipFill>
        <p:spPr bwMode="auto">
          <a:xfrm>
            <a:off x="3581400" y="3657600"/>
            <a:ext cx="5562600" cy="31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147638" y="147638"/>
            <a:ext cx="46577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Sequencing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Sanger (di-</a:t>
            </a:r>
            <a:r>
              <a:rPr lang="en-US" b="1" dirty="0" err="1">
                <a:solidFill>
                  <a:srgbClr val="114FFB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chain termination)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anneal primer to template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24" t="20203" r="13687" b="3730"/>
          <a:stretch/>
        </p:blipFill>
        <p:spPr>
          <a:xfrm>
            <a:off x="4800600" y="1"/>
            <a:ext cx="433700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20351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6"/>
          <a:stretch/>
        </p:blipFill>
        <p:spPr bwMode="auto">
          <a:xfrm>
            <a:off x="3581400" y="3657600"/>
            <a:ext cx="5562600" cy="31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147638" y="147638"/>
            <a:ext cx="46577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Sequencing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Sanger (di-</a:t>
            </a:r>
            <a:r>
              <a:rPr lang="en-US" b="1" dirty="0" err="1">
                <a:solidFill>
                  <a:srgbClr val="114FFB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chain termination)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anneal primer to template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elongate with DNA polymerase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24" t="20203" r="13687" b="3730"/>
          <a:stretch/>
        </p:blipFill>
        <p:spPr>
          <a:xfrm>
            <a:off x="4800600" y="1"/>
            <a:ext cx="433700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7013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6"/>
          <a:stretch/>
        </p:blipFill>
        <p:spPr bwMode="auto">
          <a:xfrm>
            <a:off x="3581400" y="3657600"/>
            <a:ext cx="5562600" cy="31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147638" y="147638"/>
            <a:ext cx="4657725" cy="52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Sequencing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Sanger (di-</a:t>
            </a:r>
            <a:r>
              <a:rPr lang="en-US" b="1" dirty="0" err="1">
                <a:solidFill>
                  <a:srgbClr val="114FFB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chain termination)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anneal primer to template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elongate with DNA polymerase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3) terminate chain with di-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nucleotides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will be incorporated but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cannot be elongated</a:t>
            </a:r>
          </a:p>
          <a:p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4 separate reactions: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C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, G, </a:t>
            </a:r>
            <a:r>
              <a:rPr lang="en-US" b="1" dirty="0">
                <a:solidFill>
                  <a:srgbClr val="FF5008"/>
                </a:solidFill>
                <a:latin typeface="Times New Roman" charset="0"/>
                <a:cs typeface="Times New Roman" charset="0"/>
              </a:rPr>
              <a:t>T</a:t>
            </a:r>
          </a:p>
          <a:p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b="1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24" t="20203" r="13687" b="3730"/>
          <a:stretch/>
        </p:blipFill>
        <p:spPr>
          <a:xfrm>
            <a:off x="4800600" y="1"/>
            <a:ext cx="433700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55878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6"/>
          <a:stretch/>
        </p:blipFill>
        <p:spPr bwMode="auto">
          <a:xfrm>
            <a:off x="3581400" y="3657600"/>
            <a:ext cx="5562600" cy="31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147638" y="147638"/>
            <a:ext cx="4657725" cy="52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Sequencing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Sanger (di-</a:t>
            </a:r>
            <a:r>
              <a:rPr lang="en-US" b="1" dirty="0" err="1">
                <a:solidFill>
                  <a:srgbClr val="114FFB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chain termination)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anneal primer to template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elongate with DNA polymerase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3) terminate chain with di-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nucleotides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will be incorporated but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cannot be elongated</a:t>
            </a:r>
          </a:p>
          <a:p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4 separate reactions: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C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, G, </a:t>
            </a:r>
            <a:r>
              <a:rPr lang="en-US" b="1" dirty="0">
                <a:solidFill>
                  <a:srgbClr val="FF5008"/>
                </a:solidFill>
                <a:latin typeface="Times New Roman" charset="0"/>
                <a:cs typeface="Times New Roman" charset="0"/>
              </a:rPr>
              <a:t>T</a:t>
            </a:r>
          </a:p>
          <a:p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b="1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24" t="20203" r="13687" b="3730"/>
          <a:stretch/>
        </p:blipFill>
        <p:spPr>
          <a:xfrm>
            <a:off x="4800600" y="1"/>
            <a:ext cx="433700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8399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ChangeArrowheads="1"/>
          </p:cNvSpPr>
          <p:nvPr/>
        </p:nvSpPr>
        <p:spPr bwMode="auto">
          <a:xfrm>
            <a:off x="147638" y="147638"/>
            <a:ext cx="4657725" cy="37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Sequencing</a:t>
            </a:r>
          </a:p>
          <a:p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Sanger (di-</a:t>
            </a:r>
            <a:r>
              <a:rPr lang="en-US" b="1" dirty="0" err="1">
                <a:solidFill>
                  <a:srgbClr val="114FFB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chain termination)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anneal primer to template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elongate with DNA polymerase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3) terminate chain with di-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deoxy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nucleotides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4) separate by size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Read sequence by climbing the ladder</a:t>
            </a:r>
          </a:p>
        </p:txBody>
      </p:sp>
      <p:pic>
        <p:nvPicPr>
          <p:cNvPr id="16384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76200"/>
            <a:ext cx="30146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210552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ChangeArrowheads="1"/>
          </p:cNvSpPr>
          <p:nvPr/>
        </p:nvSpPr>
        <p:spPr bwMode="auto">
          <a:xfrm>
            <a:off x="762000" y="2743200"/>
            <a:ext cx="228600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66" name="Rectangle 3"/>
          <p:cNvSpPr>
            <a:spLocks noChangeArrowheads="1"/>
          </p:cNvSpPr>
          <p:nvPr/>
        </p:nvSpPr>
        <p:spPr bwMode="auto">
          <a:xfrm>
            <a:off x="147638" y="71438"/>
            <a:ext cx="3362325" cy="48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Automated DNA </a:t>
            </a:r>
          </a:p>
          <a:p>
            <a:r>
              <a:rPr lang="en-US" b="1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Sequencing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Use Sanger technique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label primers with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fluorescent dyes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Primer for each base is a different color!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C</a:t>
            </a:r>
            <a:r>
              <a:rPr lang="en-US" b="1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3) Load reactions in one lane 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4) machine detects with laser &amp; records order of elution</a:t>
            </a:r>
          </a:p>
        </p:txBody>
      </p:sp>
      <p:pic>
        <p:nvPicPr>
          <p:cNvPr id="164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6101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713890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0" y="0"/>
            <a:ext cx="2971800" cy="127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Genome projects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1) Prepare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map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of genome</a:t>
            </a:r>
          </a:p>
        </p:txBody>
      </p:sp>
      <p:pic>
        <p:nvPicPr>
          <p:cNvPr id="165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0"/>
            <a:ext cx="6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1035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/>
          </p:cNvSpPr>
          <p:nvPr/>
        </p:nvSpPr>
        <p:spPr bwMode="auto">
          <a:xfrm>
            <a:off x="0" y="0"/>
            <a:ext cx="2971800" cy="24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Genome projects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1) Prepare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map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of genome</a:t>
            </a:r>
          </a:p>
          <a:p>
            <a:pPr marL="457200" indent="-457200">
              <a:spcBef>
                <a:spcPct val="20000"/>
              </a:spcBef>
              <a:buFont typeface="Times" charset="0"/>
              <a:buChar char="•"/>
            </a:pPr>
            <a:r>
              <a:rPr lang="en-US" b="1" dirty="0">
                <a:solidFill>
                  <a:srgbClr val="063DE8"/>
                </a:solidFill>
                <a:latin typeface="Times New Roman" charset="0"/>
              </a:rPr>
              <a:t>To find genes must know their location</a:t>
            </a:r>
          </a:p>
        </p:txBody>
      </p:sp>
      <p:pic>
        <p:nvPicPr>
          <p:cNvPr id="166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0"/>
            <a:ext cx="6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41010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ChangeArrowheads="1"/>
          </p:cNvSpPr>
          <p:nvPr/>
        </p:nvSpPr>
        <p:spPr bwMode="auto">
          <a:xfrm>
            <a:off x="0" y="0"/>
            <a:ext cx="8996363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1) Map the genome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chemeClr val="bg2"/>
                </a:solidFill>
                <a:latin typeface="Times New Roman" charset="0"/>
              </a:rPr>
              <a:t>2) Prepare an AC library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3) Order the library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FISH to find their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chromosome </a:t>
            </a:r>
          </a:p>
        </p:txBody>
      </p:sp>
      <p:pic>
        <p:nvPicPr>
          <p:cNvPr id="16793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49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271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0"/>
            <a:ext cx="9066213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1116D3"/>
              </a:solidFill>
              <a:latin typeface="Times New Roman"/>
              <a:ea typeface="+mn-ea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latin typeface="Times New Roman"/>
                <a:cs typeface="Times New Roman"/>
              </a:rPr>
              <a:t>Pick a problem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Design some experiments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008000"/>
                </a:solidFill>
                <a:latin typeface="Times New Roman"/>
                <a:cs typeface="Times New Roman"/>
              </a:rPr>
              <a:t>See where they lead us</a:t>
            </a:r>
          </a:p>
          <a:p>
            <a:pPr marL="514350" indent="-514350" algn="ctr">
              <a:defRPr/>
            </a:pPr>
            <a:endParaRPr lang="en-US" sz="2800" b="1" dirty="0">
              <a:solidFill>
                <a:srgbClr val="FF0000"/>
              </a:solidFill>
              <a:latin typeface="Times New Roman"/>
              <a:ea typeface="+mn-ea"/>
              <a:cs typeface="Times New Roman"/>
            </a:endParaRPr>
          </a:p>
          <a:p>
            <a:pPr marL="514350" indent="-514350" algn="ctr"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Grading?</a:t>
            </a:r>
          </a:p>
          <a:p>
            <a:pPr marL="514350" indent="-514350"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Combination of papers and presentations</a:t>
            </a:r>
          </a:p>
          <a:p>
            <a:pPr algn="ctr">
              <a:spcBef>
                <a:spcPct val="5000"/>
              </a:spcBef>
              <a:defRPr/>
            </a:pPr>
            <a:endParaRPr lang="en-US" b="1" dirty="0">
              <a:latin typeface="Times New Roman"/>
              <a:ea typeface="+mn-ea"/>
              <a:cs typeface="Times New Roman"/>
            </a:endParaRPr>
          </a:p>
          <a:p>
            <a:pPr>
              <a:defRPr/>
            </a:pPr>
            <a:r>
              <a:rPr lang="en-US" b="1" dirty="0">
                <a:latin typeface="Times New Roman"/>
                <a:ea typeface="+mn-ea"/>
                <a:cs typeface="Times New Roman"/>
              </a:rPr>
              <a:t>	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/>
        </p:nvSpPr>
        <p:spPr bwMode="auto">
          <a:xfrm>
            <a:off x="223838" y="0"/>
            <a:ext cx="87725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1) Map the genome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2) Prepare an AC library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3) Order the library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</a:rPr>
              <a:t> FISH to find their chromosome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 charset="0"/>
              </a:rPr>
              <a:t> identify overlapping AC using ends as probes</a:t>
            </a:r>
          </a:p>
          <a:p>
            <a:pPr>
              <a:buFontTx/>
              <a:buChar char="•"/>
            </a:pPr>
            <a:r>
              <a:rPr lang="en-US" b="1" dirty="0">
                <a:latin typeface="Times New Roman" charset="0"/>
              </a:rPr>
              <a:t> assemble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</a:rPr>
              <a:t>contigs</a:t>
            </a:r>
            <a:r>
              <a:rPr lang="en-US" b="1" dirty="0">
                <a:latin typeface="Times New Roman" charset="0"/>
              </a:rPr>
              <a:t> until chromosome is covered</a:t>
            </a:r>
          </a:p>
        </p:txBody>
      </p:sp>
      <p:sp>
        <p:nvSpPr>
          <p:cNvPr id="168962" name="Line 3"/>
          <p:cNvSpPr>
            <a:spLocks noChangeShapeType="1"/>
          </p:cNvSpPr>
          <p:nvPr/>
        </p:nvSpPr>
        <p:spPr bwMode="auto">
          <a:xfrm>
            <a:off x="495300" y="5105400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3" name="Line 4"/>
          <p:cNvSpPr>
            <a:spLocks noChangeShapeType="1"/>
          </p:cNvSpPr>
          <p:nvPr/>
        </p:nvSpPr>
        <p:spPr bwMode="auto">
          <a:xfrm>
            <a:off x="2324100" y="4876800"/>
            <a:ext cx="2209800" cy="0"/>
          </a:xfrm>
          <a:prstGeom prst="line">
            <a:avLst/>
          </a:prstGeom>
          <a:noFill/>
          <a:ln w="76200">
            <a:solidFill>
              <a:srgbClr val="063D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4" name="Line 5"/>
          <p:cNvSpPr>
            <a:spLocks noChangeShapeType="1"/>
          </p:cNvSpPr>
          <p:nvPr/>
        </p:nvSpPr>
        <p:spPr bwMode="auto">
          <a:xfrm>
            <a:off x="495300" y="5334000"/>
            <a:ext cx="830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5" name="Line 6"/>
          <p:cNvSpPr>
            <a:spLocks noChangeShapeType="1"/>
          </p:cNvSpPr>
          <p:nvPr/>
        </p:nvSpPr>
        <p:spPr bwMode="auto">
          <a:xfrm>
            <a:off x="3848100" y="5105400"/>
            <a:ext cx="2209800" cy="0"/>
          </a:xfrm>
          <a:prstGeom prst="line">
            <a:avLst/>
          </a:prstGeom>
          <a:noFill/>
          <a:ln w="76200">
            <a:solidFill>
              <a:srgbClr val="037C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6" name="Line 7"/>
          <p:cNvSpPr>
            <a:spLocks noChangeShapeType="1"/>
          </p:cNvSpPr>
          <p:nvPr/>
        </p:nvSpPr>
        <p:spPr bwMode="auto">
          <a:xfrm>
            <a:off x="5981700" y="4876800"/>
            <a:ext cx="2209800" cy="0"/>
          </a:xfrm>
          <a:prstGeom prst="line">
            <a:avLst/>
          </a:prstGeom>
          <a:noFill/>
          <a:ln w="76200">
            <a:solidFill>
              <a:srgbClr val="50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7" name="Line 8"/>
          <p:cNvSpPr>
            <a:spLocks noChangeShapeType="1"/>
          </p:cNvSpPr>
          <p:nvPr/>
        </p:nvSpPr>
        <p:spPr bwMode="auto">
          <a:xfrm>
            <a:off x="6972300" y="5105400"/>
            <a:ext cx="18288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6362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0" y="0"/>
            <a:ext cx="4500563" cy="23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1) Map the genome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2) Prepare an AC library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3) Order the library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4) Subdivide each AC into lambda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</a:rPr>
              <a:t>contigs</a:t>
            </a:r>
            <a:endParaRPr lang="en-US" b="1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16998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3674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4500563" cy="407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1) Map the genome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2) Prepare an AC library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3) Order the library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4) Subdivide each AC into lambda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</a:rPr>
              <a:t>contigs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5) Subdivide each lambda into plasmids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6) sequence the plasmids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7101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2587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4500563" cy="57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1) Map the genome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2) Prepare an AC library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3) Order the library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4) Subdivide each AC into lambda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</a:rPr>
              <a:t>contigs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5) Subdivide each lambda into plasmids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6) sequence the plasmids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 charset="0"/>
              </a:rPr>
              <a:t>With Next Generation Sequencing can sequence an entire library and then assemble the sequence by computer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7101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1734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17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 charset="0"/>
              </a:rPr>
              <a:t>With Next Generation Sequencing can sequence an entire library and then assemble the sequence by computer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Works well for bacteria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 bwMode="auto">
          <a:xfrm>
            <a:off x="-13556" y="2514601"/>
            <a:ext cx="9157556" cy="434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28817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26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 charset="0"/>
              </a:rPr>
              <a:t>With Next Generation Sequencing can sequence an entire library and then assemble the sequence by computer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Works well for bacteria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Very badly for eukaryotes 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2743200" y="2133600"/>
            <a:ext cx="6400800" cy="474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26980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2743200" y="2133600"/>
            <a:ext cx="6400800" cy="474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35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 charset="0"/>
              </a:rPr>
              <a:t>With Next Generation Sequencing can sequence an entire library and then assemble the sequence by computer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Works well for bacteria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Very badly for eukaryotes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Can’t tell where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repeated sequences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come from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7111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2743200" y="2133600"/>
            <a:ext cx="6400800" cy="474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385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 charset="0"/>
              </a:rPr>
              <a:t>Sequencing Genomes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 charset="0"/>
              </a:rPr>
              <a:t>With Next Generation Sequencing can sequence an entire library and then assemble the sequence by computer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</a:rPr>
              <a:t>Works well for bacteria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Very badly for eukaryotes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Can’t tell where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repeated sequences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come from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</a:rPr>
              <a:t>Solve with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Times New Roman" charset="0"/>
              </a:rPr>
              <a:t>longer reads</a:t>
            </a:r>
          </a:p>
        </p:txBody>
      </p:sp>
    </p:spTree>
    <p:extLst>
      <p:ext uri="{BB962C8B-B14F-4D97-AF65-F5344CB8AC3E}">
        <p14:creationId xmlns:p14="http://schemas.microsoft.com/office/powerpoint/2010/main" val="335285364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3"/>
          <p:cNvSpPr>
            <a:spLocks noChangeArrowheads="1"/>
          </p:cNvSpPr>
          <p:nvPr/>
        </p:nvSpPr>
        <p:spPr bwMode="auto">
          <a:xfrm>
            <a:off x="0" y="0"/>
            <a:ext cx="9077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5000"/>
              </a:lnSpc>
              <a:buFont typeface="Arial" charset="0"/>
              <a:buChar char="•"/>
            </a:pPr>
            <a:endParaRPr lang="en-US"/>
          </a:p>
          <a:p>
            <a:pPr>
              <a:lnSpc>
                <a:spcPct val="85000"/>
              </a:lnSpc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173058" name="Rectangle 1026"/>
          <p:cNvSpPr>
            <a:spLocks noChangeArrowheads="1"/>
          </p:cNvSpPr>
          <p:nvPr/>
        </p:nvSpPr>
        <p:spPr bwMode="auto">
          <a:xfrm>
            <a:off x="0" y="0"/>
            <a:ext cx="9082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17305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4572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Microarrays (reverse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Attach probes that detect genes to solid support</a:t>
            </a:r>
          </a:p>
          <a:p>
            <a:pPr lvl="2">
              <a:buFont typeface="Arial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or oligonucleotides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  <a:p>
            <a:pPr marL="0" lvl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</p:txBody>
      </p:sp>
      <p:pic>
        <p:nvPicPr>
          <p:cNvPr id="173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0338"/>
            <a:ext cx="91440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1575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3"/>
          <p:cNvSpPr>
            <a:spLocks noChangeArrowheads="1"/>
          </p:cNvSpPr>
          <p:nvPr/>
        </p:nvSpPr>
        <p:spPr bwMode="auto">
          <a:xfrm>
            <a:off x="0" y="0"/>
            <a:ext cx="9077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5000"/>
              </a:lnSpc>
              <a:buFont typeface="Arial" charset="0"/>
              <a:buChar char="•"/>
            </a:pPr>
            <a:endParaRPr lang="en-US"/>
          </a:p>
          <a:p>
            <a:pPr>
              <a:lnSpc>
                <a:spcPct val="85000"/>
              </a:lnSpc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174082" name="Rectangle 1026"/>
          <p:cNvSpPr>
            <a:spLocks noChangeArrowheads="1"/>
          </p:cNvSpPr>
          <p:nvPr/>
        </p:nvSpPr>
        <p:spPr bwMode="auto">
          <a:xfrm>
            <a:off x="0" y="0"/>
            <a:ext cx="9082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17408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4572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Microarrays (reverse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Attach probes that detect genes to solid support</a:t>
            </a:r>
          </a:p>
          <a:p>
            <a:pPr lvl="2">
              <a:buFont typeface="Arial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or oligonucleotides</a:t>
            </a:r>
          </a:p>
          <a:p>
            <a:pPr lvl="2">
              <a:buFont typeface="Arial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Tiling path = probes for entire genome</a:t>
            </a:r>
          </a:p>
          <a:p>
            <a:pPr marL="0" lvl="1">
              <a:buFont typeface="Arial" charset="0"/>
              <a:buChar char="•"/>
            </a:pPr>
            <a:endParaRPr lang="en-US" sz="2800" b="1" dirty="0">
              <a:solidFill>
                <a:srgbClr val="008000"/>
              </a:solidFill>
              <a:latin typeface="Times New Roman Bold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  <a:p>
            <a:pPr marL="0" lvl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</p:txBody>
      </p:sp>
      <p:pic>
        <p:nvPicPr>
          <p:cNvPr id="174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0338"/>
            <a:ext cx="91440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21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066213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"/>
              </a:spcBef>
              <a:defRPr/>
            </a:pPr>
            <a:r>
              <a:rPr lang="en-US" sz="2800" b="1" dirty="0">
                <a:latin typeface="Times New Roman" charset="0"/>
                <a:cs typeface="Times New Roman" charset="0"/>
              </a:rPr>
              <a:t>GRADING?</a:t>
            </a:r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Combination of papers and presentations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First presentation: 5 points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Research  presentation: 10 points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cs typeface="Times New Roman" charset="0"/>
              </a:rPr>
              <a:t>Final presentation: 15 points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Assignments: 5 points each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Poster: 10 points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Intermediate report 10 points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cs typeface="Times New Roman" charset="0"/>
              </a:rPr>
              <a:t>Final report: 30 points</a:t>
            </a:r>
          </a:p>
          <a:p>
            <a:pPr>
              <a:defRPr/>
            </a:pPr>
            <a:r>
              <a:rPr lang="en-US" sz="2800" b="1" cap="all" dirty="0">
                <a:solidFill>
                  <a:srgbClr val="1116D3"/>
                </a:solidFill>
                <a:latin typeface="Times New Roman"/>
                <a:cs typeface="Times New Roman"/>
              </a:rPr>
              <a:t>Alternatives</a:t>
            </a:r>
            <a:endParaRPr lang="en-US" sz="2800" dirty="0">
              <a:solidFill>
                <a:srgbClr val="1116D3"/>
              </a:solidFill>
              <a:latin typeface="Times New Roman"/>
              <a:cs typeface="Times New Roman"/>
            </a:endParaRPr>
          </a:p>
          <a:p>
            <a:pPr marL="342900" indent="114300">
              <a:buFont typeface="Arial"/>
              <a:buChar char="•"/>
              <a:defRPr/>
            </a:pPr>
            <a:r>
              <a:rPr lang="en-US" sz="2800" b="1" dirty="0">
                <a:solidFill>
                  <a:srgbClr val="008000"/>
                </a:solidFill>
                <a:latin typeface="Times New Roman"/>
                <a:cs typeface="Times New Roman"/>
              </a:rPr>
              <a:t>Paper(s) instead of 1 or two presentations</a:t>
            </a:r>
          </a:p>
          <a:p>
            <a:pPr marL="342900" indent="114300">
              <a:buFont typeface="Arial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Research proposal instead of a presentation</a:t>
            </a:r>
          </a:p>
          <a:p>
            <a:pPr marL="342900" indent="114300">
              <a:buFont typeface="Arial"/>
              <a:buChar char="•"/>
              <a:defRPr/>
            </a:pPr>
            <a:r>
              <a:rPr lang="en-US" sz="2800" b="1" dirty="0">
                <a:latin typeface="Times New Roman"/>
                <a:cs typeface="Times New Roman"/>
              </a:rPr>
              <a:t>One or two exams?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3"/>
          <p:cNvSpPr>
            <a:spLocks noChangeArrowheads="1"/>
          </p:cNvSpPr>
          <p:nvPr/>
        </p:nvSpPr>
        <p:spPr bwMode="auto">
          <a:xfrm>
            <a:off x="0" y="0"/>
            <a:ext cx="9077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5000"/>
              </a:lnSpc>
              <a:buFont typeface="Arial" charset="0"/>
              <a:buChar char="•"/>
            </a:pPr>
            <a:endParaRPr lang="en-US"/>
          </a:p>
          <a:p>
            <a:pPr>
              <a:lnSpc>
                <a:spcPct val="85000"/>
              </a:lnSpc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175106" name="Rectangle 1026"/>
          <p:cNvSpPr>
            <a:spLocks noChangeArrowheads="1"/>
          </p:cNvSpPr>
          <p:nvPr/>
        </p:nvSpPr>
        <p:spPr bwMode="auto">
          <a:xfrm>
            <a:off x="0" y="0"/>
            <a:ext cx="9082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4572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  <a:latin typeface="Times New Roman Bold" charset="0"/>
              </a:rPr>
              <a:t>Microarrays (reverse </a:t>
            </a:r>
            <a:r>
              <a:rPr lang="en-US" b="1" dirty="0" err="1">
                <a:solidFill>
                  <a:srgbClr val="0000FF"/>
                </a:solidFill>
                <a:latin typeface="Times New Roman Bold" charset="0"/>
              </a:rPr>
              <a:t>Northerns</a:t>
            </a:r>
            <a:r>
              <a:rPr lang="en-US" b="1" dirty="0">
                <a:solidFill>
                  <a:srgbClr val="0000FF"/>
                </a:solidFill>
                <a:latin typeface="Times New Roman Bold" charset="0"/>
              </a:rPr>
              <a:t>)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 Bold" charset="0"/>
              </a:rPr>
              <a:t>Attach probes that detect genes to solid support</a:t>
            </a:r>
          </a:p>
          <a:p>
            <a:pPr lvl="2">
              <a:buFont typeface="Arial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Times New Roman Bold" charset="0"/>
              </a:rPr>
              <a:t>cDNA</a:t>
            </a:r>
            <a:r>
              <a:rPr lang="en-US" b="1" dirty="0">
                <a:solidFill>
                  <a:srgbClr val="FF0000"/>
                </a:solidFill>
                <a:latin typeface="Times New Roman Bold" charset="0"/>
              </a:rPr>
              <a:t> or oligonucleotides</a:t>
            </a:r>
          </a:p>
          <a:p>
            <a:pPr lvl="2">
              <a:buFont typeface="Arial" charset="0"/>
              <a:buChar char="•"/>
            </a:pPr>
            <a:r>
              <a:rPr lang="en-US" b="1" dirty="0">
                <a:latin typeface="Times New Roman Bold" charset="0"/>
              </a:rPr>
              <a:t>Tiling path = probes for entire genome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 Bold" charset="0"/>
              </a:rPr>
              <a:t>Hybridize with labeled targets</a:t>
            </a: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  <a:p>
            <a:pPr marL="0" lvl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</p:txBody>
      </p:sp>
      <p:pic>
        <p:nvPicPr>
          <p:cNvPr id="175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65158"/>
            <a:ext cx="6096000" cy="489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3810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3"/>
          <p:cNvSpPr>
            <a:spLocks noChangeArrowheads="1"/>
          </p:cNvSpPr>
          <p:nvPr/>
        </p:nvSpPr>
        <p:spPr bwMode="auto">
          <a:xfrm>
            <a:off x="0" y="0"/>
            <a:ext cx="9077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5000"/>
              </a:lnSpc>
              <a:buFont typeface="Arial" charset="0"/>
              <a:buChar char="•"/>
            </a:pPr>
            <a:endParaRPr lang="en-US"/>
          </a:p>
          <a:p>
            <a:pPr>
              <a:lnSpc>
                <a:spcPct val="85000"/>
              </a:lnSpc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176130" name="Rectangle 1026"/>
          <p:cNvSpPr>
            <a:spLocks noChangeArrowheads="1"/>
          </p:cNvSpPr>
          <p:nvPr/>
        </p:nvSpPr>
        <p:spPr bwMode="auto">
          <a:xfrm>
            <a:off x="0" y="0"/>
            <a:ext cx="9082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17613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0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Times New Roman Bold" charset="0"/>
              </a:rPr>
              <a:t>Microarrays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00CC"/>
                </a:solidFill>
                <a:latin typeface="Times New Roman Bold" charset="0"/>
              </a:rPr>
              <a:t>Attach cloned genes to solid support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 Bold" charset="0"/>
              </a:rPr>
              <a:t>Hybridize with labeled targets</a:t>
            </a:r>
          </a:p>
          <a:p>
            <a:pPr marL="0" lvl="1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 Bold" charset="0"/>
              </a:rPr>
              <a:t>Measure amount of target bound to each probe</a:t>
            </a:r>
          </a:p>
          <a:p>
            <a:pPr marL="0" lvl="1">
              <a:buFont typeface="Arial" charset="0"/>
              <a:buChar char="•"/>
            </a:pPr>
            <a:endParaRPr lang="en-US" sz="2800" b="1" dirty="0">
              <a:latin typeface="Times New Roman Bold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  <a:p>
            <a:pPr marL="0" lvl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 Bold" charset="0"/>
            </a:endParaRPr>
          </a:p>
        </p:txBody>
      </p:sp>
      <p:pic>
        <p:nvPicPr>
          <p:cNvPr id="176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8195"/>
            <a:ext cx="6553200" cy="52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96758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 dirty="0">
                <a:solidFill>
                  <a:srgbClr val="9933FF"/>
                </a:solidFill>
                <a:latin typeface="Times New Roman Bold" charset="0"/>
              </a:rPr>
              <a:t>Microarrays</a:t>
            </a:r>
          </a:p>
          <a:p>
            <a:r>
              <a:rPr lang="en-US" b="1" dirty="0">
                <a:latin typeface="Times New Roman Bold" charset="0"/>
              </a:rPr>
              <a:t>Measure amount of probe bound to each clone</a:t>
            </a:r>
            <a:endParaRPr lang="en-US" b="1" dirty="0">
              <a:solidFill>
                <a:schemeClr val="hlink"/>
              </a:solidFill>
              <a:latin typeface="Times New Roman Bold" charset="0"/>
            </a:endParaRPr>
          </a:p>
          <a:p>
            <a:r>
              <a:rPr lang="en-US" b="1" dirty="0">
                <a:solidFill>
                  <a:srgbClr val="0000CC"/>
                </a:solidFill>
                <a:latin typeface="Times New Roman Bold" charset="0"/>
              </a:rPr>
              <a:t>Use fluorescent dye : can quantitate light emitted</a:t>
            </a:r>
          </a:p>
        </p:txBody>
      </p:sp>
      <p:pic>
        <p:nvPicPr>
          <p:cNvPr id="177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90650"/>
            <a:ext cx="72390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87656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 dirty="0">
                <a:solidFill>
                  <a:srgbClr val="9933FF"/>
                </a:solidFill>
                <a:latin typeface="Times New Roman Bold" charset="0"/>
              </a:rPr>
              <a:t>Microarrays</a:t>
            </a:r>
            <a:endParaRPr lang="en-US" b="1" dirty="0">
              <a:solidFill>
                <a:schemeClr val="hlink"/>
              </a:solidFill>
              <a:latin typeface="Times New Roman Bold" charset="0"/>
            </a:endParaRPr>
          </a:p>
          <a:p>
            <a:r>
              <a:rPr lang="en-US" b="1" dirty="0">
                <a:latin typeface="Times New Roman Bold" charset="0"/>
              </a:rPr>
              <a:t>Compare amounts of mRNA in different tissues or treatments by labeling each </a:t>
            </a:r>
            <a:r>
              <a:rPr lang="ja-JP" altLang="en-US" b="1" dirty="0">
                <a:latin typeface="Times New Roman Bold" charset="0"/>
              </a:rPr>
              <a:t>“</a:t>
            </a:r>
            <a:r>
              <a:rPr lang="en-US" altLang="ja-JP" b="1" dirty="0">
                <a:latin typeface="Times New Roman Bold" charset="0"/>
              </a:rPr>
              <a:t>target</a:t>
            </a:r>
            <a:r>
              <a:rPr lang="ja-JP" altLang="en-US" b="1" dirty="0">
                <a:latin typeface="Times New Roman Bold" charset="0"/>
              </a:rPr>
              <a:t>”</a:t>
            </a:r>
            <a:r>
              <a:rPr lang="en-US" altLang="ja-JP" b="1" dirty="0">
                <a:latin typeface="Times New Roman Bold" charset="0"/>
              </a:rPr>
              <a:t> with a different dye</a:t>
            </a:r>
            <a:endParaRPr lang="en-US" altLang="ja-JP" b="1" dirty="0">
              <a:solidFill>
                <a:schemeClr val="hlink"/>
              </a:solidFill>
              <a:latin typeface="Times New Roman Bold" charset="0"/>
            </a:endParaRPr>
          </a:p>
          <a:p>
            <a:pPr lvl="1"/>
            <a:endParaRPr lang="en-US" sz="2800" b="1" dirty="0">
              <a:latin typeface="Times New Roman Bold" charset="0"/>
            </a:endParaRPr>
          </a:p>
        </p:txBody>
      </p:sp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1275"/>
            <a:ext cx="70612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5291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0497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b="1" dirty="0">
                <a:solidFill>
                  <a:srgbClr val="8901F3"/>
                </a:solidFill>
                <a:latin typeface="Times New Roman"/>
                <a:ea typeface="ヒラギノ角ゴ Pro W3" charset="-128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b="1" dirty="0">
                <a:solidFill>
                  <a:srgbClr val="0D0D0D"/>
                </a:solidFill>
                <a:latin typeface="Times New Roman"/>
                <a:ea typeface="ヒラギノ角ゴ Pro W3" charset="-128"/>
                <a:cs typeface="Times New Roman"/>
              </a:rPr>
              <a:t>Studying expression of all genes simultaneously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ea typeface="ヒラギノ角ゴ Pro W3" charset="-128"/>
                <a:cs typeface="Times New Roman"/>
              </a:rPr>
              <a:t>Microarrays: “reverse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ヒラギノ角ゴ Pro W3" charset="-128"/>
                <a:cs typeface="Times New Roman"/>
              </a:rPr>
              <a:t>Northerns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ヒラギノ角ゴ Pro W3" charset="-128"/>
                <a:cs typeface="Times New Roman"/>
              </a:rPr>
              <a:t>”</a:t>
            </a:r>
          </a:p>
          <a:p>
            <a:pPr marL="571500" lvl="1" indent="-228600">
              <a:spcBef>
                <a:spcPct val="10000"/>
              </a:spcBef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ヒラギノ角ゴ Pro W3" charset="-128"/>
                <a:cs typeface="Times New Roman"/>
              </a:rPr>
              <a:t>Fix probes to slide at known locations,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ea typeface="ヒラギノ角ゴ Pro W3" charset="-128"/>
                <a:cs typeface="Times New Roman"/>
              </a:rPr>
              <a:t>hyb</a:t>
            </a:r>
            <a:r>
              <a:rPr lang="en-US" b="1" dirty="0">
                <a:solidFill>
                  <a:srgbClr val="008000"/>
                </a:solidFill>
                <a:latin typeface="Times New Roman"/>
                <a:ea typeface="ヒラギノ角ゴ Pro W3" charset="-128"/>
                <a:cs typeface="Times New Roman"/>
              </a:rPr>
              <a:t> with labeled targets, then analyze data 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7656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981200"/>
            <a:ext cx="4052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1604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D0D0D"/>
                </a:solidFill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</a:pPr>
            <a:r>
              <a:rPr lang="en-US" b="1" dirty="0">
                <a:solidFill>
                  <a:srgbClr val="0000FF"/>
                </a:solidFill>
              </a:rPr>
              <a:t>Microarrays: </a:t>
            </a:r>
            <a:r>
              <a:rPr lang="ja-JP" altLang="en-US" b="1" dirty="0">
                <a:solidFill>
                  <a:srgbClr val="0000FF"/>
                </a:solidFill>
              </a:rPr>
              <a:t>“</a:t>
            </a:r>
            <a:r>
              <a:rPr lang="en-US" altLang="ja-JP" b="1" dirty="0">
                <a:solidFill>
                  <a:srgbClr val="0000FF"/>
                </a:solidFill>
              </a:rPr>
              <a:t>reverse </a:t>
            </a:r>
            <a:r>
              <a:rPr lang="en-US" altLang="ja-JP" b="1" dirty="0" err="1">
                <a:solidFill>
                  <a:srgbClr val="0000FF"/>
                </a:solidFill>
              </a:rPr>
              <a:t>Northerns</a:t>
            </a:r>
            <a:r>
              <a:rPr lang="ja-JP" altLang="en-US" b="1" dirty="0">
                <a:solidFill>
                  <a:srgbClr val="0000FF"/>
                </a:solidFill>
              </a:rPr>
              <a:t>”</a:t>
            </a:r>
            <a:endParaRPr lang="en-US" altLang="ja-JP" b="1" dirty="0">
              <a:solidFill>
                <a:srgbClr val="0000FF"/>
              </a:solidFill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</a:pPr>
            <a:r>
              <a:rPr lang="en-US" b="1" dirty="0">
                <a:solidFill>
                  <a:srgbClr val="008000"/>
                </a:solidFill>
              </a:rPr>
              <a:t>High-throughput sequencing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</a:pP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1802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197100"/>
            <a:ext cx="38735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275"/>
            <a:ext cx="52705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67601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5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 lvl="1">
              <a:spcBef>
                <a:spcPct val="10000"/>
              </a:spcBef>
              <a:buFont typeface="Times" charset="0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Microarrays: 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cs typeface="Times New Roman"/>
              </a:rPr>
              <a:t>reverse </a:t>
            </a:r>
            <a:r>
              <a:rPr lang="en-US" altLang="ja-JP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altLang="ja-JP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buFont typeface="Times" charset="0"/>
              <a:buAutoNum type="arabicPeriod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High-throughput sequencing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Re-sequencing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 to detect variation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</a:pP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1812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2362200"/>
            <a:ext cx="37369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550"/>
            <a:ext cx="5410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1152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929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Microarrays: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reverse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High-throughput sequencing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Re-sequencing</a:t>
            </a: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detect variation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Sequencing all mRNA to quantitate gene expression</a:t>
            </a:r>
          </a:p>
        </p:txBody>
      </p:sp>
      <p:pic>
        <p:nvPicPr>
          <p:cNvPr id="182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4600"/>
            <a:ext cx="70219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6868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99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Microarrays: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reverse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High-throughput sequencing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Re-sequencing</a:t>
            </a: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detect variation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Sequencing all mRNA to quantitate gene expression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Sequencing all mRNA to identify and quantitate splicing variants</a:t>
            </a:r>
          </a:p>
        </p:txBody>
      </p:sp>
    </p:spTree>
    <p:extLst>
      <p:ext uri="{BB962C8B-B14F-4D97-AF65-F5344CB8AC3E}">
        <p14:creationId xmlns:p14="http://schemas.microsoft.com/office/powerpoint/2010/main" val="167232173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0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8901F3"/>
                </a:solidFill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0D0D0D"/>
                </a:solidFill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</a:rPr>
              <a:t>Microarrays: </a:t>
            </a:r>
            <a:r>
              <a:rPr lang="ja-JP" altLang="en-US" sz="2400" dirty="0">
                <a:solidFill>
                  <a:srgbClr val="0000FF"/>
                </a:solidFill>
              </a:rPr>
              <a:t>“</a:t>
            </a:r>
            <a:r>
              <a:rPr lang="en-US" sz="2400" dirty="0">
                <a:solidFill>
                  <a:srgbClr val="0000FF"/>
                </a:solidFill>
              </a:rPr>
              <a:t>reverse </a:t>
            </a:r>
            <a:r>
              <a:rPr lang="en-US" sz="2400" dirty="0" err="1">
                <a:solidFill>
                  <a:srgbClr val="0000FF"/>
                </a:solidFill>
              </a:rPr>
              <a:t>Northerns</a:t>
            </a:r>
            <a:r>
              <a:rPr lang="ja-JP" altLang="en-US" sz="2400" dirty="0">
                <a:solidFill>
                  <a:srgbClr val="0000FF"/>
                </a:solidFill>
              </a:rPr>
              <a:t>”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</a:rPr>
              <a:t>High-throughput sequencing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ja-JP" altLang="en-US" sz="2400" dirty="0">
                <a:solidFill>
                  <a:srgbClr val="FF0000"/>
                </a:solidFill>
              </a:rPr>
              <a:t>“</a:t>
            </a:r>
            <a:r>
              <a:rPr lang="en-US" sz="2400" dirty="0">
                <a:solidFill>
                  <a:srgbClr val="FF0000"/>
                </a:solidFill>
              </a:rPr>
              <a:t>Re-sequencing</a:t>
            </a:r>
            <a:r>
              <a:rPr lang="ja-JP" altLang="en-US" sz="2400" dirty="0">
                <a:solidFill>
                  <a:srgbClr val="FF0000"/>
                </a:solidFill>
              </a:rPr>
              <a:t>”</a:t>
            </a:r>
            <a:r>
              <a:rPr lang="en-US" sz="2400" dirty="0">
                <a:solidFill>
                  <a:srgbClr val="FF0000"/>
                </a:solidFill>
              </a:rPr>
              <a:t> to detect variation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Sequencing all mRNA to quantitate gene expression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Sequencing all mRNA to identify and quantitate splicing variants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</a:rPr>
              <a:t>Sequencing all RNA to identify and quantitate </a:t>
            </a:r>
            <a:r>
              <a:rPr lang="en-US" sz="2400" dirty="0" err="1">
                <a:solidFill>
                  <a:srgbClr val="008000"/>
                </a:solidFill>
              </a:rPr>
              <a:t>ncRNA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5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06621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>
                <a:latin typeface="Times New Roman" charset="0"/>
                <a:cs typeface="Times New Roman" charset="0"/>
              </a:rPr>
              <a:t>Studying ncRNA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Studying their expression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Studying expression of genes that may be affected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25900"/>
            <a:ext cx="52578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31" name="Group 4"/>
          <p:cNvGrpSpPr>
            <a:grpSpLocks/>
          </p:cNvGrpSpPr>
          <p:nvPr/>
        </p:nvGrpSpPr>
        <p:grpSpPr bwMode="auto">
          <a:xfrm>
            <a:off x="168275" y="1447800"/>
            <a:ext cx="8963025" cy="2717800"/>
            <a:chOff x="9886324" y="4747717"/>
            <a:chExt cx="23183240" cy="6510561"/>
          </a:xfrm>
        </p:grpSpPr>
        <p:grpSp>
          <p:nvGrpSpPr>
            <p:cNvPr id="22533" name="Group 70"/>
            <p:cNvGrpSpPr>
              <a:grpSpLocks/>
            </p:cNvGrpSpPr>
            <p:nvPr/>
          </p:nvGrpSpPr>
          <p:grpSpPr bwMode="auto">
            <a:xfrm>
              <a:off x="25763396" y="6309262"/>
              <a:ext cx="7306168" cy="4883941"/>
              <a:chOff x="0" y="0"/>
              <a:chExt cx="7306167" cy="4883939"/>
            </a:xfrm>
          </p:grpSpPr>
          <p:pic>
            <p:nvPicPr>
              <p:cNvPr id="22542" name="pasted-image.t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62954" cy="4883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2543" name="pasted-image.t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213" y="0"/>
                <a:ext cx="3662955" cy="4883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534" name="Group 74"/>
            <p:cNvGrpSpPr>
              <a:grpSpLocks/>
            </p:cNvGrpSpPr>
            <p:nvPr/>
          </p:nvGrpSpPr>
          <p:grpSpPr bwMode="auto">
            <a:xfrm>
              <a:off x="9886324" y="4747717"/>
              <a:ext cx="7583804" cy="6510561"/>
              <a:chOff x="0" y="-550578"/>
              <a:chExt cx="7583803" cy="6510560"/>
            </a:xfrm>
          </p:grpSpPr>
          <p:sp>
            <p:nvSpPr>
              <p:cNvPr id="11" name="Shape 71"/>
              <p:cNvSpPr/>
              <p:nvPr/>
            </p:nvSpPr>
            <p:spPr>
              <a:xfrm>
                <a:off x="2319968" y="-550578"/>
                <a:ext cx="5165518" cy="1715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 algn="l">
                  <a:defRPr sz="2400">
                    <a:uFill>
                      <a:solidFill/>
                    </a:u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 sz="1800">
                    <a:uFillTx/>
                  </a:defRPr>
                </a:pPr>
                <a:r>
                  <a:rPr sz="1800" dirty="0">
                    <a:uFillTx/>
                  </a:rPr>
                  <a:t>1% Sucrose </a:t>
                </a:r>
              </a:p>
            </p:txBody>
          </p:sp>
          <p:pic>
            <p:nvPicPr>
              <p:cNvPr id="22540" name="pasted-image.t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83448"/>
                <a:ext cx="3802147" cy="506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2541" name="pasted-image.ti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1655" y="890453"/>
                <a:ext cx="3802148" cy="506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535" name="Group 78"/>
            <p:cNvGrpSpPr>
              <a:grpSpLocks/>
            </p:cNvGrpSpPr>
            <p:nvPr/>
          </p:nvGrpSpPr>
          <p:grpSpPr bwMode="auto">
            <a:xfrm>
              <a:off x="17921712" y="4930256"/>
              <a:ext cx="7390100" cy="6262948"/>
              <a:chOff x="0" y="-547620"/>
              <a:chExt cx="7390098" cy="6262946"/>
            </a:xfrm>
          </p:grpSpPr>
          <p:sp>
            <p:nvSpPr>
              <p:cNvPr id="8" name="Shape 75"/>
              <p:cNvSpPr/>
              <p:nvPr/>
            </p:nvSpPr>
            <p:spPr>
              <a:xfrm>
                <a:off x="2763748" y="-547620"/>
                <a:ext cx="4336078" cy="1665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 algn="l">
                  <a:defRPr sz="2400">
                    <a:uFill>
                      <a:solidFill/>
                    </a:u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 sz="1800">
                    <a:uFillTx/>
                  </a:defRPr>
                </a:pPr>
                <a:r>
                  <a:rPr sz="1800" dirty="0">
                    <a:uFillTx/>
                  </a:rPr>
                  <a:t>3% Glucose </a:t>
                </a:r>
              </a:p>
            </p:txBody>
          </p:sp>
          <p:pic>
            <p:nvPicPr>
              <p:cNvPr id="22537" name="pasted-image.t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753"/>
                <a:ext cx="3691930" cy="492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2538" name="pasted-image.t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8168" y="792752"/>
                <a:ext cx="3691930" cy="4922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32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70363"/>
            <a:ext cx="687546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99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Microarrays: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reverse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High-throughput sequencing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Re-sequencing</a:t>
            </a: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detect variation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Sequencing all mRNA to quantitate gene expression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Sequencing all mRNA to identify and quantitate splicing variants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Sequencing all RNA to identify and quantitate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ncRNA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defRPr/>
            </a:pPr>
            <a:endParaRPr lang="en-US" sz="2400" dirty="0">
              <a:solidFill>
                <a:srgbClr val="008000"/>
              </a:solidFill>
            </a:endParaRPr>
          </a:p>
          <a:p>
            <a:pPr algn="ctr">
              <a:spcBef>
                <a:spcPct val="1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Surprizes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algn="ctr">
              <a:spcBef>
                <a:spcPct val="10000"/>
              </a:spcBef>
              <a:defRPr/>
            </a:pP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829068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99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Microarrays: 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reverse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Northerns</a:t>
            </a:r>
            <a:r>
              <a:rPr lang="ja-JP" alt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High-throughput sequencing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Re-sequencing</a:t>
            </a:r>
            <a:r>
              <a:rPr lang="ja-JP" alt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detect variation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Sequencing all mRNA to quantitate gene expression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Sequencing all mRNA to identify and quantitate splicing variants</a:t>
            </a:r>
          </a:p>
          <a:p>
            <a:pPr marL="457200" indent="-457200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Sequencing all RNA to identify and quantitate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ncRNA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defRPr/>
            </a:pPr>
            <a:endParaRPr lang="en-US" sz="2400" dirty="0">
              <a:solidFill>
                <a:srgbClr val="008000"/>
              </a:solidFill>
            </a:endParaRPr>
          </a:p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algn="ctr">
              <a:spcBef>
                <a:spcPct val="10000"/>
              </a:spcBef>
              <a:defRPr/>
            </a:pP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26786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012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98% of RNA made is non-coding</a:t>
            </a:r>
            <a:endParaRPr lang="en-US" sz="2400" dirty="0">
              <a:solidFill>
                <a:srgbClr val="0000FF"/>
              </a:solidFill>
            </a:endParaRP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/>
          <a:stretch>
            <a:fillRect/>
          </a:stretch>
        </p:blipFill>
        <p:spPr bwMode="auto">
          <a:xfrm>
            <a:off x="0" y="1524000"/>
            <a:ext cx="89154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4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75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98% of RNA made is non-coding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Fraction increases with organism’s complexity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" y="1981200"/>
            <a:ext cx="910762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38497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3733800" cy="49305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98% of RNA made is non-coding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Fraction increases with organism’s complexity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Incredible diversity of functions!</a:t>
            </a:r>
          </a:p>
        </p:txBody>
      </p:sp>
      <p:pic>
        <p:nvPicPr>
          <p:cNvPr id="7" name="Picture 1" descr="Screen shot 2015-01-24 at 3.5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-38100"/>
            <a:ext cx="541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8378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435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116D3"/>
                </a:solidFill>
                <a:latin typeface="Times New Roman"/>
                <a:cs typeface="Times New Roman"/>
              </a:rPr>
              <a:t>At least 10% of human genes have anti-sense copies</a:t>
            </a:r>
          </a:p>
        </p:txBody>
      </p:sp>
      <p:pic>
        <p:nvPicPr>
          <p:cNvPr id="3" name="Picture 11" descr="Os12g317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31256" r="7262" b="17860"/>
          <a:stretch>
            <a:fillRect/>
          </a:stretch>
        </p:blipFill>
        <p:spPr bwMode="auto">
          <a:xfrm>
            <a:off x="24052" y="3505200"/>
            <a:ext cx="6986348" cy="12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Os03g01020-0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31256" r="5669" b="17860"/>
          <a:stretch>
            <a:fillRect/>
          </a:stretch>
        </p:blipFill>
        <p:spPr bwMode="auto">
          <a:xfrm>
            <a:off x="0" y="1887538"/>
            <a:ext cx="7239000" cy="159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0884" t="13977"/>
          <a:stretch/>
        </p:blipFill>
        <p:spPr>
          <a:xfrm>
            <a:off x="6905884" y="1941810"/>
            <a:ext cx="2218655" cy="49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058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4480"/>
          <a:stretch/>
        </p:blipFill>
        <p:spPr>
          <a:xfrm>
            <a:off x="0" y="1963740"/>
            <a:ext cx="5181600" cy="489426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43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116D3"/>
                </a:solidFill>
                <a:latin typeface="Times New Roman"/>
                <a:cs typeface="Times New Roman"/>
              </a:rPr>
              <a:t>At least 10% of human genes have anti-sense copies</a:t>
            </a:r>
          </a:p>
          <a:p>
            <a:pPr marL="682625" lvl="1" indent="-284163">
              <a:buFont typeface="Arial"/>
              <a:buChar char="•"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BACE-1 AS may contribute to Alzheimer’s by increasing production </a:t>
            </a:r>
            <a:r>
              <a:rPr lang="en-US" sz="2400" dirty="0">
                <a:solidFill>
                  <a:srgbClr val="037C03"/>
                </a:solidFill>
              </a:rPr>
              <a:t>of A</a:t>
            </a:r>
            <a:r>
              <a:rPr lang="el-GR" sz="2400" dirty="0">
                <a:solidFill>
                  <a:srgbClr val="037C03"/>
                </a:solidFill>
              </a:rPr>
              <a:t>β</a:t>
            </a:r>
            <a:endParaRPr lang="en-US" sz="2400" dirty="0">
              <a:solidFill>
                <a:srgbClr val="037C0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884" t="13977"/>
          <a:stretch/>
        </p:blipFill>
        <p:spPr>
          <a:xfrm>
            <a:off x="6905884" y="1941810"/>
            <a:ext cx="2218655" cy="49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0980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.jpg                                                        0000086C&#10;Danaville III                  AF1D1B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47333"/>
            <a:ext cx="4419600" cy="49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231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116D3"/>
                </a:solidFill>
                <a:latin typeface="Times New Roman"/>
                <a:cs typeface="Times New Roman"/>
              </a:rPr>
              <a:t>At least 10% of human genes have anti-sense copies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Nearly every gene that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be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alternatively spliced in some tissue or condition.</a:t>
            </a:r>
          </a:p>
          <a:p>
            <a:pPr marL="682625" lvl="1" indent="-284163"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~ 400 genes were spliced differently in male</a:t>
            </a:r>
          </a:p>
          <a:p>
            <a:pPr marL="398462" lvl="1" indent="0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&amp; female human brains</a:t>
            </a:r>
          </a:p>
        </p:txBody>
      </p:sp>
    </p:spTree>
    <p:extLst>
      <p:ext uri="{BB962C8B-B14F-4D97-AF65-F5344CB8AC3E}">
        <p14:creationId xmlns:p14="http://schemas.microsoft.com/office/powerpoint/2010/main" val="169120313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19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116D3"/>
                </a:solidFill>
                <a:latin typeface="Times New Roman"/>
                <a:cs typeface="Times New Roman"/>
              </a:rPr>
              <a:t>At least 10% of human genes have anti-sense copies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Nearly every gene that can be alternatively spliced is alternatively spliced in some tissue or condition.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Many genes have RNA polymerase II paused about 100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bp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from the start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3622"/>
          <a:stretch/>
        </p:blipFill>
        <p:spPr>
          <a:xfrm>
            <a:off x="37257" y="3124200"/>
            <a:ext cx="91067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1901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0D0D0D"/>
                </a:solidFill>
                <a:latin typeface="Times New Roman"/>
                <a:cs typeface="Times New Roman"/>
              </a:rPr>
              <a:t>Studying expression of all genes simultaneously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Epigenetics: modifications to DNA that alter gene expression</a:t>
            </a:r>
          </a:p>
          <a:p>
            <a:pPr marL="1200150" lvl="1" indent="-457200">
              <a:spcBef>
                <a:spcPct val="10000"/>
              </a:spcBef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Bisulfite sequencing to detect C methylation</a:t>
            </a:r>
          </a:p>
        </p:txBody>
      </p:sp>
      <p:pic>
        <p:nvPicPr>
          <p:cNvPr id="1853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/>
          <a:stretch>
            <a:fillRect/>
          </a:stretch>
        </p:blipFill>
        <p:spPr bwMode="auto">
          <a:xfrm>
            <a:off x="0" y="1905000"/>
            <a:ext cx="5826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082800"/>
            <a:ext cx="34353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14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ChangeArrowheads="1"/>
          </p:cNvSpPr>
          <p:nvPr/>
        </p:nvSpPr>
        <p:spPr bwMode="auto">
          <a:xfrm>
            <a:off x="173038" y="304800"/>
            <a:ext cx="88947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0"/>
            <a:ext cx="9144000" cy="35814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cs typeface="Times New Roman"/>
              </a:rPr>
              <a:t>BEGR424- Resource and Policy Information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Instructor: Dr. William Terzaghi</a:t>
            </a:r>
            <a:endParaRPr lang="en-US" sz="2800" b="1" dirty="0">
              <a:solidFill>
                <a:srgbClr val="1116D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Office: </a:t>
            </a:r>
            <a:r>
              <a:rPr lang="en-US" sz="2800" b="1" cap="all" dirty="0">
                <a:solidFill>
                  <a:srgbClr val="1116D3"/>
                </a:solidFill>
                <a:latin typeface="Times New Roman"/>
                <a:cs typeface="Times New Roman"/>
              </a:rPr>
              <a:t>CSC228</a:t>
            </a: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Office hours: MWF 11-12,TR 2-3 in CSC228 or by appointment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Phone: (570) 408-4762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Email: </a:t>
            </a:r>
            <a:r>
              <a:rPr lang="en-US" sz="2800" b="1" dirty="0" err="1">
                <a:latin typeface="Times New Roman"/>
                <a:cs typeface="Times New Roman"/>
              </a:rPr>
              <a:t>terzaghi@wilkes.edu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0662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sugar signaling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Comparing expression of genes in Bryant’s mutants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wt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under various conditions</a:t>
            </a:r>
          </a:p>
          <a:p>
            <a:pPr>
              <a:buFont typeface="Times" charset="0"/>
              <a:buAutoNum type="arabicPeriod"/>
              <a:defRPr/>
            </a:pPr>
            <a:endParaRPr lang="en-US" sz="2800" b="1" dirty="0">
              <a:solidFill>
                <a:srgbClr val="1116D3"/>
              </a:solidFill>
              <a:latin typeface="Times New Roman" charset="0"/>
              <a:cs typeface="Times New Roman" charset="0"/>
            </a:endParaRPr>
          </a:p>
          <a:p>
            <a:pPr marL="914400" lvl="1" indent="-457200">
              <a:buFont typeface="Arial" charset="0"/>
              <a:buChar char="•"/>
              <a:defRPr/>
            </a:pPr>
            <a:endParaRPr lang="en-US" sz="2800" b="1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63700"/>
            <a:ext cx="48768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61517" b="12318"/>
          <a:stretch>
            <a:fillRect/>
          </a:stretch>
        </p:blipFill>
        <p:spPr bwMode="auto">
          <a:xfrm rot="5400000">
            <a:off x="1302544" y="3410744"/>
            <a:ext cx="173355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912813" y="4659313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Hexokinase</a:t>
            </a:r>
          </a:p>
        </p:txBody>
      </p:sp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533400" y="5638800"/>
            <a:ext cx="48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1%</a:t>
            </a:r>
          </a:p>
          <a:p>
            <a:r>
              <a:rPr lang="en-US">
                <a:solidFill>
                  <a:schemeClr val="bg1"/>
                </a:solidFill>
              </a:rPr>
              <a:t>Col</a:t>
            </a:r>
          </a:p>
        </p:txBody>
      </p: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1006475" y="5638800"/>
            <a:ext cx="519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5% </a:t>
            </a:r>
          </a:p>
          <a:p>
            <a:r>
              <a:rPr lang="en-US">
                <a:solidFill>
                  <a:schemeClr val="bg1"/>
                </a:solidFill>
              </a:rPr>
              <a:t>Col</a:t>
            </a:r>
          </a:p>
        </p:txBody>
      </p:sp>
      <p:sp>
        <p:nvSpPr>
          <p:cNvPr id="23559" name="TextBox 12"/>
          <p:cNvSpPr txBox="1">
            <a:spLocks noChangeArrowheads="1"/>
          </p:cNvSpPr>
          <p:nvPr/>
        </p:nvSpPr>
        <p:spPr bwMode="auto">
          <a:xfrm>
            <a:off x="3095625" y="5405438"/>
            <a:ext cx="48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1%</a:t>
            </a:r>
          </a:p>
          <a:p>
            <a:r>
              <a:rPr lang="en-US">
                <a:solidFill>
                  <a:schemeClr val="bg1"/>
                </a:solidFill>
              </a:rPr>
              <a:t>Col</a:t>
            </a:r>
          </a:p>
        </p:txBody>
      </p:sp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3568700" y="5405438"/>
            <a:ext cx="519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5% </a:t>
            </a:r>
          </a:p>
          <a:p>
            <a:r>
              <a:rPr lang="en-US">
                <a:solidFill>
                  <a:schemeClr val="bg1"/>
                </a:solidFill>
              </a:rPr>
              <a:t>Col</a:t>
            </a:r>
          </a:p>
        </p:txBody>
      </p:sp>
      <p:sp>
        <p:nvSpPr>
          <p:cNvPr id="23561" name="TextBox 14"/>
          <p:cNvSpPr txBox="1">
            <a:spLocks noChangeArrowheads="1"/>
          </p:cNvSpPr>
          <p:nvPr/>
        </p:nvSpPr>
        <p:spPr bwMode="auto">
          <a:xfrm>
            <a:off x="3198813" y="4721225"/>
            <a:ext cx="617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YLS8</a:t>
            </a:r>
          </a:p>
        </p:txBody>
      </p:sp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1574800" y="5638800"/>
            <a:ext cx="534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1%</a:t>
            </a:r>
          </a:p>
          <a:p>
            <a:r>
              <a:rPr lang="en-US">
                <a:solidFill>
                  <a:schemeClr val="bg1"/>
                </a:solidFill>
              </a:rPr>
              <a:t>121</a:t>
            </a:r>
          </a:p>
        </p:txBody>
      </p:sp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2093913" y="5638800"/>
            <a:ext cx="53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5%</a:t>
            </a:r>
          </a:p>
          <a:p>
            <a:r>
              <a:rPr lang="en-US">
                <a:solidFill>
                  <a:schemeClr val="bg1"/>
                </a:solidFill>
              </a:rPr>
              <a:t>121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/>
                <a:cs typeface="Times New Roman"/>
              </a:rPr>
              <a:t>Bisulfite sequencing to detect C methylation</a:t>
            </a:r>
          </a:p>
        </p:txBody>
      </p:sp>
      <p:pic>
        <p:nvPicPr>
          <p:cNvPr id="186370" name="Picture 3" descr="Pictur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411"/>
            <a:ext cx="9144000" cy="60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86874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0" y="2373313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4" name="Picture 32" descr="nmeth0807-613-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r="6686"/>
          <a:stretch>
            <a:fillRect/>
          </a:stretch>
        </p:blipFill>
        <p:spPr bwMode="auto">
          <a:xfrm>
            <a:off x="4429125" y="1828800"/>
            <a:ext cx="47148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Bisulfite sequencing to detect C methylation</a:t>
            </a:r>
          </a:p>
          <a:p>
            <a:pPr>
              <a:spcBef>
                <a:spcPct val="10000"/>
              </a:spcBef>
            </a:pPr>
            <a:r>
              <a:rPr lang="en-US" b="1" dirty="0" err="1">
                <a:solidFill>
                  <a:srgbClr val="1116D3"/>
                </a:solidFill>
                <a:latin typeface="Times New Roman"/>
                <a:cs typeface="Times New Roman"/>
              </a:rPr>
              <a:t>ChIP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-chip or </a:t>
            </a:r>
            <a:r>
              <a:rPr lang="en-US" b="1" dirty="0" err="1">
                <a:solidFill>
                  <a:srgbClr val="1116D3"/>
                </a:solidFill>
                <a:latin typeface="Times New Roman"/>
                <a:cs typeface="Times New Roman"/>
              </a:rPr>
              <a:t>ChIP-seq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 to detect chromatin modifications</a:t>
            </a:r>
          </a:p>
          <a:p>
            <a:pPr marL="342900" indent="-342900">
              <a:spcBef>
                <a:spcPct val="10000"/>
              </a:spcBef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17 mods are associated with active genes in CD-4 T cells</a:t>
            </a:r>
          </a:p>
          <a:p>
            <a:pPr>
              <a:spcBef>
                <a:spcPct val="10000"/>
              </a:spcBef>
            </a:pP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3210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6" descr="maize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6" r="53458" b="18262"/>
          <a:stretch>
            <a:fillRect/>
          </a:stretch>
        </p:blipFill>
        <p:spPr bwMode="auto">
          <a:xfrm>
            <a:off x="6008688" y="2057400"/>
            <a:ext cx="313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9144000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Epigenetics: various chromatin modifications are associated with activated &amp; repressed genes 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Acetylation, egH3K9Ac, is associated with active genes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37242" b="18513"/>
          <a:stretch>
            <a:fillRect/>
          </a:stretch>
        </p:blipFill>
        <p:spPr bwMode="auto">
          <a:xfrm>
            <a:off x="0" y="2209800"/>
            <a:ext cx="24479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2362200" y="2895600"/>
            <a:ext cx="37623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91425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Using the Genome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various chromatin modifications are associated with activated &amp; repressed genes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Acetylation, egH3K9Ac, is associated with active genes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Phosphorylation of H2aS1, H2aT119, H3T3, H3S10 &amp; H3S28 shows condensation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8944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5381625" y="2743200"/>
            <a:ext cx="37623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72916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03067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Using the Genome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Phosphorylation of H2aS1, H2aT119, H3T3, H3S10 &amp; H3S28 shows condensation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Phosphorylation of Histone H3  correlates with activation  of heat shock genes!</a:t>
            </a:r>
            <a:endParaRPr lang="en-US" b="1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90466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5029200" y="2595563"/>
            <a:ext cx="4114800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42449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572000" y="2095500"/>
            <a:ext cx="4597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Using the Genome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Acetylation, egH3K9Ac, is associated with active genes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Phosphorylation = condensation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Ubiquitination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of H2A and H2B (mostly) = repression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Methylation is more complex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H3K36me3 = on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H3K27me3 = off 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7460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Using the Genome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Methylation is more complex: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H3K36me3 = on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H3K27me3 = off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H3K4me1 = off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H3K4me2 = primed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H3K4me3 = on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92514" name="Picture 4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0" y="3124200"/>
            <a:ext cx="3603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5" descr="maize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6"/>
          <a:stretch>
            <a:fillRect/>
          </a:stretch>
        </p:blipFill>
        <p:spPr bwMode="auto">
          <a:xfrm>
            <a:off x="4191000" y="1981200"/>
            <a:ext cx="49530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1548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Modifications tend to group together: genes with H3K4me3 also have H3K9ac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93538" name="Picture 4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0" y="3124200"/>
            <a:ext cx="3603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5" descr="maize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6"/>
          <a:stretch>
            <a:fillRect/>
          </a:stretch>
        </p:blipFill>
        <p:spPr bwMode="auto">
          <a:xfrm>
            <a:off x="4191000" y="1905000"/>
            <a:ext cx="49530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9540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Modifications tend to group together: genes with H3K4me3 also have H3K9ac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Cytosine methylation is also associated with repressed genes</a:t>
            </a:r>
          </a:p>
        </p:txBody>
      </p:sp>
      <p:pic>
        <p:nvPicPr>
          <p:cNvPr id="194562" name="Picture 4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0" y="3124200"/>
            <a:ext cx="3603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5" descr="maize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6"/>
          <a:stretch>
            <a:fillRect/>
          </a:stretch>
        </p:blipFill>
        <p:spPr bwMode="auto">
          <a:xfrm>
            <a:off x="4191000" y="1905000"/>
            <a:ext cx="49530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11314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Histone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acetyltransferases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add acetic acid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95586" name="Picture 4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0" y="1752600"/>
            <a:ext cx="4927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37242" b="18513"/>
          <a:stretch>
            <a:fillRect/>
          </a:stretch>
        </p:blipFill>
        <p:spPr bwMode="auto">
          <a:xfrm>
            <a:off x="5943600" y="1196975"/>
            <a:ext cx="29813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84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97025"/>
            <a:ext cx="63246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0662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sugar signaling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Comparing expression of genes in Bryant’s mutants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wt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under various conditions</a:t>
            </a:r>
          </a:p>
          <a:p>
            <a:pPr>
              <a:defRPr/>
            </a:pPr>
            <a:endParaRPr lang="en-US" sz="2800" b="1" dirty="0">
              <a:solidFill>
                <a:srgbClr val="1116D3"/>
              </a:solidFill>
              <a:latin typeface="Times New Roman" charset="0"/>
              <a:cs typeface="Times New Roman" charset="0"/>
            </a:endParaRPr>
          </a:p>
          <a:p>
            <a:pPr marL="914400" lvl="1" indent="-457200">
              <a:buFont typeface="Arial" charset="0"/>
              <a:buChar char="•"/>
              <a:defRPr/>
            </a:pPr>
            <a:endParaRPr lang="en-US" sz="2800" b="1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Histone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acetyltransferases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add acetic acid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Many HAT proteins: mutants are very sick!</a:t>
            </a:r>
          </a:p>
        </p:txBody>
      </p:sp>
      <p:pic>
        <p:nvPicPr>
          <p:cNvPr id="1966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93828"/>
            <a:ext cx="7543800" cy="566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45747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4998"/>
          <a:stretch/>
        </p:blipFill>
        <p:spPr bwMode="auto">
          <a:xfrm>
            <a:off x="0" y="1306171"/>
            <a:ext cx="9144000" cy="555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Histone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acetyltransferases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add acetic acid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Many HAT proteins: mutants are very sick!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HATs are part of many complexes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0615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Bromodomains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specifically bind acetylated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lysines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986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49338"/>
            <a:ext cx="7467600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01522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Bromodomains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specifically bind acetylated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lysines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Found in transcriptional activators &amp; general TFs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4998"/>
          <a:stretch/>
        </p:blipFill>
        <p:spPr bwMode="auto">
          <a:xfrm>
            <a:off x="0" y="1306171"/>
            <a:ext cx="9144000" cy="555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8144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acetylated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lysines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Deacetylases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reset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 by removing the acetate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07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76400"/>
            <a:ext cx="6286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5540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acetylated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lysines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Deacetylases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reset</a:t>
            </a:r>
            <a:r>
              <a:rPr lang="ja-JP" alt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solidFill>
                  <a:srgbClr val="008000"/>
                </a:solidFill>
                <a:latin typeface="Times New Roman"/>
                <a:cs typeface="Times New Roman"/>
              </a:rPr>
              <a:t> by removing the acetate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Deacetylase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mutants are sick!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17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76400"/>
            <a:ext cx="6286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5346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Deacetylases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ja-JP" alt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reset</a:t>
            </a:r>
            <a:r>
              <a:rPr lang="ja-JP" alt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by removing the acetate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Deacetylase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mutants are sick!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Many drugs are histone </a:t>
            </a:r>
            <a:r>
              <a:rPr lang="en-US" b="1" dirty="0" err="1">
                <a:latin typeface="Times New Roman" charset="0"/>
                <a:cs typeface="Times New Roman" charset="0"/>
              </a:rPr>
              <a:t>deacetylase</a:t>
            </a:r>
            <a:r>
              <a:rPr lang="en-US" b="1" dirty="0">
                <a:latin typeface="Times New Roman" charset="0"/>
                <a:cs typeface="Times New Roman" charset="0"/>
              </a:rPr>
              <a:t> inhibitors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27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95475"/>
            <a:ext cx="60198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34473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066800"/>
            <a:ext cx="7721600" cy="5791200"/>
          </a:xfrm>
          <a:prstGeom prst="rect">
            <a:avLst/>
          </a:prstGeom>
        </p:spPr>
      </p:pic>
      <p:sp>
        <p:nvSpPr>
          <p:cNvPr id="20275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Many drugs affect histone </a:t>
            </a:r>
            <a:r>
              <a:rPr lang="en-US" b="1" dirty="0" err="1">
                <a:latin typeface="Times New Roman" charset="0"/>
                <a:cs typeface="Times New Roman" charset="0"/>
              </a:rPr>
              <a:t>deacetylases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Resveratrol activates </a:t>
            </a:r>
            <a:r>
              <a:rPr lang="en-US" b="1" dirty="0" err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Sirtuin</a:t>
            </a: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1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116" descr="C:\Users\Matthew Yatison\Desktop\img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3657600" cy="21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95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Generating the histone code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Many drugs affect histone </a:t>
            </a:r>
            <a:r>
              <a:rPr lang="en-US" b="1" dirty="0" err="1">
                <a:latin typeface="Times New Roman" charset="0"/>
                <a:cs typeface="Times New Roman" charset="0"/>
              </a:rPr>
              <a:t>deacetylases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Resveratrol activates </a:t>
            </a:r>
            <a:r>
              <a:rPr lang="en-US" b="1" dirty="0" err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Sirtuin</a:t>
            </a: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1</a:t>
            </a:r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Many drugs are histone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deacetylase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inhibitors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SAHA =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suberanilohydroxamic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acid =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vorinostat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Merck calls it </a:t>
            </a:r>
            <a:r>
              <a:rPr lang="en-US" b="1" dirty="0" err="1">
                <a:latin typeface="Times New Roman"/>
                <a:cs typeface="Times New Roman"/>
              </a:rPr>
              <a:t>Zolinza</a:t>
            </a:r>
            <a:r>
              <a:rPr lang="en-US" b="1" dirty="0">
                <a:latin typeface="Times New Roman"/>
                <a:cs typeface="Times New Roman"/>
              </a:rPr>
              <a:t>, treats </a:t>
            </a:r>
            <a:r>
              <a:rPr lang="en-US" b="1" dirty="0">
                <a:latin typeface="Times New Roman"/>
                <a:cs typeface="Times New Roman"/>
                <a:hlinkClick r:id="rId2" tooltip="Cutaneous T cell lymphoma"/>
              </a:rPr>
              <a:t>cutaneous T cell lymphoma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037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06190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Generating the histone code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Many drugs affect histone </a:t>
            </a:r>
            <a:r>
              <a:rPr lang="en-US" b="1" dirty="0" err="1">
                <a:latin typeface="Times New Roman" charset="0"/>
                <a:cs typeface="Times New Roman" charset="0"/>
              </a:rPr>
              <a:t>deacetylases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Resveratrol activates </a:t>
            </a:r>
            <a:r>
              <a:rPr lang="en-US" b="1" dirty="0" err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Sirtuin</a:t>
            </a: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1</a:t>
            </a:r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Many drugs are histone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deacetylase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inhibitors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SAHA =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suberanilohydroxamic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acid =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vorinostat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Merck calls it </a:t>
            </a:r>
            <a:r>
              <a:rPr lang="en-US" b="1" dirty="0" err="1">
                <a:latin typeface="Times New Roman"/>
                <a:cs typeface="Times New Roman"/>
              </a:rPr>
              <a:t>Zolinza</a:t>
            </a:r>
            <a:r>
              <a:rPr lang="en-US" b="1" dirty="0">
                <a:latin typeface="Times New Roman"/>
                <a:cs typeface="Times New Roman"/>
              </a:rPr>
              <a:t>, treats </a:t>
            </a:r>
            <a:r>
              <a:rPr lang="en-US" b="1" dirty="0">
                <a:latin typeface="Times New Roman"/>
                <a:cs typeface="Times New Roman"/>
                <a:hlinkClick r:id="rId2" tooltip="Cutaneous T cell lymphoma"/>
              </a:rPr>
              <a:t>cutaneous T cell lymphoma</a:t>
            </a:r>
            <a:endParaRPr lang="en-US" b="1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Binds HDAC active site &amp; chelates Zn</a:t>
            </a:r>
            <a:r>
              <a:rPr lang="en-US" b="1" baseline="30000" dirty="0">
                <a:solidFill>
                  <a:srgbClr val="1116D3"/>
                </a:solidFill>
                <a:latin typeface="Times New Roman"/>
                <a:cs typeface="Times New Roman"/>
              </a:rPr>
              <a:t>2+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048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84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97025"/>
            <a:ext cx="63246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066213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sugar signaling</a:t>
            </a:r>
          </a:p>
          <a:p>
            <a:pPr>
              <a:buFont typeface="Times" charset="0"/>
              <a:buAutoNum type="arabicPeriod"/>
              <a:defRPr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Comparing expression of genes in Mike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Yuhas’s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mutant vs </a:t>
            </a:r>
            <a:r>
              <a:rPr lang="en-US" b="1" dirty="0" err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wt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under various conditions</a:t>
            </a:r>
          </a:p>
        </p:txBody>
      </p:sp>
    </p:spTree>
    <p:extLst>
      <p:ext uri="{BB962C8B-B14F-4D97-AF65-F5344CB8AC3E}">
        <p14:creationId xmlns:p14="http://schemas.microsoft.com/office/powerpoint/2010/main" val="46289939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When coupled SAHA to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PIPS (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pyrrole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-imidazole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Polyamides) got gene-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specific DNA binding &amp;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gene activation</a:t>
            </a:r>
          </a:p>
          <a:p>
            <a:endParaRPr lang="en-US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1"/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5826" name="Picture 2" descr="Screen shot 2014-02-02 at 4.03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4338"/>
            <a:ext cx="50292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2269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CDK8 kinases histones to repress transcription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6850" name="Picture 4" descr="journal.pcbi.1000243.g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940050"/>
            <a:ext cx="49418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1788"/>
            <a:ext cx="41148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99557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CDK8 kinases histones to repress transcription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Appears to interact with mediator to block transcription</a:t>
            </a: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7874" name="Picture 4" descr="journal.pcbi.1000243.g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940050"/>
            <a:ext cx="49418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1788"/>
            <a:ext cx="41148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6010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CDK8 kinases histones to repress transcription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Appears to interact with mediator to block transcription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Phosphorylation of Histone H3  correlates with activation  of heat shock genes!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8898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572000" y="1905000"/>
            <a:ext cx="45720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433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8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CDK8 kinases histones to repress transcription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Appears to interact with mediator to block transcription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Phosphorylation of Histone H3  correlates with activation  of heat shock genes!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Phosphatases reset the genes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992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648200" y="2200275"/>
            <a:ext cx="449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1501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Acetylation, egH3K9Ac, is associated with active genes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Phosphorylation shows condensation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Ubiquitination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of H2A and H2B shows repression &amp; marks DNA damage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0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09800"/>
            <a:ext cx="90805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54469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Ubiquitination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of H2A and H2B shows repression &amp; marks DNA damage</a:t>
            </a:r>
          </a:p>
          <a:p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Rad6 proteins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histone H2B to repress transcription</a:t>
            </a:r>
          </a:p>
          <a:p>
            <a:endParaRPr lang="en-US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1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09800"/>
            <a:ext cx="90805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80631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Rad6 proteins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histone H2B to repress transcription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Other proteins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H2B to enhance transcription!</a:t>
            </a:r>
          </a:p>
          <a:p>
            <a:endParaRPr lang="en-US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29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09800"/>
            <a:ext cx="90805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5830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Rad6 proteins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histone H2B to repress transcription: others enhance it!</a:t>
            </a:r>
          </a:p>
          <a:p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Polycomb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proteins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histone H2A to silence genes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40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3400"/>
            <a:ext cx="64135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94846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Rad6 proteins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histone H2B to repress transcription: others enhance it!</a:t>
            </a:r>
          </a:p>
          <a:p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Polycomb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proteins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ubiquitinate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H2A to silence genes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Multiple de-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ubiquitinases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have been identified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50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209800"/>
            <a:ext cx="90805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26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0"/>
            <a:ext cx="906621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sz="2800" b="1" dirty="0">
                <a:latin typeface="Times New Roman" charset="0"/>
                <a:cs typeface="Times New Roman" charset="0"/>
              </a:rPr>
              <a:t>Studying ncRNA</a:t>
            </a:r>
          </a:p>
          <a:p>
            <a:pPr>
              <a:buFont typeface="Times" charset="0"/>
              <a:buAutoNum type="arabicPeriod"/>
            </a:pPr>
            <a:r>
              <a:rPr lang="en-US" sz="2800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sz="28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Atrazine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800" b="1" dirty="0">
                <a:latin typeface="Times New Roman" charset="0"/>
                <a:cs typeface="Times New Roman" charset="0"/>
              </a:rPr>
              <a:t>Studying expression and localization of </a:t>
            </a:r>
            <a:r>
              <a:rPr lang="en-US" sz="2800" b="1" dirty="0" err="1">
                <a:latin typeface="Times New Roman" charset="0"/>
                <a:cs typeface="Times New Roman" charset="0"/>
              </a:rPr>
              <a:t>TrzN</a:t>
            </a:r>
            <a:r>
              <a:rPr lang="en-US" sz="2800" b="1" dirty="0">
                <a:latin typeface="Times New Roman" charset="0"/>
                <a:cs typeface="Times New Roman" charset="0"/>
              </a:rPr>
              <a:t> in transgenic </a:t>
            </a:r>
            <a:r>
              <a:rPr lang="en-US" sz="2800" b="1" i="1" dirty="0">
                <a:latin typeface="Times New Roman" charset="0"/>
                <a:cs typeface="Times New Roman" charset="0"/>
              </a:rPr>
              <a:t>Arabidopsis</a:t>
            </a:r>
          </a:p>
        </p:txBody>
      </p:sp>
      <p:pic>
        <p:nvPicPr>
          <p:cNvPr id="25602" name="Shape 9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r="34644" b="10057"/>
          <a:stretch>
            <a:fillRect/>
          </a:stretch>
        </p:blipFill>
        <p:spPr bwMode="auto">
          <a:xfrm>
            <a:off x="0" y="3529013"/>
            <a:ext cx="9144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0"/>
            <a:ext cx="31908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Many proteins methylate histones: highly regulated!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6066" name="Picture 2" descr="NucleosomeK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20775"/>
            <a:ext cx="73914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9552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Many proteins methylate histones: highly regulated!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Methylation status determines gene activity</a:t>
            </a:r>
          </a:p>
          <a:p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7090" name="Picture 2" descr="NucleosomeK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8575"/>
            <a:ext cx="71628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06200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Many proteins methylate histones: highly regulated!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Methylation status determines gene activity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Mutants (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Curly leaf) are unhappy!</a:t>
            </a:r>
          </a:p>
          <a:p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181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981200"/>
            <a:ext cx="65611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42857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4" descr="f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87006"/>
            <a:ext cx="5029200" cy="507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71438" y="0"/>
            <a:ext cx="9001125" cy="52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Many proteins methylate histones: highly regulated!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Methylation status determines gene activity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Mutants (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Curly leaf) are unhappy!</a:t>
            </a:r>
          </a:p>
          <a:p>
            <a:r>
              <a:rPr lang="en-US" b="1" dirty="0" err="1">
                <a:latin typeface="Times New Roman" charset="0"/>
                <a:cs typeface="Times New Roman" charset="0"/>
              </a:rPr>
              <a:t>Chromodomain</a:t>
            </a:r>
            <a:r>
              <a:rPr lang="en-US" b="1" dirty="0">
                <a:latin typeface="Times New Roman" charset="0"/>
                <a:cs typeface="Times New Roman" charset="0"/>
              </a:rPr>
              <a:t> protein HP1 can tell the difference between H3K9me2 (yellow) &amp; H3K9me3 (red)</a:t>
            </a:r>
          </a:p>
          <a:p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3915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8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the histone code</a:t>
            </a:r>
          </a:p>
          <a:p>
            <a:r>
              <a:rPr lang="en-US" b="1" dirty="0" err="1">
                <a:latin typeface="Times New Roman" charset="0"/>
                <a:cs typeface="Times New Roman" charset="0"/>
              </a:rPr>
              <a:t>Chromodomain</a:t>
            </a:r>
            <a:r>
              <a:rPr lang="en-US" b="1" dirty="0">
                <a:latin typeface="Times New Roman" charset="0"/>
                <a:cs typeface="Times New Roman" charset="0"/>
              </a:rPr>
              <a:t> protein HP1 can tell the difference between H3K9me2 (yellow) &amp; H3K9me3 (red)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Histone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demethylases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have been recently discovered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201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1"/>
          <a:stretch>
            <a:fillRect/>
          </a:stretch>
        </p:blipFill>
        <p:spPr bwMode="auto">
          <a:xfrm>
            <a:off x="23813" y="3048000"/>
            <a:ext cx="9120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76588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methylated DNA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Si RNA are key: RNA Pol IV generates antisense or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foldback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RNA, often from TE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21186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91440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22634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methylated DNA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Si RNA are key: RNA Pol IV generates antisense or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foldback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RNA, often from TE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RDR2 makes it DS, 24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nt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siRNA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are generated by DCL3</a:t>
            </a:r>
          </a:p>
        </p:txBody>
      </p:sp>
      <p:pic>
        <p:nvPicPr>
          <p:cNvPr id="222210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9144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5382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methylated DNA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RDR2 makes it DS, 24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nt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siRNA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are generated by DCL3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AGO4 binds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siRNA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, complex binds target &amp; Pol V</a:t>
            </a:r>
            <a:endParaRPr lang="en-US" b="1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23234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9144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52513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Generating methylated DNA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RDR2 makes it DS, 24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nt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siRNA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are generated by DCL3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AGO4 binds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siRNA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, complex binds target &amp; Pol V</a:t>
            </a:r>
          </a:p>
          <a:p>
            <a:r>
              <a:rPr lang="en-US" b="1" dirty="0">
                <a:latin typeface="Times New Roman"/>
                <a:cs typeface="Times New Roman"/>
              </a:rPr>
              <a:t>Pol V makes </a:t>
            </a:r>
            <a:r>
              <a:rPr lang="en-US" b="1" dirty="0" err="1">
                <a:latin typeface="Times New Roman"/>
                <a:cs typeface="Times New Roman"/>
              </a:rPr>
              <a:t>intergenic</a:t>
            </a:r>
            <a:r>
              <a:rPr lang="en-US" b="1" dirty="0">
                <a:latin typeface="Times New Roman"/>
                <a:cs typeface="Times New Roman"/>
              </a:rPr>
              <a:t> RNA, associates with AGO4-siRNA to recruit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silencing Complex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to target site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224258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1863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77258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1863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0" y="0"/>
            <a:ext cx="9144000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Generating methylated DNA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RDR2 makes it DS, 24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nt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siRNA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are generated by DCL3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AGO4 binds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siRNA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, complex binds target &amp; Pol V</a:t>
            </a:r>
          </a:p>
          <a:p>
            <a:r>
              <a:rPr lang="en-US" b="1" dirty="0">
                <a:latin typeface="Times New Roman"/>
                <a:cs typeface="Times New Roman"/>
              </a:rPr>
              <a:t>Pol V makes </a:t>
            </a:r>
            <a:r>
              <a:rPr lang="en-US" b="1" dirty="0" err="1">
                <a:latin typeface="Times New Roman"/>
                <a:cs typeface="Times New Roman"/>
              </a:rPr>
              <a:t>intergenic</a:t>
            </a:r>
            <a:r>
              <a:rPr lang="en-US" b="1" dirty="0">
                <a:latin typeface="Times New Roman"/>
                <a:cs typeface="Times New Roman"/>
              </a:rPr>
              <a:t> RNA, associates with AGO4-siRNA to recruit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silencing Complex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to target site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Amplifies signal!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extends meth-</a:t>
            </a:r>
          </a:p>
          <a:p>
            <a:r>
              <a:rPr lang="en-US" b="1" dirty="0" err="1">
                <a:solidFill>
                  <a:srgbClr val="008000"/>
                </a:solidFill>
                <a:latin typeface="Times New Roman"/>
                <a:cs typeface="Times New Roman"/>
              </a:rPr>
              <a:t>ylated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 region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119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0"/>
            <a:ext cx="9066213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Studying resveratrol production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Factors that induce STS gene expression in Japanese knotweed</a:t>
            </a:r>
          </a:p>
        </p:txBody>
      </p:sp>
      <p:pic>
        <p:nvPicPr>
          <p:cNvPr id="5" name="Picture 6" descr="https://ars.els-cdn.com/content/image/1-s2.0-S0021967305011532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2928937"/>
            <a:ext cx="615791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5223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ext Box 2"/>
          <p:cNvSpPr txBox="1">
            <a:spLocks noChangeArrowheads="1"/>
          </p:cNvSpPr>
          <p:nvPr/>
        </p:nvSpPr>
        <p:spPr bwMode="auto">
          <a:xfrm>
            <a:off x="-38100" y="0"/>
            <a:ext cx="9144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sz="2800" b="1">
                <a:solidFill>
                  <a:srgbClr val="8901F3"/>
                </a:solidFill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sz="2800" b="1">
                <a:solidFill>
                  <a:srgbClr val="FF0000"/>
                </a:solidFill>
              </a:rPr>
              <a:t>Many sites provide gene expression data online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</a:rPr>
              <a:t>NIH Gene expression omnibus </a:t>
            </a:r>
            <a:r>
              <a:rPr lang="en-US" sz="2800" b="1">
                <a:solidFill>
                  <a:srgbClr val="000000"/>
                </a:solidFill>
                <a:hlinkClick r:id="rId2"/>
              </a:rPr>
              <a:t>http://www.ncbi.nlm.nih.gov/geo/</a:t>
            </a:r>
            <a:r>
              <a:rPr lang="en-US" sz="2800" b="1">
                <a:solidFill>
                  <a:srgbClr val="000000"/>
                </a:solidFill>
              </a:rPr>
              <a:t> provides access to many different types of gene expression data</a:t>
            </a:r>
            <a:endParaRPr lang="en-US" sz="2800" b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3068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2"/>
          <p:cNvSpPr txBox="1">
            <a:spLocks noChangeArrowheads="1"/>
          </p:cNvSpPr>
          <p:nvPr/>
        </p:nvSpPr>
        <p:spPr bwMode="auto">
          <a:xfrm>
            <a:off x="-38100" y="0"/>
            <a:ext cx="91440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sz="2800" b="1">
                <a:solidFill>
                  <a:srgbClr val="8901F3"/>
                </a:solidFill>
              </a:rPr>
              <a:t>Using the genome</a:t>
            </a:r>
          </a:p>
          <a:p>
            <a:pPr>
              <a:spcBef>
                <a:spcPct val="10000"/>
              </a:spcBef>
            </a:pPr>
            <a:r>
              <a:rPr lang="en-US" sz="2800" b="1">
                <a:solidFill>
                  <a:srgbClr val="FF0000"/>
                </a:solidFill>
              </a:rPr>
              <a:t>Many sites provide gene expression data online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</a:rPr>
              <a:t>NIH Gene expression omnibus </a:t>
            </a:r>
            <a:r>
              <a:rPr lang="en-US" sz="2800" b="1">
                <a:solidFill>
                  <a:srgbClr val="000000"/>
                </a:solidFill>
                <a:hlinkClick r:id="rId2"/>
              </a:rPr>
              <a:t>http://www.ncbi.nlm.nih.gov/geo/</a:t>
            </a:r>
            <a:r>
              <a:rPr lang="en-US" sz="2800" b="1">
                <a:solidFill>
                  <a:srgbClr val="000000"/>
                </a:solidFill>
              </a:rPr>
              <a:t> provides access to many different types of gene expression data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FF"/>
                </a:solidFill>
              </a:rPr>
              <a:t>Many different sites provide </a:t>
            </a:r>
            <a:r>
              <a:rPr lang="ja-JP" altLang="en-US" sz="2800" b="1">
                <a:solidFill>
                  <a:srgbClr val="0000FF"/>
                </a:solidFill>
              </a:rPr>
              <a:t>“</a:t>
            </a:r>
            <a:r>
              <a:rPr lang="en-US" altLang="ja-JP" sz="2800" b="1">
                <a:solidFill>
                  <a:srgbClr val="0000FF"/>
                </a:solidFill>
              </a:rPr>
              <a:t>digital Northerns</a:t>
            </a:r>
            <a:r>
              <a:rPr lang="ja-JP" altLang="en-US" sz="2800" b="1">
                <a:solidFill>
                  <a:srgbClr val="0000FF"/>
                </a:solidFill>
              </a:rPr>
              <a:t>”</a:t>
            </a:r>
            <a:r>
              <a:rPr lang="en-US" altLang="ja-JP" sz="2800" b="1">
                <a:solidFill>
                  <a:srgbClr val="0000FF"/>
                </a:solidFill>
              </a:rPr>
              <a:t> or other comparative analyses of gene expression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8000"/>
                </a:solidFill>
                <a:hlinkClick r:id="rId3"/>
              </a:rPr>
              <a:t>http://cgap.nci.nih.gov/SAGE</a:t>
            </a:r>
            <a:endParaRPr lang="en-US" sz="2800" b="1">
              <a:solidFill>
                <a:srgbClr val="008000"/>
              </a:solidFill>
            </a:endParaRP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8000"/>
                </a:solidFill>
                <a:hlinkClick r:id="rId4"/>
              </a:rPr>
              <a:t>http://www.weigelworld.org/research/projects/geneexpressionatlas</a:t>
            </a:r>
            <a:endParaRPr lang="en-US" sz="2800" b="1">
              <a:solidFill>
                <a:srgbClr val="008000"/>
              </a:solidFill>
            </a:endParaRP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endParaRPr lang="en-US" sz="2800" b="1">
              <a:solidFill>
                <a:srgbClr val="008000"/>
              </a:solidFill>
            </a:endParaRP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endParaRPr lang="en-US" sz="2800" b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2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0"/>
            <a:ext cx="9066213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Studying resveratrol production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Factors that induce STS gene expression in Japanese knotweed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Consequences of resveratrol production by Japanese knotweed and transgenic Arabidopsis</a:t>
            </a:r>
          </a:p>
        </p:txBody>
      </p:sp>
      <p:pic>
        <p:nvPicPr>
          <p:cNvPr id="5" name="Picture 6" descr="https://ars.els-cdn.com/content/image/1-s2.0-S0021967305011532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57396"/>
            <a:ext cx="5486400" cy="35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53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0" y="0"/>
            <a:ext cx="90662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ncRNA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Resveratrol production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Making Antifreeze proteins</a:t>
            </a:r>
          </a:p>
        </p:txBody>
      </p:sp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41650"/>
            <a:ext cx="9129712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0"/>
            <a:ext cx="9066213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ncRNA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Resveratrol production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Making Antifreeze proteins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Making algae that bypass Rubisco to fix CO</a:t>
            </a:r>
            <a:r>
              <a:rPr lang="en-US" b="1" baseline="-250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066213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Resveratrol production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Making Antifreeze proteins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Making algae that bypass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Rubisco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to fix CO</a:t>
            </a:r>
            <a:r>
              <a:rPr lang="en-US" b="1" baseline="-250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Making novel biofuels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blue-green algae that generate electricity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Plants/algae that make methane or hydrogen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Biodiesel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066213" cy="489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Topics?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Studying </a:t>
            </a:r>
            <a:r>
              <a:rPr lang="en-US" b="1" dirty="0" err="1">
                <a:latin typeface="Times New Roman" charset="0"/>
                <a:cs typeface="Times New Roman" charset="0"/>
              </a:rPr>
              <a:t>ncRNA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 Studying signaling in ncRNA mutants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Bioremediation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Resveratrol production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Making Antifreeze proteins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Making algae that bypass Rubisco to fix CO</a:t>
            </a:r>
            <a:r>
              <a:rPr lang="en-US" b="1" baseline="-250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</a:p>
          <a:p>
            <a:pPr>
              <a:buFont typeface="Times" charset="0"/>
              <a:buAutoNum type="arabicPeriod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Making novel biofuels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blue-green algae that generate electricity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Plants/algae that make methane or hydrogen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Biodiesel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8. </a:t>
            </a:r>
            <a:r>
              <a:rPr lang="en-US" b="1" dirty="0">
                <a:solidFill>
                  <a:srgbClr val="037C03"/>
                </a:solidFill>
                <a:latin typeface="+mj-lt"/>
              </a:rPr>
              <a:t>Using Crispr/Cas9 to make mutants</a:t>
            </a:r>
            <a:endParaRPr lang="en-US" b="1" dirty="0">
              <a:solidFill>
                <a:srgbClr val="037C03"/>
              </a:solidFill>
              <a:latin typeface="+mj-lt"/>
              <a:cs typeface="Times New Roman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9. Other ideas?</a:t>
            </a:r>
          </a:p>
        </p:txBody>
      </p:sp>
    </p:spTree>
    <p:extLst>
      <p:ext uri="{BB962C8B-B14F-4D97-AF65-F5344CB8AC3E}">
        <p14:creationId xmlns:p14="http://schemas.microsoft.com/office/powerpoint/2010/main" val="267642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173038" y="304800"/>
            <a:ext cx="88947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066213" cy="4829528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cs typeface="Times New Roman"/>
              </a:rPr>
              <a:t>BEGR424- Resource and Policy Information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Instructor: Dr. William Terzaghi</a:t>
            </a:r>
            <a:endParaRPr lang="en-US" sz="2800" b="1" dirty="0">
              <a:solidFill>
                <a:srgbClr val="1116D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Office: </a:t>
            </a:r>
            <a:r>
              <a:rPr lang="en-US" sz="2800" b="1" cap="all" dirty="0">
                <a:solidFill>
                  <a:srgbClr val="1116D3"/>
                </a:solidFill>
                <a:latin typeface="Times New Roman"/>
                <a:cs typeface="Times New Roman"/>
              </a:rPr>
              <a:t>CSC228</a:t>
            </a: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Office hours: MWF 11-12,TR 2-3 in CSC228 or by appointment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Phone: (570) 408-4762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Email: </a:t>
            </a:r>
            <a:r>
              <a:rPr lang="en-US" sz="2800" b="1" dirty="0" err="1">
                <a:latin typeface="Times New Roman"/>
                <a:cs typeface="Times New Roman"/>
              </a:rPr>
              <a:t>terzaghi@wilkes.edu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Course webpage: </a:t>
            </a: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 http://</a:t>
            </a:r>
            <a:r>
              <a:rPr lang="en-US" sz="2800" b="1" dirty="0" err="1">
                <a:solidFill>
                  <a:srgbClr val="037C03"/>
                </a:solidFill>
                <a:latin typeface="Times New Roman"/>
                <a:cs typeface="Times New Roman"/>
              </a:rPr>
              <a:t>staffweb.wilkes.edu</a:t>
            </a: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/</a:t>
            </a:r>
            <a:r>
              <a:rPr lang="en-US" sz="2800" b="1" dirty="0" err="1">
                <a:solidFill>
                  <a:srgbClr val="037C03"/>
                </a:solidFill>
                <a:latin typeface="Times New Roman"/>
                <a:cs typeface="Times New Roman"/>
              </a:rPr>
              <a:t>william.terzaghi</a:t>
            </a: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/BEGR424.html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066213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latin typeface="Times New Roman" charset="0"/>
                <a:cs typeface="Times New Roman" charset="0"/>
              </a:rPr>
              <a:t>Assignments?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identify a gene and design primers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presentation on new sequencing tech</a:t>
            </a:r>
            <a:r>
              <a:rPr lang="en-US" sz="2800" b="1">
                <a:latin typeface="Times New Roman" charset="0"/>
                <a:cs typeface="Times New Roman" charset="0"/>
              </a:rPr>
              <a:t>	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designing a protocol to verify your clone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latin typeface="Times New Roman" charset="0"/>
                <a:cs typeface="Times New Roman" charset="0"/>
              </a:rPr>
              <a:t>presentations on gene regulation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presentation on applying mol bio </a:t>
            </a:r>
          </a:p>
          <a:p>
            <a:pPr>
              <a:buFont typeface="Times" charset="0"/>
              <a:buAutoNum type="arabicPeriod"/>
            </a:pPr>
            <a:endParaRPr lang="en-US" sz="2800" b="1">
              <a:solidFill>
                <a:srgbClr val="1116D3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2800" b="1">
                <a:latin typeface="Times New Roman" charset="0"/>
                <a:cs typeface="Times New Roman" charset="0"/>
              </a:rPr>
              <a:t>Other work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draft of report on cloning &amp; sequencing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poster for symposium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final gene report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latin typeface="Times New Roman" charset="0"/>
                <a:cs typeface="Times New Roman" charset="0"/>
              </a:rPr>
              <a:t>draft of formal report </a:t>
            </a:r>
          </a:p>
          <a:p>
            <a:pPr>
              <a:buFont typeface="Times" charset="0"/>
              <a:buAutoNum type="arabicPeriod"/>
            </a:pPr>
            <a:r>
              <a:rPr lang="en-US" sz="2800" b="1">
                <a:solidFill>
                  <a:srgbClr val="1116D3"/>
                </a:solidFill>
                <a:latin typeface="Times New Roman" charset="0"/>
                <a:cs typeface="Times New Roman" charset="0"/>
              </a:rPr>
              <a:t>formal report</a:t>
            </a:r>
            <a:endParaRPr lang="en-US" sz="2800">
              <a:solidFill>
                <a:srgbClr val="1116D3"/>
              </a:solidFill>
              <a:latin typeface="Times New Roman" charset="0"/>
              <a:cs typeface="Times New Roman" charset="0"/>
            </a:endParaRPr>
          </a:p>
          <a:p>
            <a:pPr algn="ctr">
              <a:spcBef>
                <a:spcPct val="5000"/>
              </a:spcBef>
            </a:pPr>
            <a:endParaRPr lang="en-US" b="1">
              <a:latin typeface="Times New Roman" charset="0"/>
              <a:cs typeface="Times New Roman" charset="0"/>
            </a:endParaRPr>
          </a:p>
          <a:p>
            <a:r>
              <a:rPr lang="en-US" b="1">
                <a:latin typeface="Times New Roman" charset="0"/>
                <a:cs typeface="Times New Roman" charset="0"/>
              </a:rPr>
              <a:t>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7893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DNA</a:t>
            </a:r>
          </a:p>
          <a:p>
            <a:r>
              <a:rPr lang="en-US" b="1" dirty="0">
                <a:latin typeface="Times New Roman"/>
                <a:cs typeface="Times New Roman"/>
              </a:rPr>
              <a:t>Nucleotide polymer</a:t>
            </a:r>
          </a:p>
          <a:p>
            <a:r>
              <a:rPr lang="en-US" b="1" dirty="0" err="1">
                <a:solidFill>
                  <a:srgbClr val="0002C8"/>
                </a:solidFill>
                <a:latin typeface="Times New Roman"/>
                <a:cs typeface="Times New Roman"/>
              </a:rPr>
              <a:t>Fn</a:t>
            </a:r>
            <a:r>
              <a:rPr lang="en-US" b="1" dirty="0">
                <a:solidFill>
                  <a:srgbClr val="0002C8"/>
                </a:solidFill>
                <a:latin typeface="Times New Roman"/>
                <a:cs typeface="Times New Roman"/>
              </a:rPr>
              <a:t> = info storage 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>
            <a:fillRect/>
          </a:stretch>
        </p:blipFill>
        <p:spPr bwMode="auto">
          <a:xfrm>
            <a:off x="1" y="1143000"/>
            <a:ext cx="54863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EDNAb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011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6S.JPG                                                        000002BA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1575"/>
            <a:ext cx="47244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55563"/>
            <a:ext cx="9067800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Nucleic acids</a:t>
            </a:r>
            <a:endParaRPr lang="en-US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Nucleotide polymers</a:t>
            </a:r>
            <a:endParaRPr lang="en-US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r>
              <a:rPr lang="en-US" b="1" dirty="0" err="1">
                <a:solidFill>
                  <a:srgbClr val="0002C8"/>
                </a:solidFill>
                <a:latin typeface="Times New Roman"/>
                <a:cs typeface="Times New Roman"/>
              </a:rPr>
              <a:t>Fn</a:t>
            </a:r>
            <a:r>
              <a:rPr lang="en-US" b="1" dirty="0">
                <a:solidFill>
                  <a:srgbClr val="0002C8"/>
                </a:solidFill>
                <a:latin typeface="Times New Roman"/>
                <a:cs typeface="Times New Roman"/>
              </a:rPr>
              <a:t> = info storage &amp; retrieval</a:t>
            </a:r>
            <a:endParaRPr lang="en-US" b="1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 DNA = master -&gt; storage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/>
                <a:ea typeface="ＭＳ Ｐゴシック" charset="0"/>
                <a:cs typeface="Times New Roman"/>
              </a:rPr>
              <a:t> RNA = copies -&gt; retrieval</a:t>
            </a:r>
          </a:p>
        </p:txBody>
      </p:sp>
      <p:pic>
        <p:nvPicPr>
          <p:cNvPr id="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/>
          <a:stretch>
            <a:fillRect/>
          </a:stretch>
        </p:blipFill>
        <p:spPr bwMode="auto">
          <a:xfrm>
            <a:off x="4876800" y="1066800"/>
            <a:ext cx="4267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665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>
            <a:fillRect/>
          </a:stretch>
        </p:blipFill>
        <p:spPr bwMode="auto">
          <a:xfrm>
            <a:off x="2286000" y="1600200"/>
            <a:ext cx="685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63" y="55563"/>
            <a:ext cx="9067800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Nucleotides</a:t>
            </a:r>
            <a:endParaRPr lang="en-US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2C8"/>
                </a:solidFill>
                <a:latin typeface="Times New Roman"/>
                <a:cs typeface="Times New Roman"/>
              </a:rPr>
              <a:t>1. 5C sugar </a:t>
            </a:r>
            <a:endParaRPr lang="en-US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lvl="1"/>
            <a:r>
              <a:rPr lang="en-US" b="1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a) DNA =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deoxyribose</a:t>
            </a:r>
            <a:endParaRPr lang="en-US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lvl="1"/>
            <a:r>
              <a:rPr lang="en-US" b="1" dirty="0">
                <a:solidFill>
                  <a:srgbClr val="FC0128"/>
                </a:solidFill>
                <a:latin typeface="Times New Roman"/>
                <a:ea typeface="ＭＳ Ｐゴシック" charset="0"/>
                <a:cs typeface="Times New Roman"/>
              </a:rPr>
              <a:t>b) RNA = ribose</a:t>
            </a:r>
            <a:endParaRPr lang="en-US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2. PO</a:t>
            </a:r>
            <a:r>
              <a:rPr lang="en-US" b="1" baseline="-25000" dirty="0">
                <a:latin typeface="Times New Roman"/>
                <a:cs typeface="Times New Roman"/>
              </a:rPr>
              <a:t>4</a:t>
            </a:r>
            <a:r>
              <a:rPr lang="en-US" b="1" dirty="0">
                <a:latin typeface="Times New Roman"/>
                <a:cs typeface="Times New Roman"/>
              </a:rPr>
              <a:t> on 5' C</a:t>
            </a:r>
            <a:endParaRPr lang="en-US" b="1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2C8"/>
                </a:solidFill>
                <a:latin typeface="Times New Roman"/>
                <a:cs typeface="Times New Roman"/>
              </a:rPr>
              <a:t>3. base on 1' C</a:t>
            </a:r>
            <a:endParaRPr lang="en-US" b="1" dirty="0">
              <a:solidFill>
                <a:srgbClr val="114FFB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140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63" y="55563"/>
            <a:ext cx="90678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sz="3200" b="1" dirty="0">
                <a:solidFill>
                  <a:srgbClr val="500093"/>
                </a:solidFill>
                <a:latin typeface="Times New Roman"/>
                <a:cs typeface="Times New Roman"/>
              </a:rPr>
              <a:t>Bases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sz="3200" b="1" dirty="0">
                <a:latin typeface="Times New Roman"/>
                <a:cs typeface="Times New Roman"/>
              </a:rPr>
              <a:t>Purines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Times" charset="0"/>
              <a:buNone/>
            </a:pPr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adenine (A)</a:t>
            </a:r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914400" lvl="1" indent="-457200">
              <a:buFont typeface="Times" charset="0"/>
              <a:buNone/>
            </a:pPr>
            <a:r>
              <a:rPr lang="en-US" sz="3200" b="1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guanine (G)</a:t>
            </a:r>
            <a:endParaRPr lang="en-US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3" name="Picture 3" descr="purines.JPG                                                    0000086C&#10;Danaville III                  AF1D1B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533400"/>
            <a:ext cx="5816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26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63" y="55563"/>
            <a:ext cx="9067800" cy="48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sz="3200" b="1" dirty="0">
                <a:solidFill>
                  <a:srgbClr val="500093"/>
                </a:solidFill>
                <a:latin typeface="Times New Roman"/>
                <a:cs typeface="Times New Roman"/>
              </a:rPr>
              <a:t>Bases</a:t>
            </a:r>
            <a:endParaRPr lang="en-US" sz="3200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AutoNum type="arabicPeriod"/>
            </a:pPr>
            <a:r>
              <a:rPr lang="en-US" sz="3200" b="1" dirty="0">
                <a:latin typeface="Times New Roman"/>
                <a:cs typeface="Times New Roman"/>
              </a:rPr>
              <a:t>Purines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Times" charset="0"/>
              <a:buNone/>
            </a:pPr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adenine (A)</a:t>
            </a:r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914400" lvl="1" indent="-457200">
              <a:buFont typeface="Times" charset="0"/>
              <a:buNone/>
            </a:pPr>
            <a:r>
              <a:rPr lang="en-US" sz="3200" b="1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guanine (G)</a:t>
            </a:r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914400" lvl="1" indent="-457200"/>
            <a:r>
              <a:rPr lang="en-US" sz="3200" b="1" dirty="0">
                <a:solidFill>
                  <a:schemeClr val="bg2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marL="457200" indent="-457200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2.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Pyrimidines</a:t>
            </a:r>
            <a:r>
              <a:rPr lang="en-US" sz="3200" b="1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</a:p>
          <a:p>
            <a:pPr marL="914400" lvl="1" indent="-457200"/>
            <a:r>
              <a:rPr lang="en-US" sz="3200" b="1" dirty="0">
                <a:latin typeface="Times New Roman"/>
                <a:ea typeface="ＭＳ Ｐゴシック" charset="0"/>
                <a:cs typeface="Times New Roman"/>
              </a:rPr>
              <a:t>cytosine (C)</a:t>
            </a:r>
          </a:p>
          <a:p>
            <a:pPr marL="914400" lvl="1" indent="-457200"/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thymine (T) (DNA) </a:t>
            </a:r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914400" lvl="1" indent="-457200"/>
            <a:r>
              <a:rPr lang="en-US" sz="3200" b="1" dirty="0">
                <a:solidFill>
                  <a:schemeClr val="hlink"/>
                </a:solidFill>
                <a:latin typeface="Times New Roman"/>
                <a:ea typeface="ＭＳ Ｐゴシック" charset="0"/>
                <a:cs typeface="Times New Roman"/>
              </a:rPr>
              <a:t>or</a:t>
            </a:r>
            <a:r>
              <a:rPr lang="en-US" sz="3200" b="1" dirty="0">
                <a:solidFill>
                  <a:srgbClr val="0064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b="1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uracil (U) (RNA)</a:t>
            </a:r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457200" indent="-457200" algn="ctr"/>
            <a:endParaRPr lang="en-US" dirty="0">
              <a:solidFill>
                <a:schemeClr val="bg2"/>
              </a:solidFill>
              <a:latin typeface="Times" charset="0"/>
            </a:endParaRPr>
          </a:p>
        </p:txBody>
      </p:sp>
      <p:pic>
        <p:nvPicPr>
          <p:cNvPr id="3" name="Picture 3" descr="pyr.JPG                                                        0000086C&#10;Danaville III                  AF1D1B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0"/>
            <a:ext cx="372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75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63" y="55563"/>
            <a:ext cx="9067800" cy="402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dirty="0">
                <a:solidFill>
                  <a:srgbClr val="500093"/>
                </a:solidFill>
                <a:latin typeface="Times New Roman"/>
                <a:cs typeface="Times New Roman"/>
              </a:rPr>
              <a:t>Bases</a:t>
            </a:r>
            <a:endParaRPr lang="en-US" sz="3200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latin typeface="Times New Roman"/>
                <a:cs typeface="Times New Roman"/>
              </a:rPr>
              <a:t>bases H-bond with others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FC0128"/>
                </a:solidFill>
                <a:latin typeface="Times New Roman"/>
                <a:cs typeface="Times New Roman"/>
              </a:rPr>
              <a:t>1. A : T (or U)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037C03"/>
                </a:solidFill>
                <a:latin typeface="Times New Roman"/>
                <a:cs typeface="Times New Roman"/>
              </a:rPr>
              <a:t>2. G : C</a:t>
            </a:r>
          </a:p>
          <a:p>
            <a:pPr lvl="1"/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lvl="1"/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Strands</a:t>
            </a:r>
            <a:r>
              <a:rPr lang="en-US" sz="3200" b="1" dirty="0">
                <a:solidFill>
                  <a:srgbClr val="114FFB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ea typeface="ＭＳ Ｐゴシック" charset="0"/>
                <a:cs typeface="Times New Roman"/>
              </a:rPr>
              <a:t>must</a:t>
            </a:r>
            <a:r>
              <a:rPr lang="en-US" sz="3200" b="1" dirty="0">
                <a:solidFill>
                  <a:srgbClr val="114FFB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go</a:t>
            </a:r>
          </a:p>
          <a:p>
            <a:pPr lvl="1"/>
            <a:r>
              <a:rPr lang="en-US" sz="3200" b="1" dirty="0">
                <a:solidFill>
                  <a:srgbClr val="0002C8"/>
                </a:solidFill>
                <a:latin typeface="Times New Roman"/>
                <a:ea typeface="ＭＳ Ｐゴシック" charset="0"/>
                <a:cs typeface="Times New Roman"/>
              </a:rPr>
              <a:t>opposite ways!</a:t>
            </a:r>
          </a:p>
          <a:p>
            <a:pPr algn="ctr"/>
            <a:endParaRPr lang="en-US" sz="3200" dirty="0">
              <a:solidFill>
                <a:schemeClr val="bg2"/>
              </a:solidFill>
              <a:latin typeface="Times" charset="0"/>
            </a:endParaRPr>
          </a:p>
        </p:txBody>
      </p:sp>
      <p:pic>
        <p:nvPicPr>
          <p:cNvPr id="5" name="Picture 3" descr="bp.jpg                                                         000002C1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066800"/>
            <a:ext cx="4941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735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63" y="55563"/>
            <a:ext cx="9067800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dirty="0">
                <a:solidFill>
                  <a:srgbClr val="500093"/>
                </a:solidFill>
                <a:latin typeface="Times New Roman"/>
                <a:cs typeface="Times New Roman"/>
              </a:rPr>
              <a:t>Bases</a:t>
            </a:r>
            <a:endParaRPr lang="en-US" sz="3200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latin typeface="Times New Roman"/>
                <a:cs typeface="Times New Roman"/>
              </a:rPr>
              <a:t>bases H-bond with others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FC0128"/>
                </a:solidFill>
                <a:latin typeface="Times New Roman"/>
                <a:cs typeface="Times New Roman"/>
              </a:rPr>
              <a:t>1. A : T (or U)</a:t>
            </a:r>
            <a:endParaRPr lang="en-US" sz="3200" b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037C03"/>
                </a:solidFill>
                <a:latin typeface="Times New Roman"/>
                <a:cs typeface="Times New Roman"/>
              </a:rPr>
              <a:t>2. G : C</a:t>
            </a:r>
          </a:p>
          <a:p>
            <a:endParaRPr lang="en-US" sz="3200" b="1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Info is stored in </a:t>
            </a:r>
          </a:p>
          <a:p>
            <a:r>
              <a:rPr lang="en-US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base sequence</a:t>
            </a:r>
          </a:p>
          <a:p>
            <a:pPr lvl="1"/>
            <a:endParaRPr lang="en-US" sz="3200" b="1" dirty="0">
              <a:solidFill>
                <a:schemeClr val="bg2"/>
              </a:solidFill>
              <a:latin typeface="Times New Roman"/>
              <a:ea typeface="ＭＳ Ｐゴシック" charset="0"/>
              <a:cs typeface="Times New Roman"/>
            </a:endParaRPr>
          </a:p>
          <a:p>
            <a:endParaRPr lang="en-US" sz="3200" dirty="0">
              <a:solidFill>
                <a:schemeClr val="bg2"/>
              </a:solidFill>
              <a:latin typeface="Times" charset="0"/>
            </a:endParaRPr>
          </a:p>
        </p:txBody>
      </p:sp>
      <p:pic>
        <p:nvPicPr>
          <p:cNvPr id="5" name="Picture 3" descr="bp.jpg                                                         000002C1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066800"/>
            <a:ext cx="4941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69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8100"/>
            <a:ext cx="276542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>
              <a:spcBef>
                <a:spcPct val="50000"/>
              </a:spcBef>
            </a:pPr>
            <a:r>
              <a:rPr lang="en-US" b="1" dirty="0"/>
              <a:t>Studying structure &amp; function of genomes</a:t>
            </a:r>
          </a:p>
        </p:txBody>
      </p:sp>
    </p:spTree>
    <p:extLst>
      <p:ext uri="{BB962C8B-B14F-4D97-AF65-F5344CB8AC3E}">
        <p14:creationId xmlns:p14="http://schemas.microsoft.com/office/powerpoint/2010/main" val="704608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8100"/>
            <a:ext cx="276542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8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>
              <a:spcBef>
                <a:spcPct val="50000"/>
              </a:spcBef>
            </a:pPr>
            <a:r>
              <a:rPr lang="en-US" b="1"/>
              <a:t>Studying structure &amp; function of genomes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 Sequence first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173038" y="304800"/>
            <a:ext cx="88947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569130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cs typeface="Times New Roman"/>
              </a:rPr>
              <a:t>BEGR424- Resource and Policy Information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Instructor: Dr. William Terzaghi</a:t>
            </a:r>
            <a:endParaRPr lang="en-US" sz="2800" b="1" dirty="0">
              <a:solidFill>
                <a:srgbClr val="1116D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Office: </a:t>
            </a:r>
            <a:r>
              <a:rPr lang="en-US" sz="2800" b="1" cap="all" dirty="0">
                <a:solidFill>
                  <a:srgbClr val="1116D3"/>
                </a:solidFill>
                <a:latin typeface="Times New Roman"/>
                <a:cs typeface="Times New Roman"/>
              </a:rPr>
              <a:t>CSC228</a:t>
            </a: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Office hours: MWF 11-12,TR 2-3 in CSC228 or by appointment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Phone: (570) 408-4762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latin typeface="Times New Roman"/>
                <a:cs typeface="Times New Roman"/>
              </a:rPr>
              <a:t>Email: </a:t>
            </a:r>
            <a:r>
              <a:rPr lang="en-US" sz="2800" b="1" dirty="0" err="1">
                <a:latin typeface="Times New Roman"/>
                <a:cs typeface="Times New Roman"/>
              </a:rPr>
              <a:t>terzaghi@wilkes.edu</a:t>
            </a:r>
            <a:endParaRPr lang="en-US" sz="2800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cs typeface="Times New Roman"/>
              </a:rPr>
              <a:t>Course webpage: </a:t>
            </a: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  <a:hlinkClick r:id="rId2"/>
              </a:rPr>
              <a:t>http://staffweb.wilkes.edu/william.terzaghi/BEGR424.html</a:t>
            </a:r>
            <a:endParaRPr lang="en-US" sz="2800" b="1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cs typeface="Times New Roman"/>
              </a:rPr>
              <a:t>Course assistant:  Austin Ford</a:t>
            </a:r>
          </a:p>
          <a:p>
            <a:pPr>
              <a:defRPr/>
            </a:pPr>
            <a:r>
              <a:rPr lang="en-US" sz="2800" b="1" dirty="0" err="1">
                <a:solidFill>
                  <a:srgbClr val="037C03"/>
                </a:solidFill>
                <a:latin typeface="Times New Roman"/>
                <a:cs typeface="Times New Roman"/>
              </a:rPr>
              <a:t>Austin.Ford@wilkes.edu</a:t>
            </a:r>
            <a:endParaRPr lang="en-US" sz="2800" b="1" dirty="0">
              <a:solidFill>
                <a:srgbClr val="037C0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8100"/>
            <a:ext cx="276542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>
              <a:spcBef>
                <a:spcPct val="50000"/>
              </a:spcBef>
            </a:pPr>
            <a:r>
              <a:rPr lang="en-US" b="1"/>
              <a:t>Studying structure &amp; function of genomes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 Sequence first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008000"/>
                </a:solidFill>
              </a:rPr>
              <a:t>Then location and function of </a:t>
            </a:r>
            <a:r>
              <a:rPr lang="en-US" b="1">
                <a:solidFill>
                  <a:srgbClr val="FF0000"/>
                </a:solidFill>
              </a:rPr>
              <a:t>every part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61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>
              <a:spcBef>
                <a:spcPct val="20000"/>
              </a:spcBef>
            </a:pPr>
            <a:r>
              <a:rPr lang="en-US" b="1"/>
              <a:t>How much DNA is there?</a:t>
            </a:r>
          </a:p>
          <a:p>
            <a:pPr>
              <a:spcBef>
                <a:spcPct val="20000"/>
              </a:spcBef>
            </a:pPr>
            <a:r>
              <a:rPr lang="en-US" b="1"/>
              <a:t>	</a:t>
            </a:r>
            <a:r>
              <a:rPr lang="en-US" b="1">
                <a:solidFill>
                  <a:srgbClr val="FF0000"/>
                </a:solidFill>
              </a:rPr>
              <a:t>SV40 has 5000 base pairs</a:t>
            </a:r>
          </a:p>
          <a:p>
            <a:pPr>
              <a:spcBef>
                <a:spcPct val="20000"/>
              </a:spcBef>
            </a:pPr>
            <a:r>
              <a:rPr lang="en-US" b="1"/>
              <a:t>	</a:t>
            </a:r>
            <a:r>
              <a:rPr lang="en-US" b="1" i="1">
                <a:solidFill>
                  <a:srgbClr val="FF5008"/>
                </a:solidFill>
              </a:rPr>
              <a:t>E. coli </a:t>
            </a:r>
            <a:r>
              <a:rPr lang="en-US" b="1">
                <a:solidFill>
                  <a:srgbClr val="FF5008"/>
                </a:solidFill>
              </a:rPr>
              <a:t>has 5 x 10</a:t>
            </a:r>
            <a:r>
              <a:rPr lang="en-US" b="1" baseline="30000">
                <a:solidFill>
                  <a:srgbClr val="FF5008"/>
                </a:solidFill>
              </a:rPr>
              <a:t>6</a:t>
            </a:r>
            <a:r>
              <a:rPr lang="en-US" b="1">
                <a:solidFill>
                  <a:srgbClr val="FF5008"/>
                </a:solidFill>
              </a:rPr>
              <a:t> </a:t>
            </a:r>
          </a:p>
          <a:p>
            <a:pPr lvl="2">
              <a:spcBef>
                <a:spcPct val="20000"/>
              </a:spcBef>
            </a:pPr>
            <a:r>
              <a:rPr lang="en-US" b="1"/>
              <a:t>Yeast has 2 x 10</a:t>
            </a:r>
            <a:r>
              <a:rPr lang="en-US" b="1" baseline="30000"/>
              <a:t>7</a:t>
            </a:r>
            <a:endParaRPr lang="en-US" b="1"/>
          </a:p>
          <a:p>
            <a:pPr lvl="2">
              <a:spcBef>
                <a:spcPct val="20000"/>
              </a:spcBef>
            </a:pPr>
            <a:r>
              <a:rPr lang="en-US" b="1" i="1">
                <a:solidFill>
                  <a:srgbClr val="00AE00"/>
                </a:solidFill>
              </a:rPr>
              <a:t>Arabidopsis</a:t>
            </a:r>
            <a:r>
              <a:rPr lang="en-US" b="1" i="1"/>
              <a:t>  </a:t>
            </a:r>
            <a:r>
              <a:rPr lang="en-US" b="1"/>
              <a:t>has 10</a:t>
            </a:r>
            <a:r>
              <a:rPr lang="en-US" b="1" baseline="30000"/>
              <a:t>8 </a:t>
            </a:r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714400"/>
                </a:solidFill>
              </a:rPr>
              <a:t>Rice</a:t>
            </a:r>
            <a:r>
              <a:rPr lang="en-US" b="1" i="1"/>
              <a:t>  </a:t>
            </a:r>
            <a:r>
              <a:rPr lang="en-US" b="1"/>
              <a:t>has 5 x 10</a:t>
            </a:r>
            <a:r>
              <a:rPr lang="en-US" b="1" baseline="30000"/>
              <a:t>8 </a:t>
            </a:r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Humans</a:t>
            </a:r>
            <a:r>
              <a:rPr lang="en-US" b="1"/>
              <a:t> have </a:t>
            </a:r>
            <a:r>
              <a:rPr lang="en-US" b="1">
                <a:solidFill>
                  <a:srgbClr val="500093"/>
                </a:solidFill>
              </a:rPr>
              <a:t>3 x 10</a:t>
            </a:r>
            <a:r>
              <a:rPr lang="en-US" b="1" baseline="30000">
                <a:solidFill>
                  <a:srgbClr val="500093"/>
                </a:solidFill>
              </a:rPr>
              <a:t>9</a:t>
            </a:r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037C03"/>
                </a:solidFill>
              </a:rPr>
              <a:t>Soybeans have 3 x 10</a:t>
            </a:r>
            <a:r>
              <a:rPr lang="en-US" b="1" baseline="30000">
                <a:solidFill>
                  <a:srgbClr val="037C03"/>
                </a:solidFill>
              </a:rPr>
              <a:t>9</a:t>
            </a:r>
            <a:endParaRPr lang="en-US" b="1">
              <a:solidFill>
                <a:srgbClr val="AD6900"/>
              </a:solidFill>
            </a:endParaRPr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AD6900"/>
                </a:solidFill>
              </a:rPr>
              <a:t>Toads</a:t>
            </a:r>
            <a:r>
              <a:rPr lang="en-US" b="1"/>
              <a:t> have</a:t>
            </a:r>
            <a:r>
              <a:rPr lang="en-US" b="1">
                <a:solidFill>
                  <a:srgbClr val="714400"/>
                </a:solidFill>
              </a:rPr>
              <a:t> 3 x 10</a:t>
            </a:r>
            <a:r>
              <a:rPr lang="en-US" b="1" baseline="30000">
                <a:solidFill>
                  <a:srgbClr val="714400"/>
                </a:solidFill>
              </a:rPr>
              <a:t>9</a:t>
            </a:r>
            <a:endParaRPr lang="en-US" b="1"/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Salamanders</a:t>
            </a:r>
            <a:r>
              <a:rPr lang="en-US" b="1"/>
              <a:t> have 8 x 10</a:t>
            </a:r>
            <a:r>
              <a:rPr lang="en-US" b="1" baseline="30000"/>
              <a:t>10</a:t>
            </a:r>
            <a:endParaRPr lang="en-US" b="1"/>
          </a:p>
          <a:p>
            <a:pPr lvl="2">
              <a:spcBef>
                <a:spcPct val="20000"/>
              </a:spcBef>
            </a:pPr>
            <a:r>
              <a:rPr lang="en-US" b="1">
                <a:solidFill>
                  <a:srgbClr val="00AE00"/>
                </a:solidFill>
              </a:rPr>
              <a:t>Lilies</a:t>
            </a:r>
            <a:r>
              <a:rPr lang="en-US" b="1"/>
              <a:t> have 10</a:t>
            </a:r>
            <a:r>
              <a:rPr lang="en-US" b="1" baseline="30000"/>
              <a:t>11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7463" y="55563"/>
            <a:ext cx="90551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  <a:cs typeface="Times New Roman" charset="0"/>
              </a:rPr>
              <a:t>C-value paradox</a:t>
            </a:r>
            <a:endParaRPr lang="en-US">
              <a:latin typeface="Times New Roman" charset="0"/>
              <a:cs typeface="Times New Roman" charset="0"/>
            </a:endParaRPr>
          </a:p>
          <a:p>
            <a:pPr marL="0" lvl="1">
              <a:spcBef>
                <a:spcPct val="50000"/>
              </a:spcBef>
            </a:pPr>
            <a:r>
              <a:rPr lang="en-US" b="1">
                <a:solidFill>
                  <a:srgbClr val="063DE8"/>
                </a:solidFill>
              </a:rPr>
              <a:t>C-value paradox: </a:t>
            </a:r>
            <a:r>
              <a:rPr lang="en-US" b="1"/>
              <a:t>DNA content/haploid genome  varies widely</a:t>
            </a:r>
          </a:p>
        </p:txBody>
      </p:sp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66800"/>
            <a:ext cx="53197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19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 lvl="1"/>
            <a:r>
              <a:rPr lang="en-US" b="1">
                <a:solidFill>
                  <a:srgbClr val="063DE8"/>
                </a:solidFill>
              </a:rPr>
              <a:t>C-value paradox: </a:t>
            </a:r>
            <a:r>
              <a:rPr lang="en-US" b="1"/>
              <a:t>DNA content/haploid genome  varies widely</a:t>
            </a:r>
          </a:p>
          <a:p>
            <a:pPr lvl="1"/>
            <a:r>
              <a:rPr lang="en-US" b="1"/>
              <a:t>Some phyla show little variation:  </a:t>
            </a:r>
            <a:r>
              <a:rPr lang="en-US" b="1">
                <a:solidFill>
                  <a:srgbClr val="FF0000"/>
                </a:solidFill>
              </a:rPr>
              <a:t>birds</a:t>
            </a:r>
            <a:r>
              <a:rPr lang="en-US" b="1"/>
              <a:t> all have ~</a:t>
            </a:r>
            <a:r>
              <a:rPr lang="en-US" b="1">
                <a:solidFill>
                  <a:srgbClr val="FF0000"/>
                </a:solidFill>
              </a:rPr>
              <a:t>10</a:t>
            </a:r>
            <a:r>
              <a:rPr lang="en-US" b="1" baseline="30000">
                <a:solidFill>
                  <a:srgbClr val="FF0000"/>
                </a:solidFill>
              </a:rPr>
              <a:t>9</a:t>
            </a:r>
            <a:r>
              <a:rPr lang="en-US" b="1" baseline="30000">
                <a:solidFill>
                  <a:srgbClr val="500093"/>
                </a:solidFill>
              </a:rPr>
              <a:t> </a:t>
            </a:r>
            <a:r>
              <a:rPr lang="en-US" b="1"/>
              <a:t>bp</a:t>
            </a:r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"/>
          <a:stretch>
            <a:fillRect/>
          </a:stretch>
        </p:blipFill>
        <p:spPr bwMode="auto">
          <a:xfrm>
            <a:off x="3886200" y="1219200"/>
            <a:ext cx="5257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9"/>
          <a:stretch>
            <a:fillRect/>
          </a:stretch>
        </p:blipFill>
        <p:spPr bwMode="auto">
          <a:xfrm>
            <a:off x="3810000" y="1255713"/>
            <a:ext cx="533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 marL="0" lvl="1"/>
            <a:r>
              <a:rPr lang="en-US" b="1">
                <a:solidFill>
                  <a:srgbClr val="063DE8"/>
                </a:solidFill>
              </a:rPr>
              <a:t>C-value paradox: </a:t>
            </a:r>
            <a:r>
              <a:rPr lang="en-US" b="1"/>
              <a:t>DNA content/haploid genome varies widely</a:t>
            </a:r>
          </a:p>
          <a:p>
            <a:pPr marL="0" lvl="1"/>
            <a:r>
              <a:rPr lang="en-US" b="1"/>
              <a:t>Some phyla show little variation:  </a:t>
            </a:r>
            <a:r>
              <a:rPr lang="en-US" b="1">
                <a:solidFill>
                  <a:srgbClr val="FF0000"/>
                </a:solidFill>
              </a:rPr>
              <a:t>birds</a:t>
            </a:r>
            <a:r>
              <a:rPr lang="en-US" b="1"/>
              <a:t> all have ~</a:t>
            </a:r>
            <a:r>
              <a:rPr lang="en-US" b="1">
                <a:solidFill>
                  <a:srgbClr val="FF0000"/>
                </a:solidFill>
              </a:rPr>
              <a:t>10</a:t>
            </a:r>
            <a:r>
              <a:rPr lang="en-US" b="1" baseline="30000">
                <a:solidFill>
                  <a:srgbClr val="FF0000"/>
                </a:solidFill>
              </a:rPr>
              <a:t>9</a:t>
            </a:r>
            <a:r>
              <a:rPr lang="en-US" b="1" baseline="30000">
                <a:solidFill>
                  <a:srgbClr val="500093"/>
                </a:solidFill>
              </a:rPr>
              <a:t> </a:t>
            </a:r>
            <a:r>
              <a:rPr lang="en-US" b="1"/>
              <a:t>bp</a:t>
            </a:r>
          </a:p>
          <a:p>
            <a:pPr marL="0" lvl="2"/>
            <a:r>
              <a:rPr lang="en-US" b="1">
                <a:solidFill>
                  <a:srgbClr val="714400"/>
                </a:solidFill>
              </a:rPr>
              <a:t>mammals </a:t>
            </a:r>
            <a:r>
              <a:rPr lang="en-US" b="1"/>
              <a:t>all have ~ </a:t>
            </a:r>
            <a:r>
              <a:rPr lang="en-US" b="1">
                <a:solidFill>
                  <a:srgbClr val="FF0000"/>
                </a:solidFill>
              </a:rPr>
              <a:t>3 x 10</a:t>
            </a:r>
            <a:r>
              <a:rPr lang="en-US" b="1" baseline="30000">
                <a:solidFill>
                  <a:srgbClr val="FF0000"/>
                </a:solidFill>
              </a:rPr>
              <a:t>9 </a:t>
            </a:r>
            <a:r>
              <a:rPr lang="en-US" b="1"/>
              <a:t>bp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9"/>
          <a:stretch>
            <a:fillRect/>
          </a:stretch>
        </p:blipFill>
        <p:spPr bwMode="auto">
          <a:xfrm>
            <a:off x="3810000" y="1255713"/>
            <a:ext cx="533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 marL="0" lvl="1"/>
            <a:r>
              <a:rPr lang="en-US" b="1">
                <a:solidFill>
                  <a:srgbClr val="063DE8"/>
                </a:solidFill>
              </a:rPr>
              <a:t>C-value paradox: </a:t>
            </a:r>
            <a:r>
              <a:rPr lang="en-US" b="1"/>
              <a:t>DNA content/haploid genome varies widely</a:t>
            </a:r>
          </a:p>
          <a:p>
            <a:pPr marL="0" lvl="1"/>
            <a:r>
              <a:rPr lang="en-US" b="1"/>
              <a:t>Some phyla show little variation:  </a:t>
            </a:r>
            <a:r>
              <a:rPr lang="en-US" b="1">
                <a:solidFill>
                  <a:srgbClr val="FF0000"/>
                </a:solidFill>
              </a:rPr>
              <a:t>birds</a:t>
            </a:r>
            <a:r>
              <a:rPr lang="en-US" b="1"/>
              <a:t> all have ~</a:t>
            </a:r>
            <a:r>
              <a:rPr lang="en-US" b="1">
                <a:solidFill>
                  <a:srgbClr val="FF0000"/>
                </a:solidFill>
              </a:rPr>
              <a:t>10</a:t>
            </a:r>
            <a:r>
              <a:rPr lang="en-US" b="1" baseline="30000">
                <a:solidFill>
                  <a:srgbClr val="FF0000"/>
                </a:solidFill>
              </a:rPr>
              <a:t>9</a:t>
            </a:r>
            <a:r>
              <a:rPr lang="en-US" b="1" baseline="30000">
                <a:solidFill>
                  <a:srgbClr val="500093"/>
                </a:solidFill>
              </a:rPr>
              <a:t> </a:t>
            </a:r>
            <a:r>
              <a:rPr lang="en-US" b="1"/>
              <a:t>bp</a:t>
            </a:r>
          </a:p>
          <a:p>
            <a:pPr marL="0" lvl="2"/>
            <a:r>
              <a:rPr lang="en-US" b="1">
                <a:solidFill>
                  <a:srgbClr val="714400"/>
                </a:solidFill>
              </a:rPr>
              <a:t>mammals </a:t>
            </a:r>
            <a:r>
              <a:rPr lang="en-US" b="1"/>
              <a:t>all have ~ </a:t>
            </a:r>
            <a:r>
              <a:rPr lang="en-US" b="1">
                <a:solidFill>
                  <a:srgbClr val="FF0000"/>
                </a:solidFill>
              </a:rPr>
              <a:t>3 x 10</a:t>
            </a:r>
            <a:r>
              <a:rPr lang="en-US" b="1" baseline="30000">
                <a:solidFill>
                  <a:srgbClr val="FF0000"/>
                </a:solidFill>
              </a:rPr>
              <a:t>9 </a:t>
            </a:r>
            <a:r>
              <a:rPr lang="en-US" b="1"/>
              <a:t>bp</a:t>
            </a:r>
          </a:p>
          <a:p>
            <a:pPr marL="0" lvl="1"/>
            <a:r>
              <a:rPr lang="en-US" b="1"/>
              <a:t>Other phyla are all over</a:t>
            </a:r>
          </a:p>
          <a:p>
            <a:pPr marL="0" lvl="1"/>
            <a:r>
              <a:rPr lang="en-US" b="1">
                <a:solidFill>
                  <a:srgbClr val="DC0081"/>
                </a:solidFill>
              </a:rPr>
              <a:t>Insects</a:t>
            </a:r>
            <a:r>
              <a:rPr lang="en-US" b="1"/>
              <a:t> vary 100 x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9"/>
          <a:stretch>
            <a:fillRect/>
          </a:stretch>
        </p:blipFill>
        <p:spPr bwMode="auto">
          <a:xfrm>
            <a:off x="3810000" y="1255713"/>
            <a:ext cx="533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Genome Projects</a:t>
            </a:r>
            <a:endParaRPr lang="en-US" b="1"/>
          </a:p>
          <a:p>
            <a:pPr marL="0" lvl="1"/>
            <a:r>
              <a:rPr lang="en-US" b="1">
                <a:solidFill>
                  <a:srgbClr val="063DE8"/>
                </a:solidFill>
              </a:rPr>
              <a:t>C-value paradox: </a:t>
            </a:r>
            <a:r>
              <a:rPr lang="en-US" b="1"/>
              <a:t>DNA content/haploid genome varies widely</a:t>
            </a:r>
          </a:p>
          <a:p>
            <a:pPr marL="0" lvl="1"/>
            <a:r>
              <a:rPr lang="en-US" b="1"/>
              <a:t>Some phyla show little variation:  </a:t>
            </a:r>
            <a:r>
              <a:rPr lang="en-US" b="1">
                <a:solidFill>
                  <a:srgbClr val="FF0000"/>
                </a:solidFill>
              </a:rPr>
              <a:t>birds</a:t>
            </a:r>
            <a:r>
              <a:rPr lang="en-US" b="1"/>
              <a:t> all have ~</a:t>
            </a:r>
            <a:r>
              <a:rPr lang="en-US" b="1">
                <a:solidFill>
                  <a:srgbClr val="FF0000"/>
                </a:solidFill>
              </a:rPr>
              <a:t>10</a:t>
            </a:r>
            <a:r>
              <a:rPr lang="en-US" b="1" baseline="30000">
                <a:solidFill>
                  <a:srgbClr val="FF0000"/>
                </a:solidFill>
              </a:rPr>
              <a:t>9</a:t>
            </a:r>
            <a:r>
              <a:rPr lang="en-US" b="1" baseline="30000">
                <a:solidFill>
                  <a:srgbClr val="500093"/>
                </a:solidFill>
              </a:rPr>
              <a:t> </a:t>
            </a:r>
            <a:r>
              <a:rPr lang="en-US" b="1"/>
              <a:t>bp</a:t>
            </a:r>
          </a:p>
          <a:p>
            <a:pPr marL="0" lvl="2"/>
            <a:r>
              <a:rPr lang="en-US" b="1">
                <a:solidFill>
                  <a:srgbClr val="714400"/>
                </a:solidFill>
              </a:rPr>
              <a:t>mammals </a:t>
            </a:r>
            <a:r>
              <a:rPr lang="en-US" b="1"/>
              <a:t>all have ~ </a:t>
            </a:r>
            <a:r>
              <a:rPr lang="en-US" b="1">
                <a:solidFill>
                  <a:srgbClr val="FF0000"/>
                </a:solidFill>
              </a:rPr>
              <a:t>3 x 10</a:t>
            </a:r>
            <a:r>
              <a:rPr lang="en-US" b="1" baseline="30000">
                <a:solidFill>
                  <a:srgbClr val="FF0000"/>
                </a:solidFill>
              </a:rPr>
              <a:t>9 </a:t>
            </a:r>
            <a:r>
              <a:rPr lang="en-US" b="1"/>
              <a:t>bp</a:t>
            </a:r>
          </a:p>
          <a:p>
            <a:pPr marL="0" lvl="1"/>
            <a:r>
              <a:rPr lang="en-US" b="1"/>
              <a:t>Other phyla are all over</a:t>
            </a:r>
          </a:p>
          <a:p>
            <a:pPr marL="0" lvl="1"/>
            <a:r>
              <a:rPr lang="en-US" b="1">
                <a:solidFill>
                  <a:srgbClr val="DC0081"/>
                </a:solidFill>
              </a:rPr>
              <a:t>Insects</a:t>
            </a:r>
            <a:r>
              <a:rPr lang="en-US" b="1"/>
              <a:t> vary 100 x</a:t>
            </a:r>
          </a:p>
          <a:p>
            <a:pPr marL="0" lvl="1"/>
            <a:r>
              <a:rPr lang="en-US" b="1"/>
              <a:t>flowering </a:t>
            </a:r>
            <a:r>
              <a:rPr lang="en-US" b="1">
                <a:solidFill>
                  <a:srgbClr val="00AE00"/>
                </a:solidFill>
              </a:rPr>
              <a:t>plants</a:t>
            </a:r>
            <a:r>
              <a:rPr lang="en-US" b="1"/>
              <a:t> </a:t>
            </a:r>
          </a:p>
          <a:p>
            <a:pPr marL="0" lvl="1"/>
            <a:r>
              <a:rPr lang="en-US" b="1"/>
              <a:t>vary 1000x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212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C-value paradox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One cause = variations in chromosome #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2C chromosome numbers vary widely</a:t>
            </a:r>
          </a:p>
          <a:p>
            <a:pPr lvl="1">
              <a:spcBef>
                <a:spcPct val="50000"/>
              </a:spcBef>
            </a:pPr>
            <a:r>
              <a:rPr lang="en-US" b="1">
                <a:solidFill>
                  <a:srgbClr val="005400"/>
                </a:solidFill>
              </a:rPr>
              <a:t>Haplopappus has 2</a:t>
            </a:r>
            <a:endParaRPr lang="en-US" b="1">
              <a:solidFill>
                <a:schemeClr val="hlink"/>
              </a:solidFill>
            </a:endParaRPr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C-value paradox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One cause = variations in chromosome #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2C chromosome numbers vary widely</a:t>
            </a:r>
          </a:p>
          <a:p>
            <a:pPr lvl="1">
              <a:spcBef>
                <a:spcPct val="50000"/>
              </a:spcBef>
            </a:pPr>
            <a:r>
              <a:rPr lang="en-US" b="1">
                <a:solidFill>
                  <a:srgbClr val="005400"/>
                </a:solidFill>
              </a:rPr>
              <a:t>Haplopappus has 2</a:t>
            </a:r>
          </a:p>
          <a:p>
            <a:pPr lvl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Arabidopsis has 10</a:t>
            </a:r>
          </a:p>
          <a:p>
            <a:pPr lvl="1">
              <a:spcBef>
                <a:spcPct val="50000"/>
              </a:spcBef>
            </a:pPr>
            <a:endParaRPr lang="en-US" b="1">
              <a:solidFill>
                <a:schemeClr val="hlink"/>
              </a:solidFill>
            </a:endParaRPr>
          </a:p>
        </p:txBody>
      </p:sp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5370" r="13605" b="9074"/>
          <a:stretch>
            <a:fillRect/>
          </a:stretch>
        </p:blipFill>
        <p:spPr bwMode="auto">
          <a:xfrm>
            <a:off x="4267200" y="0"/>
            <a:ext cx="487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54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</a:rPr>
              <a:t>C-value paradox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b="1" dirty="0"/>
              <a:t>One cause = variations in 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chromosome #s &amp; </a:t>
            </a:r>
            <a:r>
              <a:rPr lang="en-US" b="1" dirty="0" err="1"/>
              <a:t>ploidy</a:t>
            </a:r>
            <a:endParaRPr lang="en-US" dirty="0"/>
          </a:p>
          <a:p>
            <a:pPr marL="228600" lvl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2C chromosome #s vary widely</a:t>
            </a:r>
          </a:p>
          <a:p>
            <a:pPr marL="228600" lvl="1">
              <a:spcBef>
                <a:spcPct val="50000"/>
              </a:spcBef>
            </a:pPr>
            <a:r>
              <a:rPr lang="en-US" b="1" dirty="0" err="1">
                <a:solidFill>
                  <a:srgbClr val="005400"/>
                </a:solidFill>
              </a:rPr>
              <a:t>Haplopappus</a:t>
            </a:r>
            <a:r>
              <a:rPr lang="en-US" b="1" dirty="0">
                <a:solidFill>
                  <a:srgbClr val="005400"/>
                </a:solidFill>
              </a:rPr>
              <a:t> has 2</a:t>
            </a:r>
          </a:p>
          <a:p>
            <a:pPr marL="228600" lvl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Arabidopsis has 10</a:t>
            </a:r>
          </a:p>
          <a:p>
            <a:pPr marL="228600" lvl="1">
              <a:spcBef>
                <a:spcPct val="50000"/>
              </a:spcBef>
            </a:pPr>
            <a:r>
              <a:rPr lang="en-US" b="1" dirty="0"/>
              <a:t>Rice has 24</a:t>
            </a:r>
          </a:p>
          <a:p>
            <a:pPr marL="228600" lvl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Humans have 46</a:t>
            </a:r>
          </a:p>
          <a:p>
            <a:pPr marL="228600" lvl="1">
              <a:spcBef>
                <a:spcPct val="50000"/>
              </a:spcBef>
            </a:pPr>
            <a:r>
              <a:rPr lang="en-US" b="1" dirty="0">
                <a:solidFill>
                  <a:srgbClr val="037C03"/>
                </a:solidFill>
              </a:rPr>
              <a:t>Tobacco (6n) has 72</a:t>
            </a:r>
            <a:endParaRPr lang="en-US" b="1" dirty="0">
              <a:solidFill>
                <a:schemeClr val="tx2"/>
              </a:solidFill>
            </a:endParaRPr>
          </a:p>
          <a:p>
            <a:pPr marL="228600" lvl="1">
              <a:spcBef>
                <a:spcPct val="50000"/>
              </a:spcBef>
            </a:pPr>
            <a:r>
              <a:rPr lang="en-US" b="1" dirty="0">
                <a:solidFill>
                  <a:srgbClr val="8901F3"/>
                </a:solidFill>
              </a:rPr>
              <a:t>Kiwifruit (8n) have 196</a:t>
            </a:r>
            <a:endParaRPr lang="en-US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1588"/>
            <a:ext cx="9066213" cy="2281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ea typeface="+mn-ea"/>
                <a:cs typeface="Times New Roman"/>
              </a:rPr>
              <a:t>Plan A</a:t>
            </a:r>
          </a:p>
          <a:p>
            <a:pPr>
              <a:spcBef>
                <a:spcPct val="10000"/>
              </a:spcBef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Standard lecture course, except: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Last lectures will be chosen by you -&gt; electives</a:t>
            </a:r>
          </a:p>
          <a:p>
            <a:pPr algn="ctr">
              <a:spcBef>
                <a:spcPct val="10000"/>
              </a:spcBef>
              <a:defRPr/>
            </a:pPr>
            <a:endParaRPr lang="en-US" b="1" dirty="0">
              <a:latin typeface="Times" pitchFamily="-108" charset="0"/>
              <a:ea typeface="+mn-ea"/>
              <a:cs typeface="+mn-cs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b="1" dirty="0">
                <a:solidFill>
                  <a:srgbClr val="1116D3"/>
                </a:solidFill>
                <a:latin typeface="Times" pitchFamily="-108" charset="0"/>
                <a:ea typeface="+mn-ea"/>
                <a:cs typeface="+mn-cs"/>
              </a:rPr>
              <a:t>			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9525" y="55563"/>
            <a:ext cx="90630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C-value paradox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Chromosome numbers vary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So does chromosome size!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45058" name="Picture 1" descr="Screen shot 2014-01-11 at 2.1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00213"/>
            <a:ext cx="554513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9525" y="55563"/>
            <a:ext cx="9063038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C-value paradox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Chromosome numbers vary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So does chromosome size!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</a:rPr>
              <a:t>Reason = variation in amounts of repetitive DNA</a:t>
            </a:r>
            <a:endParaRPr lang="en-US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46082" name="Picture 1" descr="Screen shot 2014-01-11 at 2.1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263775"/>
            <a:ext cx="4935537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17463" y="55563"/>
            <a:ext cx="9055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C-value paradox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Chromosome numbers vary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So does chromosome size!</a:t>
            </a:r>
            <a:endParaRPr lang="en-US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</a:rPr>
              <a:t>Reason = variation in amounts of repetitive DNA</a:t>
            </a:r>
            <a:endParaRPr lang="en-US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first demonstrated using Cot curves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denature</a:t>
            </a:r>
            <a:r>
              <a:rPr lang="en-US" b="1"/>
              <a:t> (melt) DNA by heating</a:t>
            </a:r>
          </a:p>
        </p:txBody>
      </p:sp>
      <p:pic>
        <p:nvPicPr>
          <p:cNvPr id="4813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denature</a:t>
            </a:r>
            <a:r>
              <a:rPr lang="en-US" b="1"/>
              <a:t> (melt) DNA by heating</a:t>
            </a:r>
          </a:p>
          <a:p>
            <a:pPr lvl="2">
              <a:spcBef>
                <a:spcPct val="50000"/>
              </a:spcBef>
            </a:pPr>
            <a:r>
              <a:rPr lang="en-US" b="1">
                <a:solidFill>
                  <a:srgbClr val="063DE8"/>
                </a:solidFill>
              </a:rPr>
              <a:t>dissociates into two single strands</a:t>
            </a:r>
          </a:p>
        </p:txBody>
      </p:sp>
      <p:pic>
        <p:nvPicPr>
          <p:cNvPr id="4915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</a:rPr>
              <a:t> denature </a:t>
            </a:r>
            <a:r>
              <a:rPr lang="en-US" b="1"/>
              <a:t>(melt) DNA by heating</a:t>
            </a:r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0000CC"/>
                </a:solidFill>
              </a:rPr>
              <a:t>Cool DNA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5017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222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</a:rPr>
              <a:t> denature </a:t>
            </a:r>
            <a:r>
              <a:rPr lang="en-US" b="1"/>
              <a:t>(melt) DNA by heating</a:t>
            </a:r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0000CC"/>
                </a:solidFill>
              </a:rPr>
              <a:t>Cool DNA: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0000CC"/>
                </a:solidFill>
              </a:rPr>
              <a:t>complementary strands find each other &amp;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anneal</a:t>
            </a:r>
          </a:p>
        </p:txBody>
      </p:sp>
      <p:pic>
        <p:nvPicPr>
          <p:cNvPr id="5120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35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</a:rPr>
              <a:t> denature </a:t>
            </a:r>
            <a:r>
              <a:rPr lang="en-US" b="1"/>
              <a:t>(melt) DNA by heating</a:t>
            </a:r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0000CC"/>
                </a:solidFill>
              </a:rPr>
              <a:t>Cool DNA: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0000CC"/>
                </a:solidFill>
              </a:rPr>
              <a:t>complementary strands find each other &amp;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anneal</a:t>
            </a:r>
          </a:p>
          <a:p>
            <a:pPr marL="1371600" lvl="2" indent="-457200">
              <a:spcBef>
                <a:spcPct val="5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hybridize</a:t>
            </a:r>
          </a:p>
          <a:p>
            <a:pPr marL="1371600" lvl="2" indent="-457200">
              <a:spcBef>
                <a:spcPct val="50000"/>
              </a:spcBef>
              <a:buFont typeface="Arial" charset="0"/>
              <a:buAutoNum type="arabicPeriod"/>
            </a:pP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222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35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</a:rPr>
              <a:t> denature </a:t>
            </a:r>
            <a:r>
              <a:rPr lang="en-US" b="1"/>
              <a:t>(melt) DNA by heating</a:t>
            </a:r>
          </a:p>
          <a:p>
            <a:pPr marL="914400" lvl="1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b="1">
                <a:solidFill>
                  <a:srgbClr val="0000CC"/>
                </a:solidFill>
              </a:rPr>
              <a:t>Cool DNA: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0000CC"/>
                </a:solidFill>
              </a:rPr>
              <a:t>complementary strands find each other &amp;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anneal</a:t>
            </a:r>
          </a:p>
          <a:p>
            <a:pPr marL="1371600" lvl="2" indent="-457200">
              <a:spcBef>
                <a:spcPct val="5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Hybridize: </a:t>
            </a:r>
            <a:r>
              <a:rPr lang="en-US" b="1">
                <a:solidFill>
                  <a:srgbClr val="FC0128"/>
                </a:solidFill>
              </a:rPr>
              <a:t>don't have to be the same strands</a:t>
            </a:r>
            <a:endParaRPr lang="en-US" b="1">
              <a:solidFill>
                <a:srgbClr val="008000"/>
              </a:solidFill>
            </a:endParaRPr>
          </a:p>
          <a:p>
            <a:pPr marL="1371600" lvl="2" indent="-457200">
              <a:spcBef>
                <a:spcPct val="50000"/>
              </a:spcBef>
              <a:buFont typeface="Arial" charset="0"/>
              <a:buAutoNum type="arabicPeriod"/>
            </a:pP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325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71438" y="-4763"/>
            <a:ext cx="9001125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ts val="475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 marL="914400" lvl="1" indent="-457200">
              <a:spcBef>
                <a:spcPts val="475"/>
              </a:spcBef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</a:rPr>
              <a:t> denature </a:t>
            </a:r>
            <a:r>
              <a:rPr lang="en-US" b="1"/>
              <a:t>(melt) DNA by heating</a:t>
            </a:r>
          </a:p>
          <a:p>
            <a:pPr marL="914400" lvl="1" indent="-457200">
              <a:spcBef>
                <a:spcPts val="475"/>
              </a:spcBef>
              <a:buFont typeface="Arial" charset="0"/>
              <a:buAutoNum type="arabicPeriod"/>
            </a:pPr>
            <a:r>
              <a:rPr lang="en-US" b="1">
                <a:solidFill>
                  <a:srgbClr val="0000CC"/>
                </a:solidFill>
              </a:rPr>
              <a:t>Cool DNA: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0000CC"/>
                </a:solidFill>
              </a:rPr>
              <a:t>complementary strands find each other &amp;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anneal</a:t>
            </a:r>
          </a:p>
          <a:p>
            <a:pPr marL="1371600" lvl="2" indent="-457200">
              <a:spcBef>
                <a:spcPts val="475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Hybridize: </a:t>
            </a:r>
            <a:r>
              <a:rPr lang="en-US" b="1">
                <a:solidFill>
                  <a:srgbClr val="FC0128"/>
                </a:solidFill>
              </a:rPr>
              <a:t>don't have to be the same strands</a:t>
            </a:r>
          </a:p>
          <a:p>
            <a:pPr marL="914400" lvl="1" indent="-457200">
              <a:spcBef>
                <a:spcPts val="475"/>
              </a:spcBef>
              <a:buFont typeface="Times" charset="0"/>
              <a:buAutoNum type="arabicPeriod"/>
            </a:pPr>
            <a:r>
              <a:rPr lang="en-US" b="1">
                <a:solidFill>
                  <a:srgbClr val="00AE00"/>
                </a:solidFill>
              </a:rPr>
              <a:t>Rate</a:t>
            </a:r>
            <a:r>
              <a:rPr lang="en-US" b="1"/>
              <a:t> depends on [complementary strands]</a:t>
            </a:r>
            <a:endParaRPr lang="en-US" b="1">
              <a:solidFill>
                <a:srgbClr val="FC0128"/>
              </a:solidFill>
            </a:endParaRPr>
          </a:p>
          <a:p>
            <a:pPr marL="1371600" lvl="2" indent="-457200">
              <a:spcBef>
                <a:spcPts val="475"/>
              </a:spcBef>
              <a:buFont typeface="Arial" charset="0"/>
              <a:buChar char="•"/>
            </a:pPr>
            <a:endParaRPr lang="en-US" b="1">
              <a:solidFill>
                <a:srgbClr val="FC0128"/>
              </a:solidFill>
            </a:endParaRPr>
          </a:p>
          <a:p>
            <a:pPr marL="1371600" lvl="2" indent="-457200">
              <a:spcBef>
                <a:spcPts val="475"/>
              </a:spcBef>
              <a:buFont typeface="Arial" charset="0"/>
              <a:buChar char="•"/>
            </a:pPr>
            <a:endParaRPr lang="en-US" b="1">
              <a:solidFill>
                <a:srgbClr val="008000"/>
              </a:solidFill>
            </a:endParaRPr>
          </a:p>
          <a:p>
            <a:pPr marL="1371600" lvl="2" indent="-457200">
              <a:spcBef>
                <a:spcPts val="475"/>
              </a:spcBef>
              <a:buFont typeface="Arial" charset="0"/>
              <a:buAutoNum type="arabicPeriod"/>
            </a:pP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427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1588"/>
            <a:ext cx="9066213" cy="2728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ea typeface="+mn-ea"/>
                <a:cs typeface="Times New Roman"/>
              </a:rPr>
              <a:t>Plan A</a:t>
            </a:r>
          </a:p>
          <a:p>
            <a:pPr>
              <a:spcBef>
                <a:spcPct val="10000"/>
              </a:spcBef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Standard lecture course, except: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Last lectures will be chosen by you -&gt; electives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ea typeface="+mn-ea"/>
                <a:cs typeface="Times New Roman"/>
              </a:rPr>
              <a:t>Last 4 labs will be an independent research project</a:t>
            </a:r>
          </a:p>
          <a:p>
            <a:pPr algn="ctr">
              <a:spcBef>
                <a:spcPct val="10000"/>
              </a:spcBef>
              <a:defRPr/>
            </a:pPr>
            <a:endParaRPr lang="en-US" b="1" dirty="0">
              <a:latin typeface="Times" pitchFamily="-108" charset="0"/>
              <a:ea typeface="+mn-ea"/>
              <a:cs typeface="+mn-cs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b="1" dirty="0">
                <a:solidFill>
                  <a:srgbClr val="1116D3"/>
                </a:solidFill>
                <a:latin typeface="Times" pitchFamily="-108" charset="0"/>
                <a:ea typeface="+mn-ea"/>
                <a:cs typeface="+mn-cs"/>
              </a:rPr>
              <a:t>			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5"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0" y="0"/>
            <a:ext cx="9072563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Cot curves</a:t>
            </a:r>
            <a:endParaRPr lang="en-US" dirty="0">
              <a:latin typeface="Times New Roman"/>
              <a:cs typeface="Times New Roman"/>
            </a:endParaRPr>
          </a:p>
          <a:p>
            <a:pPr marL="0"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1) denature DNA</a:t>
            </a:r>
          </a:p>
          <a:p>
            <a:pPr marL="0" lvl="1">
              <a:spcBef>
                <a:spcPts val="0"/>
              </a:spcBef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2) cool DNA </a:t>
            </a:r>
            <a:endParaRPr lang="en-US" b="1" dirty="0">
              <a:latin typeface="Times New Roman"/>
              <a:cs typeface="Times New Roman"/>
            </a:endParaRPr>
          </a:p>
          <a:p>
            <a:pPr marL="0" lvl="1">
              <a:spcBef>
                <a:spcPts val="0"/>
              </a:spcBef>
            </a:pPr>
            <a:r>
              <a:rPr lang="en-US" b="1" dirty="0">
                <a:latin typeface="Times New Roman"/>
                <a:cs typeface="Times New Roman"/>
              </a:rPr>
              <a:t>3) at intervals measure [single-stranded DNA]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76200" y="228600"/>
            <a:ext cx="899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" y="1479191"/>
            <a:ext cx="3572107" cy="537880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 bwMode="auto">
          <a:xfrm>
            <a:off x="4763" y="1300163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0" y="0"/>
            <a:ext cx="90773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>
              <a:spcBef>
                <a:spcPct val="20000"/>
              </a:spcBef>
            </a:pPr>
            <a:r>
              <a:rPr lang="en-US" b="1"/>
              <a:t>viruses &amp; bacteria show simple curves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63DE8"/>
                </a:solidFill>
              </a:rPr>
              <a:t>Cot is inversely proportional to genome size</a:t>
            </a:r>
            <a:r>
              <a:rPr lang="en-US"/>
              <a:t> 		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006600"/>
            <a:ext cx="62103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147638" y="71438"/>
            <a:ext cx="892492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>
              <a:spcBef>
                <a:spcPct val="20000"/>
              </a:spcBef>
            </a:pPr>
            <a:r>
              <a:rPr lang="en-US" b="1"/>
              <a:t>eucaryotes show 3 step curves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Step 1 renatures rapidly: </a:t>
            </a:r>
            <a:r>
              <a:rPr lang="ja-JP" altLang="en-US" b="1">
                <a:solidFill>
                  <a:srgbClr val="0000FF"/>
                </a:solidFill>
              </a:rPr>
              <a:t>“</a:t>
            </a:r>
            <a:r>
              <a:rPr lang="en-US" altLang="ja-JP" b="1">
                <a:solidFill>
                  <a:srgbClr val="0000FF"/>
                </a:solidFill>
              </a:rPr>
              <a:t>highly repetitive</a:t>
            </a:r>
            <a:r>
              <a:rPr lang="ja-JP" altLang="en-US" b="1">
                <a:solidFill>
                  <a:srgbClr val="0000FF"/>
                </a:solidFill>
              </a:rPr>
              <a:t>”</a:t>
            </a:r>
            <a:endParaRPr lang="en-US" altLang="ja-JP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  <a:p>
            <a:pPr algn="ctr"/>
            <a:endParaRPr lang="en-US" sz="2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006600"/>
            <a:ext cx="62103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47638" y="71438"/>
            <a:ext cx="89249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>
              <a:spcBef>
                <a:spcPct val="20000"/>
              </a:spcBef>
            </a:pPr>
            <a:r>
              <a:rPr lang="en-US" b="1"/>
              <a:t>eucaryotes show 3 step curves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Step 1 renatures rapidly: </a:t>
            </a:r>
            <a:r>
              <a:rPr lang="ja-JP" altLang="en-US" b="1">
                <a:solidFill>
                  <a:srgbClr val="0000FF"/>
                </a:solidFill>
              </a:rPr>
              <a:t>“</a:t>
            </a:r>
            <a:r>
              <a:rPr lang="en-US" altLang="ja-JP" b="1">
                <a:solidFill>
                  <a:srgbClr val="0000FF"/>
                </a:solidFill>
              </a:rPr>
              <a:t>highly repetitive</a:t>
            </a:r>
            <a:r>
              <a:rPr lang="ja-JP" altLang="en-US" b="1">
                <a:solidFill>
                  <a:srgbClr val="0000FF"/>
                </a:solidFill>
              </a:rPr>
              <a:t>”</a:t>
            </a:r>
            <a:endParaRPr lang="en-US" altLang="ja-JP" b="1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08000"/>
                </a:solidFill>
              </a:rPr>
              <a:t>Step 2 is intermediate:  </a:t>
            </a:r>
            <a:r>
              <a:rPr lang="ja-JP" altLang="en-US" b="1">
                <a:solidFill>
                  <a:srgbClr val="008000"/>
                </a:solidFill>
              </a:rPr>
              <a:t>“</a:t>
            </a:r>
            <a:r>
              <a:rPr lang="en-US" altLang="ja-JP" b="1">
                <a:solidFill>
                  <a:srgbClr val="008000"/>
                </a:solidFill>
              </a:rPr>
              <a:t>moderately repetitive</a:t>
            </a:r>
            <a:r>
              <a:rPr lang="ja-JP" altLang="en-US" b="1">
                <a:solidFill>
                  <a:srgbClr val="008000"/>
                </a:solidFill>
              </a:rPr>
              <a:t>”</a:t>
            </a:r>
            <a:endParaRPr lang="en-US" altLang="ja-JP" b="1">
              <a:solidFill>
                <a:srgbClr val="008000"/>
              </a:solidFill>
            </a:endParaRPr>
          </a:p>
          <a:p>
            <a:pPr>
              <a:spcBef>
                <a:spcPct val="20000"/>
              </a:spcBef>
            </a:pPr>
            <a:endParaRPr lang="en-US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  <a:p>
            <a:pPr algn="ctr"/>
            <a:endParaRPr lang="en-US" sz="2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006600"/>
            <a:ext cx="62103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147638" y="71438"/>
            <a:ext cx="8924925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500093"/>
                </a:solidFill>
              </a:rPr>
              <a:t>Cot curves</a:t>
            </a:r>
            <a:endParaRPr lang="en-US" b="1"/>
          </a:p>
          <a:p>
            <a:pPr>
              <a:spcBef>
                <a:spcPct val="20000"/>
              </a:spcBef>
            </a:pPr>
            <a:r>
              <a:rPr lang="en-US" b="1"/>
              <a:t>eucaryotes show 3 step curves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Step 1 renatures rapidly: </a:t>
            </a:r>
            <a:r>
              <a:rPr lang="ja-JP" altLang="en-US" b="1">
                <a:solidFill>
                  <a:srgbClr val="0000FF"/>
                </a:solidFill>
              </a:rPr>
              <a:t>“</a:t>
            </a:r>
            <a:r>
              <a:rPr lang="en-US" altLang="ja-JP" b="1">
                <a:solidFill>
                  <a:srgbClr val="0000FF"/>
                </a:solidFill>
              </a:rPr>
              <a:t>highly repetitive</a:t>
            </a:r>
            <a:r>
              <a:rPr lang="ja-JP" altLang="en-US" b="1">
                <a:solidFill>
                  <a:srgbClr val="0000FF"/>
                </a:solidFill>
              </a:rPr>
              <a:t>”</a:t>
            </a:r>
            <a:endParaRPr lang="en-US" altLang="ja-JP" b="1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008000"/>
                </a:solidFill>
              </a:rPr>
              <a:t>Step 2 is intermediate:  </a:t>
            </a:r>
            <a:r>
              <a:rPr lang="ja-JP" altLang="en-US" b="1">
                <a:solidFill>
                  <a:srgbClr val="008000"/>
                </a:solidFill>
              </a:rPr>
              <a:t>“</a:t>
            </a:r>
            <a:r>
              <a:rPr lang="en-US" altLang="ja-JP" b="1">
                <a:solidFill>
                  <a:srgbClr val="008000"/>
                </a:solidFill>
              </a:rPr>
              <a:t>moderately repetitive</a:t>
            </a:r>
            <a:r>
              <a:rPr lang="ja-JP" altLang="en-US" b="1">
                <a:solidFill>
                  <a:srgbClr val="008000"/>
                </a:solidFill>
              </a:rPr>
              <a:t>”</a:t>
            </a:r>
            <a:endParaRPr lang="en-US" altLang="ja-JP" b="1">
              <a:solidFill>
                <a:srgbClr val="008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Step 3 is </a:t>
            </a:r>
            <a:r>
              <a:rPr lang="ja-JP" altLang="en-US" b="1">
                <a:solidFill>
                  <a:srgbClr val="FF0000"/>
                </a:solidFill>
              </a:rPr>
              <a:t>”</a:t>
            </a:r>
            <a:r>
              <a:rPr lang="en-US" altLang="ja-JP" b="1">
                <a:solidFill>
                  <a:srgbClr val="FF0000"/>
                </a:solidFill>
              </a:rPr>
              <a:t>unique"</a:t>
            </a:r>
            <a:endParaRPr lang="en-US" altLang="ja-JP" sz="200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endParaRPr lang="en-US" b="1">
              <a:solidFill>
                <a:srgbClr val="008000"/>
              </a:solidFill>
            </a:endParaRPr>
          </a:p>
          <a:p>
            <a:pPr>
              <a:spcBef>
                <a:spcPct val="20000"/>
              </a:spcBef>
            </a:pPr>
            <a:endParaRPr lang="en-US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  <a:p>
            <a:pPr algn="ctr"/>
            <a:endParaRPr lang="en-US" sz="20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-4763" y="147638"/>
            <a:ext cx="9077326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Molecular cloning</a:t>
            </a:r>
            <a:endParaRPr lang="en-US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/>
              <a:t>To identify the types of DNA sequences found within each class they must be cloned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-4763" y="147638"/>
            <a:ext cx="9077326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Molecular cloning</a:t>
            </a:r>
            <a:endParaRPr lang="en-US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To identify the types of DNA sequences found within each class they must be cloned</a:t>
            </a:r>
          </a:p>
          <a:p>
            <a:pPr marL="0" lvl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Force host to make millions of copies of a specific sequence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63DE8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-4763" y="147638"/>
            <a:ext cx="9077326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</a:rPr>
              <a:t>Molecular cloning</a:t>
            </a: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</a:rPr>
              <a:t>To identify the types of DNA sequences found within each class they must be cloned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</a:rPr>
              <a:t>Why?</a:t>
            </a:r>
            <a:endParaRPr lang="en-US" b="1" dirty="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</a:rPr>
              <a:t>To obtain enough copies of a specific sequence to work with!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typical coding sequences are 1,000 </a:t>
            </a:r>
            <a:r>
              <a:rPr lang="en-US" b="1" dirty="0" err="1">
                <a:solidFill>
                  <a:srgbClr val="FF0000"/>
                </a:solidFill>
              </a:rPr>
              <a:t>bp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cf</a:t>
            </a:r>
            <a:r>
              <a:rPr lang="en-US" b="1" dirty="0">
                <a:solidFill>
                  <a:srgbClr val="FF0000"/>
                </a:solidFill>
              </a:rPr>
              <a:t> haploid human genome is 3,000,000,000 </a:t>
            </a:r>
            <a:r>
              <a:rPr lang="en-US" b="1" dirty="0" err="1">
                <a:solidFill>
                  <a:srgbClr val="FF0000"/>
                </a:solidFill>
              </a:rPr>
              <a:t>bp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b="1" dirty="0"/>
              <a:t>average gene is &lt; 1/1,000,000 of total genome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2"/>
                </a:solidFill>
              </a:rPr>
              <a:t>			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71438" y="-4763"/>
            <a:ext cx="52625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Recombinant DNA</a:t>
            </a:r>
            <a:endParaRPr lang="en-US" b="1"/>
          </a:p>
          <a:p>
            <a:pPr>
              <a:spcBef>
                <a:spcPct val="50000"/>
              </a:spcBef>
            </a:pPr>
            <a:r>
              <a:rPr lang="en-US" b="1"/>
              <a:t>Arose from 2 key discoveries in the 1960's</a:t>
            </a:r>
          </a:p>
          <a:p>
            <a:pPr>
              <a:spcBef>
                <a:spcPct val="50000"/>
              </a:spcBef>
            </a:pPr>
            <a:r>
              <a:rPr lang="en-US" b="1"/>
              <a:t>1) </a:t>
            </a:r>
            <a:r>
              <a:rPr lang="en-US" b="1">
                <a:solidFill>
                  <a:srgbClr val="FF0000"/>
                </a:solidFill>
              </a:rPr>
              <a:t>Werner Arber</a:t>
            </a:r>
            <a:r>
              <a:rPr lang="en-US" b="1"/>
              <a:t>: enzymes which cut DNA at specific sites</a:t>
            </a:r>
          </a:p>
          <a:p>
            <a:pPr lvl="1">
              <a:spcBef>
                <a:spcPct val="50000"/>
              </a:spcBef>
            </a:pPr>
            <a:r>
              <a:rPr lang="en-US" b="1">
                <a:solidFill>
                  <a:srgbClr val="063DE8"/>
                </a:solidFill>
              </a:rPr>
              <a:t>called "restriction enzymes</a:t>
            </a:r>
            <a:r>
              <a:rPr lang="ja-JP" altLang="en-US" b="1">
                <a:solidFill>
                  <a:srgbClr val="063DE8"/>
                </a:solidFill>
              </a:rPr>
              <a:t>”</a:t>
            </a:r>
            <a:r>
              <a:rPr lang="en-US" altLang="ja-JP" b="1">
                <a:solidFill>
                  <a:srgbClr val="063DE8"/>
                </a:solidFill>
              </a:rPr>
              <a:t> because restrict host range for certain bacteriophage</a:t>
            </a:r>
            <a:endParaRPr lang="en-US" b="1">
              <a:solidFill>
                <a:srgbClr val="063DE8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-4763" y="147638"/>
            <a:ext cx="5262563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</a:rPr>
              <a:t>Recombinant DNA</a:t>
            </a: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/>
              <a:t>Restriction enzymes cut DNA at specific sites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63DE8"/>
                </a:solidFill>
              </a:rPr>
              <a:t>bacterial</a:t>
            </a:r>
            <a:r>
              <a:rPr lang="ja-JP" altLang="en-US" b="1" dirty="0">
                <a:solidFill>
                  <a:srgbClr val="063DE8"/>
                </a:solidFill>
              </a:rPr>
              <a:t>”</a:t>
            </a:r>
            <a:r>
              <a:rPr lang="en-US" altLang="ja-JP" b="1" dirty="0">
                <a:solidFill>
                  <a:srgbClr val="063DE8"/>
                </a:solidFill>
              </a:rPr>
              <a:t> immune system</a:t>
            </a:r>
            <a:r>
              <a:rPr lang="ja-JP" altLang="en-US" b="1" dirty="0">
                <a:solidFill>
                  <a:srgbClr val="063DE8"/>
                </a:solidFill>
              </a:rPr>
              <a:t>”</a:t>
            </a:r>
            <a:r>
              <a:rPr lang="en-US" altLang="ja-JP" b="1" dirty="0">
                <a:solidFill>
                  <a:srgbClr val="063DE8"/>
                </a:solidFill>
              </a:rPr>
              <a:t>: destroy </a:t>
            </a:r>
            <a:r>
              <a:rPr lang="ja-JP" altLang="en-US" b="1" dirty="0">
                <a:solidFill>
                  <a:srgbClr val="063DE8"/>
                </a:solidFill>
              </a:rPr>
              <a:t>“</a:t>
            </a:r>
            <a:r>
              <a:rPr lang="en-US" altLang="ja-JP" b="1" dirty="0">
                <a:solidFill>
                  <a:srgbClr val="063DE8"/>
                </a:solidFill>
              </a:rPr>
              <a:t>non-self</a:t>
            </a:r>
            <a:r>
              <a:rPr lang="ja-JP" altLang="en-US" b="1" dirty="0">
                <a:solidFill>
                  <a:srgbClr val="063DE8"/>
                </a:solidFill>
              </a:rPr>
              <a:t>”</a:t>
            </a:r>
            <a:r>
              <a:rPr lang="en-US" altLang="ja-JP" b="1" dirty="0">
                <a:solidFill>
                  <a:srgbClr val="063DE8"/>
                </a:solidFill>
              </a:rPr>
              <a:t> DNA</a:t>
            </a:r>
            <a:endParaRPr lang="en-US" b="1" dirty="0">
              <a:solidFill>
                <a:srgbClr val="063DE8"/>
              </a:solidFill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1588"/>
            <a:ext cx="9066213" cy="5548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chemeClr val="hlink"/>
                </a:solidFill>
                <a:latin typeface="Times New Roman"/>
                <a:ea typeface="+mn-ea"/>
                <a:cs typeface="Times New Roman"/>
              </a:rPr>
              <a:t>Plan A</a:t>
            </a:r>
          </a:p>
          <a:p>
            <a:pPr>
              <a:spcBef>
                <a:spcPct val="10000"/>
              </a:spcBef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Standard lecture course, except: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Last lectures will be chosen by you -&gt; electives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ea typeface="+mn-ea"/>
                <a:cs typeface="Times New Roman"/>
              </a:rPr>
              <a:t>Last 4 labs will be an independent research project</a:t>
            </a:r>
          </a:p>
          <a:p>
            <a:pPr marL="514350" indent="-51435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20% of grade will be “elective”</a:t>
            </a:r>
          </a:p>
          <a:p>
            <a:pPr marL="971550" lvl="1" indent="-514350">
              <a:spcBef>
                <a:spcPct val="10000"/>
              </a:spcBef>
              <a:buFont typeface="Arial"/>
              <a:buChar char="•"/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Paper</a:t>
            </a:r>
          </a:p>
          <a:p>
            <a:pPr marL="971550" lvl="1" indent="-514350">
              <a:spcBef>
                <a:spcPct val="10000"/>
              </a:spcBef>
              <a:buFont typeface="Arial"/>
              <a:buChar char="•"/>
              <a:defRPr/>
            </a:pPr>
            <a:r>
              <a:rPr lang="en-US" sz="2800" b="1" dirty="0">
                <a:solidFill>
                  <a:srgbClr val="1116D3"/>
                </a:solidFill>
                <a:latin typeface="Times New Roman"/>
                <a:ea typeface="+mn-ea"/>
                <a:cs typeface="Times New Roman"/>
              </a:rPr>
              <a:t>Talk</a:t>
            </a:r>
          </a:p>
          <a:p>
            <a:pPr marL="971550" lvl="1" indent="-514350">
              <a:spcBef>
                <a:spcPct val="10000"/>
              </a:spcBef>
              <a:buFont typeface="Arial"/>
              <a:buChar char="•"/>
              <a:defRPr/>
            </a:pPr>
            <a:r>
              <a:rPr lang="en-US" sz="2800" b="1" dirty="0">
                <a:solidFill>
                  <a:srgbClr val="037C03"/>
                </a:solidFill>
                <a:latin typeface="Times New Roman"/>
                <a:ea typeface="+mn-ea"/>
                <a:cs typeface="Times New Roman"/>
              </a:rPr>
              <a:t>Research proposal</a:t>
            </a:r>
          </a:p>
          <a:p>
            <a:pPr marL="971550" lvl="1" indent="-514350">
              <a:spcBef>
                <a:spcPct val="10000"/>
              </a:spcBef>
              <a:buFont typeface="Arial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Poster</a:t>
            </a:r>
          </a:p>
          <a:p>
            <a:pPr marL="971550" lvl="1" indent="-514350">
              <a:spcBef>
                <a:spcPct val="10000"/>
              </a:spcBef>
              <a:buFont typeface="Arial"/>
              <a:buChar char="•"/>
              <a:defRPr/>
            </a:pPr>
            <a:r>
              <a:rPr lang="en-US" sz="2800" b="1" dirty="0">
                <a:latin typeface="Times New Roman"/>
                <a:ea typeface="+mn-ea"/>
                <a:cs typeface="Times New Roman"/>
              </a:rPr>
              <a:t>Exam</a:t>
            </a:r>
          </a:p>
          <a:p>
            <a:pPr algn="ctr">
              <a:spcBef>
                <a:spcPct val="10000"/>
              </a:spcBef>
              <a:defRPr/>
            </a:pPr>
            <a:endParaRPr lang="en-US" b="1" dirty="0">
              <a:latin typeface="Times" pitchFamily="-108" charset="0"/>
              <a:ea typeface="+mn-ea"/>
              <a:cs typeface="+mn-cs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b="1" dirty="0">
                <a:solidFill>
                  <a:srgbClr val="1116D3"/>
                </a:solidFill>
                <a:latin typeface="Times" pitchFamily="-108" charset="0"/>
                <a:ea typeface="+mn-ea"/>
                <a:cs typeface="+mn-cs"/>
              </a:rPr>
              <a:t>			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-4763" y="15875"/>
            <a:ext cx="9077326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Recombinant DNA</a:t>
            </a:r>
            <a:endParaRPr lang="en-US" b="1"/>
          </a:p>
          <a:p>
            <a:r>
              <a:rPr lang="en-US" b="1"/>
              <a:t>Restriction enzymes cut DNA at specific sites</a:t>
            </a:r>
          </a:p>
          <a:p>
            <a:r>
              <a:rPr lang="en-US" b="1">
                <a:solidFill>
                  <a:srgbClr val="063DE8"/>
                </a:solidFill>
              </a:rPr>
              <a:t>bacterial</a:t>
            </a:r>
            <a:r>
              <a:rPr lang="ja-JP" altLang="en-US" b="1">
                <a:solidFill>
                  <a:srgbClr val="063DE8"/>
                </a:solidFill>
              </a:rPr>
              <a:t>”</a:t>
            </a:r>
            <a:r>
              <a:rPr lang="en-US" altLang="ja-JP" b="1">
                <a:solidFill>
                  <a:srgbClr val="063DE8"/>
                </a:solidFill>
              </a:rPr>
              <a:t> immune system</a:t>
            </a:r>
            <a:r>
              <a:rPr lang="ja-JP" altLang="en-US" b="1">
                <a:solidFill>
                  <a:srgbClr val="063DE8"/>
                </a:solidFill>
              </a:rPr>
              <a:t>”</a:t>
            </a:r>
            <a:r>
              <a:rPr lang="en-US" altLang="ja-JP" b="1">
                <a:solidFill>
                  <a:srgbClr val="063DE8"/>
                </a:solidFill>
              </a:rPr>
              <a:t>: destroy </a:t>
            </a:r>
            <a:r>
              <a:rPr lang="ja-JP" altLang="en-US" b="1">
                <a:solidFill>
                  <a:srgbClr val="063DE8"/>
                </a:solidFill>
              </a:rPr>
              <a:t>“</a:t>
            </a:r>
            <a:r>
              <a:rPr lang="en-US" altLang="ja-JP" b="1">
                <a:solidFill>
                  <a:srgbClr val="063DE8"/>
                </a:solidFill>
              </a:rPr>
              <a:t>non-self</a:t>
            </a:r>
            <a:r>
              <a:rPr lang="ja-JP" altLang="en-US" b="1">
                <a:solidFill>
                  <a:srgbClr val="063DE8"/>
                </a:solidFill>
              </a:rPr>
              <a:t>”</a:t>
            </a:r>
            <a:r>
              <a:rPr lang="en-US" altLang="ja-JP" b="1">
                <a:solidFill>
                  <a:srgbClr val="063DE8"/>
                </a:solidFill>
              </a:rPr>
              <a:t> DNA</a:t>
            </a:r>
            <a:endParaRPr lang="en-US" altLang="ja-JP" b="1"/>
          </a:p>
          <a:p>
            <a:r>
              <a:rPr lang="en-US" b="1">
                <a:solidFill>
                  <a:srgbClr val="008000"/>
                </a:solidFill>
              </a:rPr>
              <a:t>methylase recognizes same sequence &amp; protects it by methylating it </a:t>
            </a:r>
          </a:p>
          <a:p>
            <a:r>
              <a:rPr lang="en-US" b="1">
                <a:solidFill>
                  <a:srgbClr val="FC0128"/>
                </a:solidFill>
              </a:rPr>
              <a:t>Restriction/modification systems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6553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1438" y="147638"/>
            <a:ext cx="52625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Recombinant DNA</a:t>
            </a:r>
          </a:p>
          <a:p>
            <a:pPr>
              <a:spcBef>
                <a:spcPct val="50000"/>
              </a:spcBef>
            </a:pPr>
            <a:r>
              <a:rPr lang="en-US" b="1"/>
              <a:t>Restriction enzymes </a:t>
            </a:r>
            <a:r>
              <a:rPr lang="en-US" b="1">
                <a:solidFill>
                  <a:srgbClr val="000000"/>
                </a:solidFill>
              </a:rPr>
              <a:t>create unpaired </a:t>
            </a:r>
            <a:r>
              <a:rPr lang="en-US" b="1">
                <a:solidFill>
                  <a:srgbClr val="063DE8"/>
                </a:solidFill>
              </a:rPr>
              <a:t>"sticky ends</a:t>
            </a:r>
            <a:r>
              <a:rPr lang="ja-JP" altLang="en-US" b="1">
                <a:solidFill>
                  <a:srgbClr val="063DE8"/>
                </a:solidFill>
              </a:rPr>
              <a:t>”</a:t>
            </a:r>
            <a:r>
              <a:rPr lang="en-US" altLang="ja-JP" b="1">
                <a:solidFill>
                  <a:schemeClr val="tx2"/>
                </a:solidFill>
              </a:rPr>
              <a:t> </a:t>
            </a:r>
            <a:r>
              <a:rPr lang="en-US" altLang="ja-JP" b="1">
                <a:solidFill>
                  <a:srgbClr val="000000"/>
                </a:solidFill>
              </a:rPr>
              <a:t>which anneal with </a:t>
            </a:r>
            <a:r>
              <a:rPr lang="en-US" altLang="ja-JP" b="1">
                <a:solidFill>
                  <a:srgbClr val="FF0000"/>
                </a:solidFill>
              </a:rPr>
              <a:t>any </a:t>
            </a:r>
            <a:r>
              <a:rPr lang="en-US" altLang="ja-JP" b="1">
                <a:solidFill>
                  <a:srgbClr val="00AE00"/>
                </a:solidFill>
              </a:rPr>
              <a:t>complementary</a:t>
            </a:r>
            <a:r>
              <a:rPr lang="en-US" altLang="ja-JP" b="1">
                <a:solidFill>
                  <a:schemeClr val="tx2"/>
                </a:solidFill>
              </a:rPr>
              <a:t> </a:t>
            </a:r>
            <a:r>
              <a:rPr lang="en-US" altLang="ja-JP" b="1">
                <a:solidFill>
                  <a:srgbClr val="000000"/>
                </a:solidFill>
              </a:rPr>
              <a:t>sequence</a:t>
            </a:r>
            <a:endParaRPr lang="en-US" altLang="ja-JP" sz="2000" b="1">
              <a:solidFill>
                <a:srgbClr val="000000"/>
              </a:solidFill>
            </a:endParaRPr>
          </a:p>
          <a:p>
            <a:pPr algn="ctr"/>
            <a:endParaRPr lang="en-US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87500"/>
            <a:ext cx="53213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</a:rPr>
              <a:t>Recombinant DNA</a:t>
            </a:r>
            <a:r>
              <a:rPr lang="en-US" b="1"/>
              <a:t> </a:t>
            </a:r>
          </a:p>
          <a:p>
            <a:pPr>
              <a:spcBef>
                <a:spcPct val="50000"/>
              </a:spcBef>
            </a:pPr>
            <a:r>
              <a:rPr lang="en-US" b="1"/>
              <a:t>Arose from 2 key discoveries in the 1960's</a:t>
            </a:r>
          </a:p>
          <a:p>
            <a:pPr>
              <a:spcBef>
                <a:spcPct val="50000"/>
              </a:spcBef>
            </a:pPr>
            <a:r>
              <a:rPr lang="en-US" b="1"/>
              <a:t>1) </a:t>
            </a:r>
            <a:r>
              <a:rPr lang="en-US" b="1">
                <a:solidFill>
                  <a:srgbClr val="FF0000"/>
                </a:solidFill>
              </a:rPr>
              <a:t>restriction enzymes</a:t>
            </a:r>
          </a:p>
          <a:p>
            <a:pPr>
              <a:spcBef>
                <a:spcPct val="50000"/>
              </a:spcBef>
            </a:pPr>
            <a:r>
              <a:rPr lang="en-US" b="1"/>
              <a:t>2) </a:t>
            </a:r>
            <a:r>
              <a:rPr lang="en-US" b="1">
                <a:solidFill>
                  <a:srgbClr val="063DE8"/>
                </a:solidFill>
              </a:rPr>
              <a:t>Weiss</a:t>
            </a:r>
            <a:r>
              <a:rPr lang="en-US" b="1"/>
              <a:t>: </a:t>
            </a:r>
            <a:r>
              <a:rPr lang="en-US" b="1">
                <a:solidFill>
                  <a:srgbClr val="00AE00"/>
                </a:solidFill>
              </a:rPr>
              <a:t>DNA ligase </a:t>
            </a:r>
          </a:p>
          <a:p>
            <a:pPr>
              <a:spcBef>
                <a:spcPct val="50000"/>
              </a:spcBef>
            </a:pPr>
            <a:r>
              <a:rPr lang="en-US" b="1"/>
              <a:t>-&gt; enzyme which glues</a:t>
            </a:r>
          </a:p>
          <a:p>
            <a:pPr>
              <a:spcBef>
                <a:spcPct val="50000"/>
              </a:spcBef>
            </a:pPr>
            <a:r>
              <a:rPr lang="en-US" b="1"/>
              <a:t> DNA strands together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37C03"/>
                </a:solidFill>
              </a:rPr>
              <a:t>seals "nicks" in DNA backbone</a:t>
            </a:r>
            <a:endParaRPr lang="en-US" sz="2000" b="1">
              <a:solidFill>
                <a:srgbClr val="037C03"/>
              </a:solidFill>
            </a:endParaRPr>
          </a:p>
          <a:p>
            <a:pPr>
              <a:spcBef>
                <a:spcPct val="50000"/>
              </a:spcBef>
            </a:pPr>
            <a:endParaRPr lang="en-US" b="1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9050" y="4763"/>
            <a:ext cx="90535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00093"/>
                </a:solidFill>
              </a:rPr>
              <a:t>Molecular cloning</a:t>
            </a:r>
            <a:r>
              <a:rPr lang="en-US"/>
              <a:t> </a:t>
            </a:r>
          </a:p>
          <a:p>
            <a:r>
              <a:rPr lang="en-US" b="1"/>
              <a:t>How?</a:t>
            </a:r>
            <a:endParaRPr lang="en-US"/>
          </a:p>
          <a:p>
            <a:r>
              <a:rPr lang="en-US" b="1">
                <a:solidFill>
                  <a:srgbClr val="0000CC"/>
                </a:solidFill>
              </a:rPr>
              <a:t>1)  introduce DNA sequence into a</a:t>
            </a:r>
            <a:r>
              <a:rPr lang="en-US" b="1">
                <a:solidFill>
                  <a:srgbClr val="FC0128"/>
                </a:solidFill>
              </a:rPr>
              <a:t> vector</a:t>
            </a:r>
            <a:endParaRPr lang="en-US" b="1"/>
          </a:p>
          <a:p>
            <a:pPr marL="990600" lvl="1" indent="-533400"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Cut both DNA &amp; vector with restriction enzymes, anneal &amp; join with DNA ligase</a:t>
            </a:r>
            <a:endParaRPr lang="en-US" b="1"/>
          </a:p>
          <a:p>
            <a:pPr marL="990600" lvl="1" indent="-533400">
              <a:buFontTx/>
              <a:buChar char="•"/>
            </a:pPr>
            <a:r>
              <a:rPr lang="en-US" b="1">
                <a:solidFill>
                  <a:srgbClr val="FF0000"/>
                </a:solidFill>
              </a:rPr>
              <a:t>create a recombinant DNA molecule</a:t>
            </a:r>
            <a:endParaRPr lang="en-US" sz="2000" b="1">
              <a:solidFill>
                <a:srgbClr val="037C03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5"/>
          <p:cNvGrpSpPr>
            <a:grpSpLocks/>
          </p:cNvGrpSpPr>
          <p:nvPr/>
        </p:nvGrpSpPr>
        <p:grpSpPr bwMode="auto">
          <a:xfrm>
            <a:off x="5943600" y="3429000"/>
            <a:ext cx="2590800" cy="3429000"/>
            <a:chOff x="3360" y="1824"/>
            <a:chExt cx="1728" cy="2304"/>
          </a:xfrm>
        </p:grpSpPr>
        <p:pic>
          <p:nvPicPr>
            <p:cNvPr id="6963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824"/>
              <a:ext cx="172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9" name="Line 7"/>
            <p:cNvSpPr>
              <a:spLocks noChangeShapeType="1"/>
            </p:cNvSpPr>
            <p:nvPr/>
          </p:nvSpPr>
          <p:spPr bwMode="auto">
            <a:xfrm>
              <a:off x="3360" y="1824"/>
              <a:ext cx="0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0" name="Line 8"/>
            <p:cNvSpPr>
              <a:spLocks noChangeShapeType="1"/>
            </p:cNvSpPr>
            <p:nvPr/>
          </p:nvSpPr>
          <p:spPr bwMode="auto">
            <a:xfrm>
              <a:off x="5088" y="1824"/>
              <a:ext cx="0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>
              <a:off x="3360" y="4128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963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57"/>
          <a:stretch>
            <a:fillRect/>
          </a:stretch>
        </p:blipFill>
        <p:spPr bwMode="auto">
          <a:xfrm>
            <a:off x="4876800" y="381000"/>
            <a:ext cx="4267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Molecular cloning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How?</a:t>
            </a:r>
          </a:p>
          <a:p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1) create recombinant DNA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2) transform </a:t>
            </a:r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recombinant </a:t>
            </a:r>
          </a:p>
          <a:p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molecules </a:t>
            </a:r>
            <a:r>
              <a:rPr lang="en-US" b="1" dirty="0">
                <a:latin typeface="Times New Roman" charset="0"/>
                <a:cs typeface="Times New Roman" charset="0"/>
              </a:rPr>
              <a:t>into suitable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host</a:t>
            </a:r>
            <a:r>
              <a:rPr lang="en-US" sz="2000" dirty="0"/>
              <a:t>		</a:t>
            </a: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6096000" y="2933700"/>
            <a:ext cx="2286000" cy="8001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96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5417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0"/>
            <a:ext cx="5588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-4763" y="-4763"/>
            <a:ext cx="4652963" cy="31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Molecular cloning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How?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create recombinant DNA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2) transform </a:t>
            </a:r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recombinant molecules </a:t>
            </a:r>
            <a:r>
              <a:rPr lang="en-US" b="1" dirty="0">
                <a:latin typeface="Times New Roman" charset="0"/>
                <a:cs typeface="Times New Roman" charset="0"/>
              </a:rPr>
              <a:t>into suitable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host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3) identify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hosts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</a:rPr>
              <a:t>which have taken up your </a:t>
            </a:r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recombinant molecules</a:t>
            </a:r>
            <a:endParaRPr lang="en-US" sz="2000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0"/>
            <a:ext cx="5588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-4763" y="-4763"/>
            <a:ext cx="4652963" cy="406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Molecular cloning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How?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create recombinant DNA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2) transform </a:t>
            </a:r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recombinant molecules </a:t>
            </a:r>
            <a:r>
              <a:rPr lang="en-US" b="1" dirty="0">
                <a:latin typeface="Times New Roman" charset="0"/>
                <a:cs typeface="Times New Roman" charset="0"/>
              </a:rPr>
              <a:t>into suitable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host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3) identify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hosts</a:t>
            </a: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</a:rPr>
              <a:t>which have taken up your </a:t>
            </a:r>
            <a:r>
              <a:rPr lang="en-US" b="1" dirty="0">
                <a:solidFill>
                  <a:srgbClr val="00AE00"/>
                </a:solidFill>
                <a:latin typeface="Times New Roman" charset="0"/>
                <a:cs typeface="Times New Roman" charset="0"/>
              </a:rPr>
              <a:t>recombinant molecules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4) Extract DNA</a:t>
            </a:r>
            <a:r>
              <a:rPr lang="en-US" sz="2000" dirty="0"/>
              <a:t>	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		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Problem: most DNA will not be propagated in a new host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1) lacks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origin of replication </a:t>
            </a:r>
            <a:r>
              <a:rPr lang="en-US" b="1" dirty="0">
                <a:latin typeface="Times New Roman" charset="0"/>
                <a:cs typeface="Times New Roman" charset="0"/>
              </a:rPr>
              <a:t>that functions in that host</a:t>
            </a:r>
          </a:p>
        </p:txBody>
      </p:sp>
      <p:pic>
        <p:nvPicPr>
          <p:cNvPr id="7270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89535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077325" cy="3783087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Vectors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Times New Roman"/>
                <a:cs typeface="Times New Roman"/>
              </a:rPr>
              <a:t>Problem: most DNA will not be propagated in a new host</a:t>
            </a:r>
          </a:p>
          <a:p>
            <a:pPr marL="971550" lvl="1" indent="-514350">
              <a:spcBef>
                <a:spcPct val="50000"/>
              </a:spcBef>
              <a:buFontTx/>
              <a:buAutoNum type="arabicParenR"/>
              <a:defRPr/>
            </a:pPr>
            <a:r>
              <a:rPr lang="en-US" b="1" dirty="0">
                <a:latin typeface="Times New Roman"/>
                <a:cs typeface="Times New Roman"/>
              </a:rPr>
              <a:t>lacks </a:t>
            </a: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origin of replication </a:t>
            </a:r>
            <a:r>
              <a:rPr lang="en-US" b="1" dirty="0">
                <a:latin typeface="Times New Roman"/>
                <a:cs typeface="Times New Roman"/>
              </a:rPr>
              <a:t>that functions in that host</a:t>
            </a:r>
          </a:p>
          <a:p>
            <a:pPr marL="971550" lvl="1" indent="-514350">
              <a:spcBef>
                <a:spcPct val="50000"/>
              </a:spcBef>
              <a:buFontTx/>
              <a:buAutoNum type="arabicParenR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lacks reason for host to keep it</a:t>
            </a:r>
            <a:endParaRPr lang="en-US" b="1" dirty="0">
              <a:latin typeface="Times New Roman"/>
              <a:cs typeface="Times New Roman"/>
            </a:endParaRPr>
          </a:p>
          <a:p>
            <a:pPr lvl="1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DNA is expensive!</a:t>
            </a:r>
            <a:endParaRPr lang="en-US" b="1" dirty="0">
              <a:latin typeface="Times New Roman"/>
              <a:cs typeface="Times New Roman"/>
            </a:endParaRPr>
          </a:p>
          <a:p>
            <a:pPr lvl="2">
              <a:spcBef>
                <a:spcPct val="50000"/>
              </a:spcBef>
              <a:defRPr/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synthesis consumes 2 ATP/base</a:t>
            </a:r>
            <a:endParaRPr lang="en-US" b="1" dirty="0">
              <a:solidFill>
                <a:srgbClr val="500093"/>
              </a:solidFill>
              <a:latin typeface="Times New Roman"/>
              <a:cs typeface="Times New Roman"/>
            </a:endParaRPr>
          </a:p>
          <a:p>
            <a:pPr lvl="2">
              <a:spcBef>
                <a:spcPct val="50000"/>
              </a:spcBef>
              <a:defRPr/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stores one ATP/base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5486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71438" y="0"/>
            <a:ext cx="9001125" cy="43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Solution: insert DNA into a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vector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3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General requirements:</a:t>
            </a:r>
          </a:p>
          <a:p>
            <a:pPr lvl="1">
              <a:spcBef>
                <a:spcPct val="30000"/>
              </a:spcBef>
            </a:pP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1) origin of replication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>
              <a:spcBef>
                <a:spcPct val="30000"/>
              </a:spcBef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2) selectable marker</a:t>
            </a:r>
          </a:p>
          <a:p>
            <a:pPr lvl="1">
              <a:spcBef>
                <a:spcPct val="3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3) cloning site: region </a:t>
            </a:r>
          </a:p>
          <a:p>
            <a:pPr lvl="1">
              <a:spcBef>
                <a:spcPct val="3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where foreign DNA</a:t>
            </a:r>
          </a:p>
          <a:p>
            <a:pPr lvl="1">
              <a:spcBef>
                <a:spcPct val="3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can be inserted</a:t>
            </a:r>
          </a:p>
          <a:p>
            <a:pPr lvl="1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0" y="1588"/>
            <a:ext cx="9066213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Plan A schedule- Spring 2019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Date		TOPIC			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JAN	15	</a:t>
            </a:r>
            <a:r>
              <a:rPr lang="en-US" dirty="0">
                <a:latin typeface="Times New Roman" charset="0"/>
                <a:cs typeface="Times New Roman" charset="0"/>
              </a:rPr>
              <a:t>General  Introduction, </a:t>
            </a:r>
            <a:r>
              <a:rPr lang="en-US" dirty="0">
                <a:latin typeface="Times New Roman" charset="0"/>
              </a:rPr>
              <a:t>Genome projects, Cloning &amp; 			libraries: why and how 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	22	</a:t>
            </a:r>
            <a:r>
              <a:rPr lang="en-US" dirty="0">
                <a:latin typeface="Times New Roman" charset="0"/>
                <a:cs typeface="Times New Roman" charset="0"/>
              </a:rPr>
              <a:t>Studying DNA, </a:t>
            </a:r>
            <a:r>
              <a:rPr lang="en-US" dirty="0">
                <a:latin typeface="Times New Roman" charset="0"/>
              </a:rPr>
              <a:t>DNA sequencing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			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latin typeface="Times New Roman" charset="0"/>
                <a:cs typeface="Times New Roman" charset="0"/>
              </a:rPr>
              <a:t>29	</a:t>
            </a:r>
            <a:r>
              <a:rPr lang="en-US" dirty="0">
                <a:latin typeface="Times New Roman" charset="0"/>
                <a:cs typeface="Times New Roman" charset="0"/>
              </a:rPr>
              <a:t>Using the genome, epigenetics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FEB	  5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Exam 1, </a:t>
            </a:r>
            <a:r>
              <a:rPr lang="en-US" dirty="0">
                <a:latin typeface="Times New Roman" charset="0"/>
              </a:rPr>
              <a:t>Transcription and its regulation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	12	</a:t>
            </a:r>
            <a:r>
              <a:rPr lang="en-US" dirty="0">
                <a:latin typeface="Times New Roman" charset="0"/>
                <a:cs typeface="Times New Roman" charset="0"/>
              </a:rPr>
              <a:t>Gene regulation, RNA processing,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		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latin typeface="Times New Roman" charset="0"/>
                <a:cs typeface="Times New Roman" charset="0"/>
              </a:rPr>
              <a:t>19	</a:t>
            </a:r>
            <a:r>
              <a:rPr lang="en-US" dirty="0">
                <a:latin typeface="Times New Roman" charset="0"/>
                <a:cs typeface="Times New Roman" charset="0"/>
              </a:rPr>
              <a:t>Post-transcriptional gene regulation, translation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	26	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Organelle molecular biology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Mar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  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5	Spring Break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latin typeface="Times New Roman" charset="0"/>
                <a:cs typeface="Times New Roman" charset="0"/>
              </a:rPr>
              <a:t>12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Aging, Programmed cell death	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19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Exam 2, </a:t>
            </a:r>
            <a:r>
              <a:rPr lang="en-US" dirty="0">
                <a:latin typeface="Times New Roman" charset="0"/>
              </a:rPr>
              <a:t>Cell cycle &amp; DNA replication</a:t>
            </a:r>
            <a:r>
              <a:rPr lang="en-US" b="1" dirty="0">
                <a:solidFill>
                  <a:srgbClr val="1116D3"/>
                </a:solidFill>
                <a:latin typeface="Times New Roman" charset="0"/>
              </a:rPr>
              <a:t>	</a:t>
            </a:r>
            <a:endParaRPr lang="en-US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26	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DNA repair, mutations, cancer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Apr	  2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Elective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  9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Elective</a:t>
            </a:r>
            <a:endParaRPr lang="en-US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16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Elective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</a:t>
            </a:r>
          </a:p>
          <a:p>
            <a:r>
              <a:rPr lang="en-US" dirty="0">
                <a:latin typeface="Times New Roman" charset="0"/>
              </a:rPr>
              <a:t>	</a:t>
            </a:r>
            <a:r>
              <a:rPr lang="en-US" b="1" dirty="0">
                <a:latin typeface="Times New Roman" charset="0"/>
              </a:rPr>
              <a:t>23</a:t>
            </a:r>
            <a:r>
              <a:rPr lang="en-US" dirty="0">
                <a:latin typeface="Times New Roman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Elective</a:t>
            </a:r>
            <a:r>
              <a:rPr lang="en-US" b="1" dirty="0">
                <a:solidFill>
                  <a:srgbClr val="1116D3"/>
                </a:solidFill>
              </a:rPr>
              <a:t>		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0" y="71438"/>
            <a:ext cx="90773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Vectors</a:t>
            </a:r>
          </a:p>
          <a:p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1) plasmids: </a:t>
            </a:r>
            <a:r>
              <a:rPr lang="en-US" b="1" dirty="0">
                <a:latin typeface="Times New Roman"/>
                <a:cs typeface="Times New Roman"/>
              </a:rPr>
              <a:t>circular pieces of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 err="1">
                <a:latin typeface="Times New Roman"/>
                <a:cs typeface="Times New Roman"/>
              </a:rPr>
              <a:t>extrachromosomal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 DNA propagated inside host</a:t>
            </a:r>
          </a:p>
          <a:p>
            <a:pPr>
              <a:buClr>
                <a:srgbClr val="0000FF"/>
              </a:buClr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origin of replication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selectable marker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(usually a drug </a:t>
            </a: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resistance gene)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Multiple cloning site</a:t>
            </a:r>
          </a:p>
          <a:p>
            <a:pPr lvl="1">
              <a:buFontTx/>
              <a:buChar char="•"/>
            </a:pPr>
            <a:r>
              <a:rPr lang="en-US" b="1" dirty="0">
                <a:latin typeface="Times New Roman"/>
                <a:cs typeface="Times New Roman"/>
              </a:rPr>
              <a:t> Upper limit:</a:t>
            </a:r>
          </a:p>
          <a:p>
            <a:r>
              <a:rPr lang="en-US" b="1" dirty="0">
                <a:latin typeface="Times New Roman"/>
                <a:cs typeface="Times New Roman"/>
              </a:rPr>
              <a:t>     ~10,000 </a:t>
            </a:r>
            <a:r>
              <a:rPr lang="en-US" b="1" dirty="0" err="1">
                <a:latin typeface="Times New Roman"/>
                <a:cs typeface="Times New Roman"/>
              </a:rPr>
              <a:t>b.p</a:t>
            </a:r>
            <a:r>
              <a:rPr lang="en-US" b="1" dirty="0">
                <a:latin typeface="Times New Roman"/>
                <a:cs typeface="Times New Roman"/>
              </a:rPr>
              <a:t>. inserts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Transform into host</a:t>
            </a:r>
            <a:endParaRPr lang="en-US" b="1" dirty="0"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7577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600200"/>
            <a:ext cx="5486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/>
          <a:stretch>
            <a:fillRect/>
          </a:stretch>
        </p:blipFill>
        <p:spPr bwMode="auto">
          <a:xfrm>
            <a:off x="1757363" y="1066800"/>
            <a:ext cx="7391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0" y="147638"/>
            <a:ext cx="90773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1) Plasmids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Viruses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must have a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dispensable region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Viral Vectors</a:t>
            </a:r>
            <a:endParaRPr lang="en-US" b="1">
              <a:latin typeface="Times New Roman" charset="0"/>
              <a:cs typeface="Times New Roman" charset="0"/>
            </a:endParaRPr>
          </a:p>
          <a:p>
            <a:r>
              <a:rPr lang="en-US" b="1">
                <a:latin typeface="Times New Roman" charset="0"/>
                <a:cs typeface="Times New Roman" charset="0"/>
              </a:rPr>
              <a:t>find viruses with a dispensable region</a:t>
            </a:r>
            <a:endParaRPr lang="en-US" b="1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  <a:p>
            <a:r>
              <a:rPr lang="en-US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Replace with new DNA</a:t>
            </a:r>
          </a:p>
          <a:p>
            <a:r>
              <a:rPr lang="en-US" b="1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Package recombinant genome into capsid</a:t>
            </a:r>
          </a:p>
          <a:p>
            <a:r>
              <a:rPr lang="en-US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Infect host </a:t>
            </a:r>
          </a:p>
        </p:txBody>
      </p:sp>
      <p:pic>
        <p:nvPicPr>
          <p:cNvPr id="7885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73279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Viral Vectors</a:t>
            </a:r>
            <a:endParaRPr lang="en-US" b="1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Font typeface="Times" charset="0"/>
              <a:buAutoNum type="arabicParenR"/>
            </a:pPr>
            <a:r>
              <a:rPr lang="en-US" b="1">
                <a:latin typeface="Times New Roman" charset="0"/>
                <a:cs typeface="Times New Roman" charset="0"/>
              </a:rPr>
              <a:t>viruses are very good at infecting new hosts</a:t>
            </a:r>
          </a:p>
          <a:p>
            <a:pPr marL="914400" lvl="1" indent="-457200"/>
            <a:r>
              <a:rPr lang="en-US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transfect</a:t>
            </a:r>
            <a:r>
              <a:rPr lang="en-US" b="1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up to 50% of recombinant molecules into host</a:t>
            </a:r>
          </a:p>
          <a:p>
            <a:pPr marL="914400" lvl="1" indent="-457200"/>
            <a:r>
              <a:rPr lang="en-US" b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(cf &lt; 0.01% for transformation)</a:t>
            </a:r>
            <a:endParaRPr lang="en-US" b="1">
              <a:solidFill>
                <a:schemeClr val="folHlink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7987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716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Viral Vectors</a:t>
            </a:r>
            <a:endParaRPr lang="en-US" b="1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Font typeface="Times" charset="0"/>
              <a:buAutoNum type="arabicParenR"/>
            </a:pPr>
            <a:r>
              <a:rPr lang="en-US" b="1">
                <a:latin typeface="Times New Roman" charset="0"/>
                <a:cs typeface="Times New Roman" charset="0"/>
              </a:rPr>
              <a:t>viruses are very good at infecting new hosts</a:t>
            </a:r>
          </a:p>
          <a:p>
            <a:pPr marL="914400" lvl="1" indent="-457200"/>
            <a:r>
              <a:rPr lang="en-US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transfect</a:t>
            </a:r>
            <a:r>
              <a:rPr lang="en-US" b="1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up to 50% of recombinant molecules into host</a:t>
            </a:r>
          </a:p>
          <a:p>
            <a:pPr marL="914400" lvl="1" indent="-457200"/>
            <a:r>
              <a:rPr lang="en-US" b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(cf &lt; 0.01% for transformation)</a:t>
            </a:r>
            <a:endParaRPr lang="en-US" b="1">
              <a:solidFill>
                <a:schemeClr val="folHlink"/>
              </a:solidFill>
              <a:latin typeface="Times New Roman" charset="0"/>
              <a:cs typeface="Times New Roman" charset="0"/>
            </a:endParaRPr>
          </a:p>
          <a:p>
            <a:pPr marL="457200" indent="-457200"/>
            <a:r>
              <a:rPr lang="en-US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2) viruses are very good at forcing hosts to replicate them</a:t>
            </a:r>
            <a:endParaRPr lang="en-US" b="1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  <a:p>
            <a:pPr marL="914400" lvl="1" indent="-457200"/>
            <a:r>
              <a:rPr lang="en-US" b="1">
                <a:solidFill>
                  <a:srgbClr val="0D0D0D"/>
                </a:solidFill>
                <a:latin typeface="Times New Roman" charset="0"/>
                <a:cs typeface="Times New Roman" charset="0"/>
              </a:rPr>
              <a:t>may not need a selectable marker</a:t>
            </a:r>
          </a:p>
        </p:txBody>
      </p:sp>
      <p:pic>
        <p:nvPicPr>
          <p:cNvPr id="8089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6438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0" y="147638"/>
            <a:ext cx="90773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Viral Vectors</a:t>
            </a:r>
            <a:endParaRPr lang="en-US" b="1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Font typeface="Times" charset="0"/>
              <a:buAutoNum type="arabicParenR"/>
            </a:pPr>
            <a:r>
              <a:rPr lang="en-US" b="1">
                <a:latin typeface="Times New Roman" charset="0"/>
                <a:cs typeface="Times New Roman" charset="0"/>
              </a:rPr>
              <a:t>viruses are very good at infecting new hosts</a:t>
            </a:r>
          </a:p>
          <a:p>
            <a:pPr marL="914400" lvl="1" indent="-457200"/>
            <a:r>
              <a:rPr lang="en-US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transfect</a:t>
            </a:r>
            <a:r>
              <a:rPr lang="en-US" b="1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up to 50% of recombinant molecules into host</a:t>
            </a:r>
          </a:p>
          <a:p>
            <a:pPr marL="914400" lvl="1" indent="-457200"/>
            <a:r>
              <a:rPr lang="en-US" b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(cf &lt; 0.01% for transformation)</a:t>
            </a:r>
            <a:endParaRPr lang="en-US" b="1">
              <a:solidFill>
                <a:schemeClr val="folHlink"/>
              </a:solidFill>
              <a:latin typeface="Times New Roman" charset="0"/>
              <a:cs typeface="Times New Roman" charset="0"/>
            </a:endParaRPr>
          </a:p>
          <a:p>
            <a:pPr marL="457200" indent="-457200"/>
            <a:r>
              <a:rPr lang="en-US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2) viruses are very good at forcing hosts to replicate them</a:t>
            </a:r>
            <a:endParaRPr lang="en-US" b="1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  <a:p>
            <a:pPr marL="914400" lvl="1" indent="-457200"/>
            <a:r>
              <a:rPr lang="en-US" b="1">
                <a:solidFill>
                  <a:srgbClr val="0D0D0D"/>
                </a:solidFill>
                <a:latin typeface="Times New Roman" charset="0"/>
                <a:cs typeface="Times New Roman" charset="0"/>
              </a:rPr>
              <a:t>may not need a selectable marker</a:t>
            </a:r>
          </a:p>
          <a:p>
            <a:pPr marL="457200" indent="-457200" algn="ctr"/>
            <a:r>
              <a:rPr lang="en-US" b="1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Disadvantage</a:t>
            </a:r>
          </a:p>
          <a:p>
            <a:pPr marL="457200" indent="-457200"/>
            <a:r>
              <a:rPr lang="en-US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Viruses are much harder to work with than plasmids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Viruses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Lambda: can dispense with 20 kb needed for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lysogeny</a:t>
            </a:r>
            <a:endParaRPr lang="en-US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829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27150"/>
            <a:ext cx="90678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0"/>
            <a:ext cx="9077325" cy="123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Viruses</a:t>
            </a:r>
          </a:p>
          <a:p>
            <a:pPr>
              <a:spcBef>
                <a:spcPct val="1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Replace "lysogenic genes "with foreign DNA then package </a:t>
            </a:r>
            <a:r>
              <a:rPr lang="en-US" b="1" i="1" dirty="0">
                <a:latin typeface="Times New Roman" charset="0"/>
                <a:cs typeface="Times New Roman" charset="0"/>
              </a:rPr>
              <a:t>in vitro</a:t>
            </a:r>
            <a:endParaRPr lang="en-US" b="1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839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219200"/>
            <a:ext cx="6769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0" y="0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Viruses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Lambda: can dispense with 20 kb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M13: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makes single-stranded DNA, but can clone into DS replicative form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849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65300"/>
            <a:ext cx="48768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1" descr="Screen shot 2016-01-24 at 2.3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2862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/>
          <a:stretch>
            <a:fillRect/>
          </a:stretch>
        </p:blipFill>
        <p:spPr bwMode="auto">
          <a:xfrm>
            <a:off x="0" y="2057400"/>
            <a:ext cx="52578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Viruses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Lambda: can dispense with 20 kb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M13: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makes single-stranded DNA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disarmed retroviruses to transform animals</a:t>
            </a:r>
            <a:endParaRPr lang="en-US" b="1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860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4526" r="3967" b="4770"/>
          <a:stretch>
            <a:fillRect/>
          </a:stretch>
        </p:blipFill>
        <p:spPr bwMode="auto">
          <a:xfrm>
            <a:off x="4724400" y="2286000"/>
            <a:ext cx="441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ChangeArrowheads="1"/>
          </p:cNvSpPr>
          <p:nvPr/>
        </p:nvSpPr>
        <p:spPr bwMode="auto">
          <a:xfrm>
            <a:off x="0" y="0"/>
            <a:ext cx="9066213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Lab Schedule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Date	TOPIC	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Jan	16	</a:t>
            </a:r>
            <a:r>
              <a:rPr lang="en-US" dirty="0">
                <a:latin typeface="Times New Roman" charset="0"/>
                <a:cs typeface="Times New Roman" charset="0"/>
              </a:rPr>
              <a:t>DNA extraction and analysis	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	23	</a:t>
            </a:r>
            <a:r>
              <a:rPr lang="en-US" dirty="0">
                <a:latin typeface="Times New Roman" charset="0"/>
                <a:cs typeface="Times New Roman" charset="0"/>
              </a:rPr>
              <a:t>BLAST, </a:t>
            </a:r>
            <a:r>
              <a:rPr lang="en-US" dirty="0" err="1">
                <a:latin typeface="Times New Roman" charset="0"/>
                <a:cs typeface="Times New Roman" charset="0"/>
              </a:rPr>
              <a:t>etc</a:t>
            </a:r>
            <a:r>
              <a:rPr lang="en-US" dirty="0">
                <a:latin typeface="Times New Roman" charset="0"/>
                <a:cs typeface="Times New Roman" charset="0"/>
              </a:rPr>
              <a:t>, primer design	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	30	</a:t>
            </a:r>
            <a:r>
              <a:rPr lang="en-US" dirty="0">
                <a:latin typeface="Times New Roman" charset="0"/>
                <a:cs typeface="Times New Roman" charset="0"/>
              </a:rPr>
              <a:t>PCR</a:t>
            </a:r>
            <a:r>
              <a:rPr lang="en-US" b="1" dirty="0">
                <a:latin typeface="Times New Roman" charset="0"/>
                <a:cs typeface="Times New Roman" charset="0"/>
              </a:rPr>
              <a:t>	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Feb	  6	</a:t>
            </a:r>
            <a:r>
              <a:rPr lang="en-US" dirty="0">
                <a:latin typeface="Times New Roman" charset="0"/>
                <a:cs typeface="Times New Roman" charset="0"/>
              </a:rPr>
              <a:t>RNA extraction and analysis		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latin typeface="Times New Roman" charset="0"/>
                <a:cs typeface="Times New Roman" charset="0"/>
              </a:rPr>
              <a:t>13	</a:t>
            </a:r>
            <a:r>
              <a:rPr lang="en-US" dirty="0">
                <a:latin typeface="Times New Roman" charset="0"/>
                <a:cs typeface="Times New Roman" charset="0"/>
              </a:rPr>
              <a:t>RT-PCR	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	20	</a:t>
            </a:r>
            <a:r>
              <a:rPr lang="en-US" dirty="0" err="1">
                <a:latin typeface="Times New Roman" charset="0"/>
                <a:cs typeface="Times New Roman" charset="0"/>
              </a:rPr>
              <a:t>qRT</a:t>
            </a:r>
            <a:r>
              <a:rPr lang="en-US" dirty="0">
                <a:latin typeface="Times New Roman" charset="0"/>
                <a:cs typeface="Times New Roman" charset="0"/>
              </a:rPr>
              <a:t>-PCR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	24	</a:t>
            </a:r>
            <a:r>
              <a:rPr lang="en-US" dirty="0">
                <a:latin typeface="Times New Roman" charset="0"/>
                <a:cs typeface="Times New Roman" charset="0"/>
              </a:rPr>
              <a:t>cloning PCR fragments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Mar</a:t>
            </a:r>
            <a:r>
              <a:rPr lang="en-US" b="1" dirty="0">
                <a:latin typeface="Times New Roman" charset="0"/>
                <a:cs typeface="Times New Roman" charset="0"/>
              </a:rPr>
              <a:t>	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6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Spring Break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	13	</a:t>
            </a:r>
            <a:r>
              <a:rPr lang="en-US" dirty="0">
                <a:latin typeface="Times New Roman" charset="0"/>
                <a:cs typeface="Times New Roman" charset="0"/>
              </a:rPr>
              <a:t>Northern analysis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	20</a:t>
            </a:r>
            <a:r>
              <a:rPr lang="en-US" dirty="0">
                <a:latin typeface="Times New Roman" charset="0"/>
                <a:cs typeface="Times New Roman" charset="0"/>
              </a:rPr>
              <a:t>	Induced protein expression</a:t>
            </a:r>
            <a:endParaRPr lang="en-US" b="1" dirty="0"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	27	</a:t>
            </a:r>
            <a:r>
              <a:rPr lang="en-US" dirty="0">
                <a:latin typeface="Times New Roman" charset="0"/>
                <a:cs typeface="Times New Roman" charset="0"/>
              </a:rPr>
              <a:t>Western analysis</a:t>
            </a:r>
          </a:p>
          <a:p>
            <a:pPr marL="114300" lvl="1"/>
            <a:r>
              <a:rPr lang="en-US" b="1" dirty="0">
                <a:latin typeface="Times New Roman" charset="0"/>
                <a:cs typeface="Times New Roman" charset="0"/>
              </a:rPr>
              <a:t>Apr</a:t>
            </a:r>
            <a:r>
              <a:rPr lang="en-US" dirty="0">
                <a:latin typeface="Times New Roman" charset="0"/>
                <a:cs typeface="Times New Roman" charset="0"/>
              </a:rPr>
              <a:t>	  </a:t>
            </a:r>
            <a:r>
              <a:rPr lang="en-US" b="1" dirty="0">
                <a:latin typeface="Times New Roman" charset="0"/>
                <a:cs typeface="Times New Roman" charset="0"/>
              </a:rPr>
              <a:t>3	Independent project	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	</a:t>
            </a:r>
            <a:r>
              <a:rPr lang="en-US" b="1" dirty="0">
                <a:latin typeface="Times New Roman" charset="0"/>
                <a:cs typeface="Times New Roman" charset="0"/>
              </a:rPr>
              <a:t>10	Independent project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lvl="2"/>
            <a:r>
              <a:rPr lang="en-US" b="1" dirty="0">
                <a:latin typeface="Times New Roman" charset="0"/>
                <a:cs typeface="Times New Roman" charset="0"/>
              </a:rPr>
              <a:t>17	Independent project</a:t>
            </a:r>
          </a:p>
          <a:p>
            <a:pPr marL="114300" lvl="1"/>
            <a:r>
              <a:rPr lang="en-US" b="1" dirty="0">
                <a:latin typeface="Times New Roman" charset="0"/>
                <a:cs typeface="Times New Roman" charset="0"/>
              </a:rPr>
              <a:t>	25	Independent project		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0" y="0"/>
            <a:ext cx="9148763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Other viruses</a:t>
            </a:r>
          </a:p>
          <a:p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adenoviruses or herpes viruses for gene therapy</a:t>
            </a:r>
          </a:p>
          <a:p>
            <a:pPr lvl="1"/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Treating patients with engineered viruses that furnish missing genes to specific tissues</a:t>
            </a:r>
          </a:p>
        </p:txBody>
      </p:sp>
      <p:pic>
        <p:nvPicPr>
          <p:cNvPr id="87042" name="Picture 1" descr="Screen shot 2016-01-24 at 2.2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76413"/>
            <a:ext cx="70866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148763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Other viruses</a:t>
            </a:r>
          </a:p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adenoviruses or herpes viruses for gene therapy</a:t>
            </a:r>
          </a:p>
          <a:p>
            <a:pPr>
              <a:defRPr/>
            </a:pP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Adeno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-associated viruses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Small (20nm)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ssDNA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viruses (4.7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kB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Can’t replicate by themselves</a:t>
            </a:r>
          </a:p>
        </p:txBody>
      </p:sp>
      <p:pic>
        <p:nvPicPr>
          <p:cNvPr id="89090" name="Picture 4" descr="Screen shot 2016-01-24 at 3.3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925"/>
            <a:ext cx="9144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148763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Adeno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-associated viruses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Can’t replicate by themselves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With helper reproduce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lytically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&amp; release 1000s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w/o helper integrate into host genome: allows control</a:t>
            </a:r>
          </a:p>
        </p:txBody>
      </p:sp>
      <p:pic>
        <p:nvPicPr>
          <p:cNvPr id="901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676400"/>
            <a:ext cx="7718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Screen shot 2016-01-24 at 3.3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>
            <a:fillRect/>
          </a:stretch>
        </p:blipFill>
        <p:spPr bwMode="auto">
          <a:xfrm>
            <a:off x="-12700" y="1981200"/>
            <a:ext cx="9144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148763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Adeno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-associated viruses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Can’t replicate by themselves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With helper reproduce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lytically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&amp; release 1000s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w/o helper integrate into host genome: allows control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Replace DNA between LTRs with gene 4.5 kb max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Other Viruses</a:t>
            </a:r>
          </a:p>
          <a:p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Adeno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-associated viruses</a:t>
            </a:r>
          </a:p>
          <a:p>
            <a:r>
              <a:rPr lang="en-US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vaccinia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for making vaccines </a:t>
            </a:r>
          </a:p>
        </p:txBody>
      </p:sp>
      <p:pic>
        <p:nvPicPr>
          <p:cNvPr id="9216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3000"/>
          <a:stretch>
            <a:fillRect/>
          </a:stretch>
        </p:blipFill>
        <p:spPr bwMode="auto">
          <a:xfrm>
            <a:off x="12700" y="2286000"/>
            <a:ext cx="56261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12788"/>
            <a:ext cx="3733800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ChangeArrowheads="1"/>
          </p:cNvSpPr>
          <p:nvPr/>
        </p:nvSpPr>
        <p:spPr bwMode="auto">
          <a:xfrm>
            <a:off x="71438" y="223838"/>
            <a:ext cx="9001125" cy="134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Artificial chromosomes</a:t>
            </a:r>
          </a:p>
          <a:p>
            <a:pPr lvl="1">
              <a:spcBef>
                <a:spcPct val="2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Lambda can only carry 20,000 </a:t>
            </a:r>
            <a:r>
              <a:rPr lang="en-US" b="1" dirty="0" err="1">
                <a:latin typeface="Times New Roman" charset="0"/>
                <a:cs typeface="Times New Roman" charset="0"/>
              </a:rPr>
              <a:t>bp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71438" y="223838"/>
            <a:ext cx="9001125" cy="17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Artificial chromosomes</a:t>
            </a:r>
          </a:p>
          <a:p>
            <a:pPr lvl="1">
              <a:spcBef>
                <a:spcPct val="2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Lambda can only carry 20,000 </a:t>
            </a:r>
            <a:r>
              <a:rPr lang="en-US" b="1" dirty="0" err="1">
                <a:latin typeface="Times New Roman" charset="0"/>
                <a:cs typeface="Times New Roman" charset="0"/>
              </a:rPr>
              <a:t>bp</a:t>
            </a:r>
            <a:r>
              <a:rPr lang="en-US" b="1" dirty="0">
                <a:latin typeface="Times New Roman" charset="0"/>
                <a:cs typeface="Times New Roman" charset="0"/>
              </a:rPr>
              <a:t> = 1/150,000 human genome</a:t>
            </a:r>
          </a:p>
          <a:p>
            <a:pPr algn="ctr"/>
            <a:endParaRPr lang="en-US" b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/>
        </p:nvSpPr>
        <p:spPr bwMode="auto">
          <a:xfrm>
            <a:off x="71438" y="223838"/>
            <a:ext cx="9001125" cy="252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Vectors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Artificial chromosomes</a:t>
            </a:r>
          </a:p>
          <a:p>
            <a:pPr lvl="1">
              <a:spcBef>
                <a:spcPct val="2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Lambda can only carry 20,000 </a:t>
            </a:r>
            <a:r>
              <a:rPr lang="en-US" b="1" dirty="0" err="1">
                <a:latin typeface="Times New Roman" charset="0"/>
                <a:cs typeface="Times New Roman" charset="0"/>
              </a:rPr>
              <a:t>bp</a:t>
            </a:r>
            <a:r>
              <a:rPr lang="en-US" b="1" dirty="0">
                <a:latin typeface="Times New Roman" charset="0"/>
                <a:cs typeface="Times New Roman" charset="0"/>
              </a:rPr>
              <a:t> = 1/150,000 human genome</a:t>
            </a:r>
          </a:p>
          <a:p>
            <a:pPr lvl="1"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need &gt; </a:t>
            </a:r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750,000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different lambda to clone 95% of entire human genome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20638" y="4763"/>
            <a:ext cx="90519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Artificial chromosomes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YACs </a:t>
            </a:r>
            <a:r>
              <a:rPr lang="en-US" b="1" dirty="0">
                <a:latin typeface="Times New Roman" charset="0"/>
                <a:cs typeface="Times New Roman" charset="0"/>
              </a:rPr>
              <a:t>(yeast artificial chromosomes) can carry &gt; 1,000,000 </a:t>
            </a:r>
            <a:r>
              <a:rPr lang="en-US" b="1" dirty="0" err="1">
                <a:latin typeface="Times New Roman" charset="0"/>
                <a:cs typeface="Times New Roman" charset="0"/>
              </a:rPr>
              <a:t>b.p</a:t>
            </a:r>
            <a:r>
              <a:rPr lang="en-US" b="1" dirty="0">
                <a:latin typeface="Times New Roman" charset="0"/>
                <a:cs typeface="Times New Roman" charset="0"/>
              </a:rPr>
              <a:t>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developed for genome projects, but also taught about genome structure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01700"/>
            <a:ext cx="4622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71438" y="223838"/>
            <a:ext cx="90011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YACs</a:t>
            </a:r>
          </a:p>
          <a:p>
            <a:pPr>
              <a:buFontTx/>
              <a:buChar char="•"/>
            </a:pPr>
            <a:r>
              <a:rPr lang="en-US" b="1" dirty="0">
                <a:latin typeface="Times New Roman"/>
                <a:cs typeface="Times New Roman"/>
              </a:rPr>
              <a:t> found eukaryotic origins </a:t>
            </a:r>
          </a:p>
          <a:p>
            <a:r>
              <a:rPr lang="en-US" b="1" dirty="0">
                <a:latin typeface="Times New Roman"/>
                <a:cs typeface="Times New Roman"/>
              </a:rPr>
              <a:t>of replication using</a:t>
            </a:r>
          </a:p>
          <a:p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cloning by complementation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">
  <a:themeElements>
    <a:clrScheme name="">
      <a:dk1>
        <a:srgbClr val="000000"/>
      </a:dk1>
      <a:lt1>
        <a:srgbClr val="FFFFFF"/>
      </a:lt1>
      <a:dk2>
        <a:srgbClr val="8CF4EA"/>
      </a:dk2>
      <a:lt2>
        <a:srgbClr val="000000"/>
      </a:lt2>
      <a:accent1>
        <a:srgbClr val="00B7A5"/>
      </a:accent1>
      <a:accent2>
        <a:srgbClr val="D49FFF"/>
      </a:accent2>
      <a:accent3>
        <a:srgbClr val="FFFFFF"/>
      </a:accent3>
      <a:accent4>
        <a:srgbClr val="000000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Danaville III:Applications:word Processors:Microsoft Office for PPC:Microsoft PowerPoint 4:Templates:On Screen &amp; 35mm Slides:azures.ppt - Azure</Template>
  <TotalTime>3454</TotalTime>
  <Pages>85</Pages>
  <Words>6602</Words>
  <Application>Microsoft Macintosh PowerPoint</Application>
  <PresentationFormat>On-screen Show (4:3)</PresentationFormat>
  <Paragraphs>1361</Paragraphs>
  <Slides>241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241</vt:i4>
      </vt:variant>
    </vt:vector>
  </HeadingPairs>
  <TitlesOfParts>
    <vt:vector size="250" baseType="lpstr">
      <vt:lpstr>ＭＳ Ｐゴシック</vt:lpstr>
      <vt:lpstr>ヒラギノ角ゴ Pro W3</vt:lpstr>
      <vt:lpstr>Arial</vt:lpstr>
      <vt:lpstr>Helvetica</vt:lpstr>
      <vt:lpstr>Monotype Sorts</vt:lpstr>
      <vt:lpstr>Times</vt:lpstr>
      <vt:lpstr>Times New Roman</vt:lpstr>
      <vt:lpstr>Times New Roman Bold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ȶ஘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 A</dc:creator>
  <cp:keywords/>
  <dc:description/>
  <cp:lastModifiedBy>Microsoft Office User</cp:lastModifiedBy>
  <cp:revision>149</cp:revision>
  <cp:lastPrinted>2009-04-22T19:24:48Z</cp:lastPrinted>
  <dcterms:created xsi:type="dcterms:W3CDTF">2012-01-14T18:51:58Z</dcterms:created>
  <dcterms:modified xsi:type="dcterms:W3CDTF">2019-01-15T18:04:31Z</dcterms:modified>
</cp:coreProperties>
</file>