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0" r:id="rId4"/>
    <p:sldId id="298" r:id="rId5"/>
    <p:sldId id="301" r:id="rId6"/>
    <p:sldId id="299" r:id="rId7"/>
    <p:sldId id="296" r:id="rId8"/>
    <p:sldId id="259" r:id="rId9"/>
    <p:sldId id="258" r:id="rId10"/>
    <p:sldId id="260" r:id="rId11"/>
    <p:sldId id="261" r:id="rId12"/>
    <p:sldId id="262" r:id="rId13"/>
    <p:sldId id="263" r:id="rId14"/>
    <p:sldId id="285" r:id="rId15"/>
    <p:sldId id="284" r:id="rId16"/>
    <p:sldId id="288" r:id="rId17"/>
    <p:sldId id="287" r:id="rId18"/>
    <p:sldId id="265" r:id="rId19"/>
    <p:sldId id="264" r:id="rId20"/>
    <p:sldId id="268" r:id="rId21"/>
    <p:sldId id="272" r:id="rId22"/>
    <p:sldId id="280" r:id="rId23"/>
    <p:sldId id="279" r:id="rId24"/>
    <p:sldId id="281" r:id="rId25"/>
    <p:sldId id="282" r:id="rId26"/>
    <p:sldId id="290" r:id="rId27"/>
    <p:sldId id="283" r:id="rId28"/>
    <p:sldId id="289" r:id="rId29"/>
    <p:sldId id="273" r:id="rId30"/>
    <p:sldId id="274" r:id="rId31"/>
    <p:sldId id="266" r:id="rId32"/>
    <p:sldId id="267" r:id="rId33"/>
    <p:sldId id="269" r:id="rId34"/>
    <p:sldId id="270" r:id="rId35"/>
    <p:sldId id="271" r:id="rId36"/>
    <p:sldId id="292" r:id="rId37"/>
    <p:sldId id="291" r:id="rId38"/>
    <p:sldId id="293" r:id="rId39"/>
    <p:sldId id="302" r:id="rId40"/>
    <p:sldId id="294" r:id="rId41"/>
    <p:sldId id="277" r:id="rId42"/>
    <p:sldId id="27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esanoel" initials="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E33"/>
    <a:srgbClr val="932CA4"/>
    <a:srgbClr val="9F2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660"/>
  </p:normalViewPr>
  <p:slideViewPr>
    <p:cSldViewPr snapToGrid="0">
      <p:cViewPr>
        <p:scale>
          <a:sx n="60" d="100"/>
          <a:sy n="60" d="100"/>
        </p:scale>
        <p:origin x="-2592" y="-20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9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2/23/16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Transgenic </a:t>
            </a:r>
            <a:r>
              <a:rPr lang="en-US" dirty="0" err="1"/>
              <a:t>Synechococcus</a:t>
            </a:r>
            <a:r>
              <a:rPr lang="en-US" dirty="0"/>
              <a:t> elongatus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77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Recombination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82779" y="2791326"/>
            <a:ext cx="8293768" cy="101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874" y="3966411"/>
            <a:ext cx="2231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pSyn_1/D-TOPO® </a:t>
            </a:r>
            <a:r>
              <a:rPr lang="en-US" b="1" dirty="0" smtClean="0"/>
              <a:t>Vector: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61499" y="2482882"/>
            <a:ext cx="2334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Synechococcus</a:t>
            </a:r>
            <a:endParaRPr lang="en-US" b="1" dirty="0" smtClean="0"/>
          </a:p>
          <a:p>
            <a:r>
              <a:rPr lang="en-US" b="1" dirty="0" smtClean="0"/>
              <a:t>PCC 7942 genome: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4993074" y="2557882"/>
            <a:ext cx="3433011" cy="526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2245895" y="3966411"/>
            <a:ext cx="8630652" cy="621631"/>
            <a:chOff x="2245895" y="3966411"/>
            <a:chExt cx="8630652" cy="621631"/>
          </a:xfrm>
        </p:grpSpPr>
        <p:grpSp>
          <p:nvGrpSpPr>
            <p:cNvPr id="16" name="Group 15"/>
            <p:cNvGrpSpPr/>
            <p:nvPr/>
          </p:nvGrpSpPr>
          <p:grpSpPr>
            <a:xfrm>
              <a:off x="2245895" y="3966411"/>
              <a:ext cx="8630652" cy="621631"/>
              <a:chOff x="1154954" y="3966411"/>
              <a:chExt cx="9721593" cy="621631"/>
            </a:xfrm>
          </p:grpSpPr>
          <p:cxnSp>
            <p:nvCxnSpPr>
              <p:cNvPr id="6" name="Straight Connector 5"/>
              <p:cNvCxnSpPr/>
              <p:nvPr/>
            </p:nvCxnSpPr>
            <p:spPr>
              <a:xfrm flipV="1">
                <a:off x="1154954" y="4275221"/>
                <a:ext cx="9721593" cy="1604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Right Arrow 6"/>
              <p:cNvSpPr/>
              <p:nvPr/>
            </p:nvSpPr>
            <p:spPr>
              <a:xfrm>
                <a:off x="1253708" y="3994484"/>
                <a:ext cx="976145" cy="593558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9240254" y="3986463"/>
                <a:ext cx="1309854" cy="59355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395201" y="3994484"/>
                <a:ext cx="1363579" cy="59355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3924129" y="3994484"/>
                <a:ext cx="375156" cy="59355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4371474" y="3994484"/>
                <a:ext cx="1363579" cy="59355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6332907" y="3966411"/>
                <a:ext cx="375156" cy="593558"/>
              </a:xfrm>
              <a:prstGeom prst="rightArrow">
                <a:avLst/>
              </a:prstGeom>
              <a:solidFill>
                <a:srgbClr val="9F2EA2"/>
              </a:solidFill>
              <a:ln>
                <a:solidFill>
                  <a:srgbClr val="9F2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898105" y="3994484"/>
                <a:ext cx="1860884" cy="565485"/>
              </a:xfrm>
              <a:prstGeom prst="rect">
                <a:avLst/>
              </a:prstGeom>
              <a:solidFill>
                <a:srgbClr val="F97E33"/>
              </a:solidFill>
              <a:ln>
                <a:solidFill>
                  <a:srgbClr val="9F2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563355" y="4106597"/>
              <a:ext cx="777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NS1A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426743" y="4114619"/>
              <a:ext cx="7409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NS1B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229714" y="4138980"/>
              <a:ext cx="7344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SPEC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38537" y="4096569"/>
              <a:ext cx="13564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Your GENE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710514" y="4098576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68179" y="4090555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88545" y="4130659"/>
              <a:ext cx="103217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>
                  <a:solidFill>
                    <a:schemeClr val="bg1"/>
                  </a:solidFill>
                </a:rPr>
                <a:t>pUC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ori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H="1">
            <a:off x="4341132" y="3110275"/>
            <a:ext cx="658711" cy="102870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426086" y="3069871"/>
            <a:ext cx="1004635" cy="106910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368886" y="3097129"/>
            <a:ext cx="2968529" cy="103353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312022" y="2545070"/>
            <a:ext cx="697293" cy="535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8" idx="3"/>
          </p:cNvCxnSpPr>
          <p:nvPr/>
        </p:nvCxnSpPr>
        <p:spPr>
          <a:xfrm flipH="1" flipV="1">
            <a:off x="7025435" y="3080291"/>
            <a:ext cx="3561305" cy="120295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41404" y="2570632"/>
            <a:ext cx="282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Neutral site I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253917" y="5514473"/>
            <a:ext cx="9360568" cy="621631"/>
            <a:chOff x="2245895" y="3966411"/>
            <a:chExt cx="9265842" cy="621631"/>
          </a:xfrm>
        </p:grpSpPr>
        <p:grpSp>
          <p:nvGrpSpPr>
            <p:cNvPr id="54" name="Group 53"/>
            <p:cNvGrpSpPr/>
            <p:nvPr/>
          </p:nvGrpSpPr>
          <p:grpSpPr>
            <a:xfrm>
              <a:off x="2245895" y="3966411"/>
              <a:ext cx="9265842" cy="621631"/>
              <a:chOff x="1154954" y="3966411"/>
              <a:chExt cx="10437073" cy="621631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1154954" y="4275221"/>
                <a:ext cx="10437073" cy="160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ight Arrow 63"/>
              <p:cNvSpPr/>
              <p:nvPr/>
            </p:nvSpPr>
            <p:spPr>
              <a:xfrm>
                <a:off x="9240254" y="3986463"/>
                <a:ext cx="1309854" cy="59355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ight Arrow 64"/>
              <p:cNvSpPr/>
              <p:nvPr/>
            </p:nvSpPr>
            <p:spPr>
              <a:xfrm>
                <a:off x="2395201" y="3994484"/>
                <a:ext cx="1363579" cy="59355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ight Arrow 65"/>
              <p:cNvSpPr/>
              <p:nvPr/>
            </p:nvSpPr>
            <p:spPr>
              <a:xfrm>
                <a:off x="3924129" y="3994484"/>
                <a:ext cx="375156" cy="59355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ight Arrow 66"/>
              <p:cNvSpPr/>
              <p:nvPr/>
            </p:nvSpPr>
            <p:spPr>
              <a:xfrm>
                <a:off x="4371474" y="3994484"/>
                <a:ext cx="1363579" cy="593558"/>
              </a:xfrm>
              <a:prstGeom prst="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ight Arrow 67"/>
              <p:cNvSpPr/>
              <p:nvPr/>
            </p:nvSpPr>
            <p:spPr>
              <a:xfrm>
                <a:off x="6332907" y="3966411"/>
                <a:ext cx="375156" cy="593558"/>
              </a:xfrm>
              <a:prstGeom prst="rightArrow">
                <a:avLst/>
              </a:prstGeom>
              <a:solidFill>
                <a:srgbClr val="9F2EA2"/>
              </a:solidFill>
              <a:ln>
                <a:solidFill>
                  <a:srgbClr val="9F2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898105" y="3994484"/>
                <a:ext cx="1860884" cy="565485"/>
              </a:xfrm>
              <a:prstGeom prst="rect">
                <a:avLst/>
              </a:prstGeom>
              <a:solidFill>
                <a:srgbClr val="F97E33"/>
              </a:solidFill>
              <a:ln>
                <a:solidFill>
                  <a:srgbClr val="9F2EA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3563355" y="4106597"/>
              <a:ext cx="777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NS1A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426743" y="4114619"/>
              <a:ext cx="7409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NS1B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229714" y="4138980"/>
              <a:ext cx="7344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SPEC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538537" y="4096569"/>
              <a:ext cx="13564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Your GENE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710514" y="4098576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868179" y="4090555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0" y="5225377"/>
            <a:ext cx="24368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Synechococcus</a:t>
            </a:r>
            <a:endParaRPr lang="en-US" b="1" dirty="0" smtClean="0"/>
          </a:p>
          <a:p>
            <a:r>
              <a:rPr lang="en-US" b="1" dirty="0" smtClean="0"/>
              <a:t>PCC 7942 genome</a:t>
            </a:r>
          </a:p>
          <a:p>
            <a:r>
              <a:rPr lang="en-US" b="1" u="sng" dirty="0" smtClean="0"/>
              <a:t>After transformation: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74685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Cloning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804" y="2603499"/>
            <a:ext cx="6788429" cy="3879187"/>
          </a:xfrm>
        </p:spPr>
        <p:txBody>
          <a:bodyPr/>
          <a:lstStyle/>
          <a:p>
            <a:r>
              <a:rPr lang="en-US" sz="2000" dirty="0" smtClean="0"/>
              <a:t>RBS:  Ribosomal Binding Site (Start of transcription)</a:t>
            </a:r>
          </a:p>
          <a:p>
            <a:r>
              <a:rPr lang="en-US" sz="2000" dirty="0" err="1" smtClean="0"/>
              <a:t>rrnB</a:t>
            </a:r>
            <a:r>
              <a:rPr lang="en-US" sz="2000" dirty="0" smtClean="0"/>
              <a:t>: Transcriptional Terminator site</a:t>
            </a:r>
          </a:p>
          <a:p>
            <a:r>
              <a:rPr lang="en-US" sz="2000" dirty="0"/>
              <a:t>Gene inserted via Topoisomerase I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Directional cloning</a:t>
            </a:r>
          </a:p>
          <a:p>
            <a:pPr lvl="1"/>
            <a:r>
              <a:rPr lang="en-US" sz="1800" dirty="0" smtClean="0"/>
              <a:t>Due to overhang</a:t>
            </a:r>
          </a:p>
          <a:p>
            <a:pPr lvl="1"/>
            <a:r>
              <a:rPr lang="en-US" sz="1800" dirty="0" smtClean="0"/>
              <a:t>Very important :</a:t>
            </a:r>
          </a:p>
          <a:p>
            <a:pPr lvl="2"/>
            <a:r>
              <a:rPr lang="en-US" sz="1600" dirty="0" smtClean="0"/>
              <a:t>Start codon must be within reach of RBS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47798" y="3258164"/>
            <a:ext cx="361507" cy="202019"/>
          </a:xfrm>
          <a:prstGeom prst="rect">
            <a:avLst/>
          </a:prstGeom>
          <a:solidFill>
            <a:srgbClr val="F97E33"/>
          </a:solidFill>
          <a:ln>
            <a:solidFill>
              <a:srgbClr val="F97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47795" y="3218932"/>
            <a:ext cx="750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CS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700" t="22714" r="43671" b="19636"/>
          <a:stretch/>
        </p:blipFill>
        <p:spPr>
          <a:xfrm>
            <a:off x="307548" y="2265527"/>
            <a:ext cx="4177072" cy="44202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557" y="3218932"/>
            <a:ext cx="750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9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48921" y="6031113"/>
            <a:ext cx="1214079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62317" y="3081404"/>
            <a:ext cx="4686876" cy="589843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74754" y="3067754"/>
            <a:ext cx="1270249" cy="589843"/>
          </a:xfrm>
          <a:prstGeom prst="rect">
            <a:avLst/>
          </a:prstGeom>
          <a:solidFill>
            <a:srgbClr val="F97E33"/>
          </a:solidFill>
          <a:ln>
            <a:solidFill>
              <a:srgbClr val="F97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14264" y="3081404"/>
            <a:ext cx="1806611" cy="589843"/>
          </a:xfrm>
          <a:prstGeom prst="rect">
            <a:avLst/>
          </a:prstGeom>
          <a:solidFill>
            <a:srgbClr val="F97E33"/>
          </a:solidFill>
          <a:ln>
            <a:solidFill>
              <a:srgbClr val="F97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04" y="1103923"/>
            <a:ext cx="5963033" cy="924960"/>
          </a:xfrm>
        </p:spPr>
        <p:txBody>
          <a:bodyPr/>
          <a:lstStyle/>
          <a:p>
            <a:r>
              <a:rPr lang="en-US" dirty="0" smtClean="0"/>
              <a:t>Directional TOPO Cloning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264" y="3026814"/>
            <a:ext cx="2256987" cy="6990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CCC  TT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GGG AA GTGG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74754" y="3013164"/>
            <a:ext cx="1379431" cy="69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AAG GGC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TTC CCG </a:t>
            </a:r>
          </a:p>
        </p:txBody>
      </p:sp>
      <p:sp>
        <p:nvSpPr>
          <p:cNvPr id="8" name="Rectangle 7"/>
          <p:cNvSpPr/>
          <p:nvPr/>
        </p:nvSpPr>
        <p:spPr>
          <a:xfrm>
            <a:off x="2460869" y="2772834"/>
            <a:ext cx="783028" cy="589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37502" y="3081404"/>
            <a:ext cx="7881459" cy="69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TCG ACC CCA CTT GAT TAG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GTGG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CTA ATC AAG TGG GGT CGA CAT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8799" y="5704071"/>
            <a:ext cx="4686876" cy="58984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62621" y="5704069"/>
            <a:ext cx="1270249" cy="589843"/>
          </a:xfrm>
          <a:prstGeom prst="rect">
            <a:avLst/>
          </a:prstGeom>
          <a:solidFill>
            <a:srgbClr val="F97E33"/>
          </a:solidFill>
          <a:ln>
            <a:solidFill>
              <a:srgbClr val="F97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76603" y="5690423"/>
            <a:ext cx="1806611" cy="589843"/>
          </a:xfrm>
          <a:prstGeom prst="rect">
            <a:avLst/>
          </a:prstGeom>
          <a:solidFill>
            <a:srgbClr val="F97E33"/>
          </a:solidFill>
          <a:ln>
            <a:solidFill>
              <a:srgbClr val="F97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76603" y="5635833"/>
            <a:ext cx="2256987" cy="69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CCC  TT</a:t>
            </a:r>
            <a:b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GGG AA GTGG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162621" y="5649479"/>
            <a:ext cx="1379431" cy="69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AAG GGC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TTC CCG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23208" y="5690423"/>
            <a:ext cx="783028" cy="28127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584928" y="5649479"/>
            <a:ext cx="7881459" cy="69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CACC ATG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TCG ACC CCA CTT GAT TAG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CTA ATC AAG TGG GGT CGA CAT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76294" y="2643832"/>
            <a:ext cx="2618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PCR Product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477672" y="3081404"/>
            <a:ext cx="936592" cy="5898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28192" y="5690422"/>
            <a:ext cx="936592" cy="5898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1445" y="3207224"/>
            <a:ext cx="772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RBS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73644" y="5831059"/>
            <a:ext cx="772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RBS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345003" y="3075525"/>
            <a:ext cx="936592" cy="58207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439816" y="5704069"/>
            <a:ext cx="936592" cy="58984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572820" y="5797643"/>
            <a:ext cx="772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rrnB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81480" y="3162620"/>
            <a:ext cx="772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rrnB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447222" y="2684776"/>
            <a:ext cx="309625" cy="382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8770447" y="3668252"/>
            <a:ext cx="309625" cy="382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10-Point Star 35"/>
          <p:cNvSpPr/>
          <p:nvPr/>
        </p:nvSpPr>
        <p:spPr>
          <a:xfrm>
            <a:off x="2508363" y="2374710"/>
            <a:ext cx="735534" cy="453788"/>
          </a:xfrm>
          <a:prstGeom prst="star10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10-Point Star 36"/>
          <p:cNvSpPr/>
          <p:nvPr/>
        </p:nvSpPr>
        <p:spPr>
          <a:xfrm>
            <a:off x="8285916" y="3999073"/>
            <a:ext cx="735534" cy="453788"/>
          </a:xfrm>
          <a:prstGeom prst="star10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32382" y="2477620"/>
            <a:ext cx="687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TOPO</a:t>
            </a:r>
            <a:endParaRPr lang="en-US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334805" y="4076563"/>
            <a:ext cx="687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TOPO</a:t>
            </a:r>
            <a:endParaRPr lang="en-US" sz="1400" b="1" dirty="0"/>
          </a:p>
        </p:txBody>
      </p:sp>
      <p:sp>
        <p:nvSpPr>
          <p:cNvPr id="40" name="Down Arrow 39"/>
          <p:cNvSpPr/>
          <p:nvPr/>
        </p:nvSpPr>
        <p:spPr>
          <a:xfrm>
            <a:off x="5476294" y="4076563"/>
            <a:ext cx="1309043" cy="140983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endCxn id="24" idx="1"/>
          </p:cNvCxnSpPr>
          <p:nvPr/>
        </p:nvCxnSpPr>
        <p:spPr>
          <a:xfrm>
            <a:off x="0" y="3376325"/>
            <a:ext cx="4776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1281594" y="3362675"/>
            <a:ext cx="9104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435190" y="3623955"/>
            <a:ext cx="79831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219877" y="3376325"/>
            <a:ext cx="846797" cy="2438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91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69" y="2435058"/>
            <a:ext cx="8825659" cy="3416300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 primer (5’):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CACC overhang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Start codon (ATG) immediately after CACC</a:t>
            </a:r>
          </a:p>
          <a:p>
            <a:pPr lvl="1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primer (3’):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either contain STOP codon or bind downstream from it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contain the overhang sequence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6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Primer </a:t>
            </a:r>
            <a:r>
              <a:rPr lang="en-US" dirty="0" smtClean="0"/>
              <a:t>Design:  PCR Review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696" t="28344" r="52219" b="64200"/>
          <a:stretch/>
        </p:blipFill>
        <p:spPr>
          <a:xfrm>
            <a:off x="2287831" y="2450530"/>
            <a:ext cx="7692782" cy="825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8589" y="2358190"/>
            <a:ext cx="465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</a:p>
          <a:p>
            <a:endParaRPr lang="en-US" dirty="0" smtClean="0"/>
          </a:p>
          <a:p>
            <a:r>
              <a:rPr lang="en-US" dirty="0" smtClean="0"/>
              <a:t>3’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696" t="28344" r="52219" b="68069"/>
          <a:stretch/>
        </p:blipFill>
        <p:spPr>
          <a:xfrm>
            <a:off x="2287831" y="4993197"/>
            <a:ext cx="7692782" cy="396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696" t="31641" r="52219" b="64200"/>
          <a:stretch/>
        </p:blipFill>
        <p:spPr>
          <a:xfrm>
            <a:off x="2287831" y="5999745"/>
            <a:ext cx="7692782" cy="460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8589" y="4993197"/>
            <a:ext cx="53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6715" y="5935575"/>
            <a:ext cx="53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21767" y="4455068"/>
            <a:ext cx="5229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1:  Denature DNA into two strands</a:t>
            </a:r>
            <a:endParaRPr lang="en-US" b="1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5567785" y="3343977"/>
            <a:ext cx="1111089" cy="111109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29422" y="3693516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Heat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08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696" t="28344" r="52219" b="68069"/>
          <a:stretch/>
        </p:blipFill>
        <p:spPr>
          <a:xfrm>
            <a:off x="2384083" y="2843564"/>
            <a:ext cx="7692782" cy="396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696" t="31641" r="52219" b="64200"/>
          <a:stretch/>
        </p:blipFill>
        <p:spPr>
          <a:xfrm>
            <a:off x="2384083" y="4443667"/>
            <a:ext cx="7692782" cy="460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44841" y="2843564"/>
            <a:ext cx="53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18820" y="2887582"/>
            <a:ext cx="53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2432209" y="3962405"/>
            <a:ext cx="2171875" cy="433136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7539789" y="3232489"/>
            <a:ext cx="2398294" cy="448811"/>
          </a:xfrm>
          <a:prstGeom prst="rightArrow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19915" y="3689690"/>
            <a:ext cx="58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72736" y="3553332"/>
            <a:ext cx="58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45495" y="3729796"/>
            <a:ext cx="58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85999" y="3609482"/>
            <a:ext cx="58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47599" y="3276703"/>
            <a:ext cx="192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Reverse </a:t>
            </a:r>
            <a:r>
              <a:rPr lang="en-US" dirty="0"/>
              <a:t>Primer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32209" y="3998225"/>
            <a:ext cx="2013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Forward Primer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396889" y="5209774"/>
            <a:ext cx="312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two:   Anneal primers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162588" y="5666267"/>
            <a:ext cx="7596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Forward Primer binds to bottom strand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Reverse Primer binds to top strand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178710" y="4311417"/>
            <a:ext cx="53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33074" y="4403555"/>
            <a:ext cx="53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Primer Design:  PCR Review</a:t>
            </a:r>
          </a:p>
        </p:txBody>
      </p:sp>
    </p:spTree>
    <p:extLst>
      <p:ext uri="{BB962C8B-B14F-4D97-AF65-F5344CB8AC3E}">
        <p14:creationId xmlns:p14="http://schemas.microsoft.com/office/powerpoint/2010/main" val="570723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396889" y="5209774"/>
            <a:ext cx="370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three:   Elongate strand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74485" y="5775719"/>
            <a:ext cx="8850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Nucleotides (G,C,T,A) are added to the strand after the primer by polymerase in the</a:t>
            </a:r>
            <a:r>
              <a:rPr lang="en-US" u="sng" dirty="0" smtClean="0"/>
              <a:t> 5’ to 3’ direction </a:t>
            </a:r>
            <a:endParaRPr lang="en-US" u="sng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Primer Design:  PCR Review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696" t="28344" r="52219" b="68069"/>
          <a:stretch/>
        </p:blipFill>
        <p:spPr>
          <a:xfrm>
            <a:off x="2384083" y="2586892"/>
            <a:ext cx="7692782" cy="3969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696" t="31641" r="52219" b="64200"/>
          <a:stretch/>
        </p:blipFill>
        <p:spPr>
          <a:xfrm>
            <a:off x="2384083" y="4443667"/>
            <a:ext cx="7692782" cy="4602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4751" t="31642" r="52219" b="63534"/>
          <a:stretch/>
        </p:blipFill>
        <p:spPr>
          <a:xfrm>
            <a:off x="5546557" y="2987398"/>
            <a:ext cx="4532867" cy="5338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696" t="28344" r="70692" b="67598"/>
          <a:stretch/>
        </p:blipFill>
        <p:spPr>
          <a:xfrm>
            <a:off x="2392105" y="4038700"/>
            <a:ext cx="4056821" cy="449079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2337309" y="3946355"/>
            <a:ext cx="2195937" cy="433136"/>
          </a:xfrm>
          <a:prstGeom prst="rightArrow">
            <a:avLst/>
          </a:prstGeom>
          <a:solidFill>
            <a:srgbClr val="FFFF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0800000">
            <a:off x="7636041" y="3023942"/>
            <a:ext cx="2398294" cy="483950"/>
          </a:xfrm>
          <a:prstGeom prst="rightArrow">
            <a:avLst/>
          </a:prstGeom>
          <a:solidFill>
            <a:srgbClr val="FFFF00">
              <a:alpha val="24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546557" y="3112349"/>
            <a:ext cx="2105527" cy="319241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88042" y="3998594"/>
            <a:ext cx="1848854" cy="356833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89481" y="2538648"/>
            <a:ext cx="53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33074" y="4628143"/>
            <a:ext cx="53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933072" y="4006615"/>
            <a:ext cx="53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085585" y="3112349"/>
            <a:ext cx="53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052800" y="4562982"/>
            <a:ext cx="53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076865" y="2565670"/>
            <a:ext cx="53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3" name="16-Point Star 2"/>
          <p:cNvSpPr/>
          <p:nvPr/>
        </p:nvSpPr>
        <p:spPr>
          <a:xfrm>
            <a:off x="6249075" y="3799046"/>
            <a:ext cx="1242587" cy="802108"/>
          </a:xfrm>
          <a:prstGeom prst="star16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82766" y="4046717"/>
            <a:ext cx="132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Polymerase</a:t>
            </a:r>
            <a:endParaRPr lang="en-US" sz="1400" dirty="0"/>
          </a:p>
        </p:txBody>
      </p:sp>
      <p:sp>
        <p:nvSpPr>
          <p:cNvPr id="40" name="16-Point Star 39"/>
          <p:cNvSpPr/>
          <p:nvPr/>
        </p:nvSpPr>
        <p:spPr>
          <a:xfrm>
            <a:off x="4530820" y="2797214"/>
            <a:ext cx="1242587" cy="802108"/>
          </a:xfrm>
          <a:prstGeom prst="star16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664511" y="3044885"/>
            <a:ext cx="132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Polymerase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769895" y="3184362"/>
            <a:ext cx="808218" cy="20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491662" y="4185216"/>
            <a:ext cx="81834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995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696" t="28344" r="52219" b="68069"/>
          <a:stretch/>
        </p:blipFill>
        <p:spPr>
          <a:xfrm>
            <a:off x="2384083" y="2843564"/>
            <a:ext cx="7692782" cy="396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696" t="31641" r="52219" b="64200"/>
          <a:stretch/>
        </p:blipFill>
        <p:spPr>
          <a:xfrm>
            <a:off x="2384083" y="4443667"/>
            <a:ext cx="7692782" cy="46023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96889" y="5209774"/>
            <a:ext cx="370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Final Product  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02695" y="5687999"/>
            <a:ext cx="7596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 – Nucleotides added on by Primer</a:t>
            </a:r>
          </a:p>
          <a:p>
            <a:endParaRPr lang="en-US" dirty="0" smtClean="0"/>
          </a:p>
          <a:p>
            <a:r>
              <a:rPr lang="en-US" dirty="0" smtClean="0"/>
              <a:t>Red – Nucleotides added on by polymerase </a:t>
            </a:r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Primer Design:  PCR Review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696" t="31641" r="52219" b="64200"/>
          <a:stretch/>
        </p:blipFill>
        <p:spPr>
          <a:xfrm>
            <a:off x="2386643" y="3244070"/>
            <a:ext cx="7692782" cy="4602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696" t="28344" r="52219" b="68069"/>
          <a:stretch/>
        </p:blipFill>
        <p:spPr>
          <a:xfrm>
            <a:off x="2392105" y="4038700"/>
            <a:ext cx="7692782" cy="396945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2337309" y="3946355"/>
            <a:ext cx="2195937" cy="433136"/>
          </a:xfrm>
          <a:prstGeom prst="rightArrow">
            <a:avLst/>
          </a:prstGeom>
          <a:solidFill>
            <a:srgbClr val="FFFF00">
              <a:alpha val="2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0800000">
            <a:off x="7636041" y="3280614"/>
            <a:ext cx="2398294" cy="483950"/>
          </a:xfrm>
          <a:prstGeom prst="rightArrow">
            <a:avLst/>
          </a:prstGeom>
          <a:solidFill>
            <a:srgbClr val="FFFF00">
              <a:alpha val="24000"/>
            </a:srgb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7831" y="3369021"/>
            <a:ext cx="5364254" cy="319241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588041" y="4022658"/>
            <a:ext cx="5496845" cy="288759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7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Primer Design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20350" y="4460894"/>
            <a:ext cx="5708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Forward Primer:   </a:t>
            </a:r>
            <a:r>
              <a:rPr lang="en-US" b="1" dirty="0" err="1" smtClean="0"/>
              <a:t>caccATGGGCGCGCATATGCAT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88434" y="2947739"/>
            <a:ext cx="577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3’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6665" t="28344" r="51874" b="64662"/>
          <a:stretch/>
        </p:blipFill>
        <p:spPr>
          <a:xfrm>
            <a:off x="3092932" y="3023769"/>
            <a:ext cx="6192253" cy="7739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92932" y="3023771"/>
            <a:ext cx="2630906" cy="205108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Callout 1 (Accent Bar) 14"/>
          <p:cNvSpPr/>
          <p:nvPr/>
        </p:nvSpPr>
        <p:spPr>
          <a:xfrm rot="5400000">
            <a:off x="3047341" y="3041972"/>
            <a:ext cx="466725" cy="343018"/>
          </a:xfrm>
          <a:prstGeom prst="accentCallout1">
            <a:avLst>
              <a:gd name="adj1" fmla="val 18749"/>
              <a:gd name="adj2" fmla="val -4251"/>
              <a:gd name="adj3" fmla="val 112500"/>
              <a:gd name="adj4" fmla="val -3833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85580" y="2548090"/>
            <a:ext cx="1733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Start codon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0350" y="5002931"/>
            <a:ext cx="8422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Forward Primer Sequence is identical to the  top strand</a:t>
            </a:r>
          </a:p>
          <a:p>
            <a:endParaRPr lang="en-US" dirty="0"/>
          </a:p>
          <a:p>
            <a:r>
              <a:rPr lang="en-US" dirty="0" err="1"/>
              <a:t>c</a:t>
            </a:r>
            <a:r>
              <a:rPr lang="en-US" dirty="0" err="1" smtClean="0"/>
              <a:t>acc</a:t>
            </a:r>
            <a:r>
              <a:rPr lang="en-US" dirty="0" smtClean="0"/>
              <a:t> overhand is added before the start codon (ATG)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46158" y="2923212"/>
            <a:ext cx="125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cacc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94696" y="3035586"/>
            <a:ext cx="698236" cy="170768"/>
          </a:xfrm>
          <a:prstGeom prst="rect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4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Primer Design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382" t="26011" r="55359" b="65831"/>
          <a:stretch/>
        </p:blipFill>
        <p:spPr>
          <a:xfrm>
            <a:off x="1312517" y="2814381"/>
            <a:ext cx="8396971" cy="1062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992" y="2187270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 1:</a:t>
            </a:r>
            <a:endParaRPr lang="en-US" b="1" dirty="0"/>
          </a:p>
        </p:txBody>
      </p:sp>
      <p:sp>
        <p:nvSpPr>
          <p:cNvPr id="8" name="Line Callout 1 (Accent Bar) 7"/>
          <p:cNvSpPr/>
          <p:nvPr/>
        </p:nvSpPr>
        <p:spPr>
          <a:xfrm rot="5400000">
            <a:off x="4860069" y="2958073"/>
            <a:ext cx="675809" cy="512682"/>
          </a:xfrm>
          <a:prstGeom prst="accentCallout1">
            <a:avLst>
              <a:gd name="adj1" fmla="val 18749"/>
              <a:gd name="adj2" fmla="val -4251"/>
              <a:gd name="adj3" fmla="val 112500"/>
              <a:gd name="adj4" fmla="val -3833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88870" y="2390902"/>
            <a:ext cx="118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Stop Codon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711291" y="4005520"/>
            <a:ext cx="4749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 strand:           GGATCCGGCTGCTAACAAAG</a:t>
            </a:r>
            <a:b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Complement:        CCTAGGCCGACGATTGTTTC</a:t>
            </a: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Reverse Primer:   CTTTGTTAGCAGCCGGATCC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4315" y="2848611"/>
            <a:ext cx="3378516" cy="339994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748211" y="2667901"/>
            <a:ext cx="16417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Remember:</a:t>
            </a:r>
            <a:br>
              <a:rPr lang="en-US" u="sng" dirty="0" smtClean="0"/>
            </a:br>
            <a:r>
              <a:rPr lang="en-US" sz="2400" dirty="0" smtClean="0"/>
              <a:t>C -- G</a:t>
            </a:r>
            <a:br>
              <a:rPr lang="en-US" sz="2400" dirty="0" smtClean="0"/>
            </a:br>
            <a:r>
              <a:rPr lang="en-US" sz="2400" dirty="0" smtClean="0"/>
              <a:t>T --A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41947" y="2899609"/>
            <a:ext cx="577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5’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3’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57400" y="5133474"/>
            <a:ext cx="9268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Must either include stop codon </a:t>
            </a:r>
            <a:r>
              <a:rPr lang="en-US" b="1" u="sng" dirty="0" smtClean="0"/>
              <a:t>or</a:t>
            </a:r>
            <a:r>
              <a:rPr lang="en-US" dirty="0" smtClean="0"/>
              <a:t> bind </a:t>
            </a:r>
            <a:r>
              <a:rPr lang="en-US" b="1" u="sng" dirty="0" smtClean="0"/>
              <a:t>AFTER</a:t>
            </a:r>
            <a:r>
              <a:rPr lang="en-US" dirty="0" smtClean="0"/>
              <a:t> stop codon</a:t>
            </a:r>
          </a:p>
          <a:p>
            <a:endParaRPr lang="en-US" dirty="0"/>
          </a:p>
          <a:p>
            <a:r>
              <a:rPr lang="en-US" dirty="0" smtClean="0"/>
              <a:t>Reverse primer sequence is the </a:t>
            </a:r>
            <a:r>
              <a:rPr lang="en-US" b="1" u="sng" dirty="0" smtClean="0"/>
              <a:t>REVERSE compliment </a:t>
            </a:r>
            <a:r>
              <a:rPr lang="en-US" dirty="0" smtClean="0"/>
              <a:t>of the top strand</a:t>
            </a:r>
            <a:r>
              <a:rPr lang="en-US" b="1" u="sng" dirty="0" smtClean="0"/>
              <a:t>  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710259" y="2585858"/>
            <a:ext cx="1481741" cy="1200329"/>
          </a:xfrm>
          <a:prstGeom prst="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196" y="749080"/>
            <a:ext cx="8825659" cy="706964"/>
          </a:xfrm>
        </p:spPr>
        <p:txBody>
          <a:bodyPr/>
          <a:lstStyle/>
          <a:p>
            <a:r>
              <a:rPr lang="en-US" dirty="0" err="1"/>
              <a:t>Synechococcus</a:t>
            </a:r>
            <a:r>
              <a:rPr lang="en-US" dirty="0"/>
              <a:t> </a:t>
            </a:r>
            <a:r>
              <a:rPr lang="en-US" dirty="0" smtClean="0"/>
              <a:t>elongatus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08" y="2459121"/>
            <a:ext cx="7684246" cy="34163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Synechococcus</a:t>
            </a:r>
            <a:r>
              <a:rPr lang="en-US" sz="2400" dirty="0" smtClean="0"/>
              <a:t> </a:t>
            </a:r>
            <a:r>
              <a:rPr lang="en-US" sz="2400" dirty="0"/>
              <a:t>elongatus PCC </a:t>
            </a:r>
            <a:r>
              <a:rPr lang="en-US" sz="2400" dirty="0" smtClean="0"/>
              <a:t>7942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Unicellular cyanobacterium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Freshwater</a:t>
            </a:r>
          </a:p>
          <a:p>
            <a:endParaRPr lang="en-US" sz="24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122" name="Picture 2" descr="(thumbnail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97" y="2603500"/>
            <a:ext cx="3352831" cy="36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08758" y="6259095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smtClean="0"/>
              <a:t>microbewiki.kenyon.edu/index.php/Synechococcus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99920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3" y="850839"/>
            <a:ext cx="8825659" cy="706964"/>
          </a:xfrm>
        </p:spPr>
        <p:txBody>
          <a:bodyPr/>
          <a:lstStyle/>
          <a:p>
            <a:r>
              <a:rPr lang="en-US" dirty="0" smtClean="0"/>
              <a:t>Obtaining the 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452" y="2548908"/>
            <a:ext cx="11128031" cy="39481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Bioinformatics</a:t>
            </a:r>
          </a:p>
          <a:p>
            <a:pPr lvl="1"/>
            <a:r>
              <a:rPr lang="en-US" sz="2000" dirty="0" smtClean="0"/>
              <a:t>Identify the source of Gene</a:t>
            </a:r>
          </a:p>
          <a:p>
            <a:pPr lvl="1"/>
            <a:r>
              <a:rPr lang="en-US" sz="2000" dirty="0" smtClean="0"/>
              <a:t>Gene sequence</a:t>
            </a:r>
          </a:p>
          <a:p>
            <a:r>
              <a:rPr lang="en-US" sz="2400" dirty="0" smtClean="0"/>
              <a:t>Obtain Template DNA</a:t>
            </a:r>
          </a:p>
          <a:p>
            <a:r>
              <a:rPr lang="en-US" sz="2400" dirty="0" smtClean="0"/>
              <a:t>Isolate Gene</a:t>
            </a:r>
          </a:p>
          <a:p>
            <a:pPr lvl="1"/>
            <a:r>
              <a:rPr lang="en-US" sz="2000" dirty="0" smtClean="0"/>
              <a:t>PCR</a:t>
            </a:r>
          </a:p>
          <a:p>
            <a:r>
              <a:rPr lang="en-US" sz="2400" dirty="0" smtClean="0"/>
              <a:t>Clone into topo vector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8903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013" y="1095541"/>
            <a:ext cx="8825659" cy="706964"/>
          </a:xfrm>
        </p:spPr>
        <p:txBody>
          <a:bodyPr/>
          <a:lstStyle/>
          <a:p>
            <a:r>
              <a:rPr lang="en-US" dirty="0" smtClean="0"/>
              <a:t>Bioinformatics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83" y="2628161"/>
            <a:ext cx="8825659" cy="3416300"/>
          </a:xfrm>
        </p:spPr>
        <p:txBody>
          <a:bodyPr/>
          <a:lstStyle/>
          <a:p>
            <a:r>
              <a:rPr lang="en-US" sz="2400" dirty="0" smtClean="0"/>
              <a:t>What protein/enzyme?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What gene encodes for the protein?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What organism is it coming from?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What is its nucleotide sequence?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7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351" y="932726"/>
            <a:ext cx="8825659" cy="706964"/>
          </a:xfrm>
        </p:spPr>
        <p:txBody>
          <a:bodyPr/>
          <a:lstStyle/>
          <a:p>
            <a:r>
              <a:rPr lang="en-US" dirty="0" smtClean="0"/>
              <a:t>Identifying the Gene</a:t>
            </a:r>
            <a:br>
              <a:rPr lang="en-US" dirty="0" smtClean="0"/>
            </a:br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9" t="3499" r="68845" b="69076"/>
          <a:stretch/>
        </p:blipFill>
        <p:spPr>
          <a:xfrm>
            <a:off x="443392" y="2462391"/>
            <a:ext cx="7163732" cy="38292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715903" y="4377004"/>
            <a:ext cx="5923130" cy="40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02807" y="4192338"/>
            <a:ext cx="311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28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8" t="7529" r="29055" b="10597"/>
          <a:stretch/>
        </p:blipFill>
        <p:spPr>
          <a:xfrm>
            <a:off x="464024" y="1707392"/>
            <a:ext cx="6917851" cy="4543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62475" y="5572124"/>
            <a:ext cx="352425" cy="133351"/>
          </a:xfrm>
          <a:prstGeom prst="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829175" y="2676525"/>
            <a:ext cx="3695700" cy="287655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53450" y="2238233"/>
            <a:ext cx="3193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the gene associated with the protein/enzyme</a:t>
            </a:r>
          </a:p>
          <a:p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gray">
          <a:xfrm>
            <a:off x="1119862" y="722648"/>
            <a:ext cx="8825659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Identifying the Gene</a:t>
            </a:r>
            <a:br>
              <a:rPr lang="en-US" dirty="0" smtClean="0"/>
            </a:br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29005" y="4952910"/>
            <a:ext cx="3818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</a:p>
          <a:p>
            <a:endParaRPr lang="en-US" dirty="0"/>
          </a:p>
          <a:p>
            <a:r>
              <a:rPr lang="en-US" dirty="0" smtClean="0"/>
              <a:t>Ferredoxin (FD) is encoded by the </a:t>
            </a:r>
            <a:r>
              <a:rPr lang="en-US" dirty="0" err="1" smtClean="0"/>
              <a:t>PetF</a:t>
            </a:r>
            <a:r>
              <a:rPr lang="en-US" dirty="0" smtClean="0"/>
              <a:t> gene.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351" y="2306472"/>
            <a:ext cx="4631697" cy="111911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Find the organism under gene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8351" y="932726"/>
            <a:ext cx="8825659" cy="706964"/>
          </a:xfrm>
        </p:spPr>
        <p:txBody>
          <a:bodyPr/>
          <a:lstStyle/>
          <a:p>
            <a:r>
              <a:rPr lang="en-US" dirty="0" smtClean="0"/>
              <a:t>Identifying the Gene</a:t>
            </a:r>
            <a:br>
              <a:rPr lang="en-US" dirty="0" smtClean="0"/>
            </a:br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282" r="51748" b="6950"/>
          <a:stretch/>
        </p:blipFill>
        <p:spPr>
          <a:xfrm>
            <a:off x="6755499" y="1639690"/>
            <a:ext cx="5090757" cy="496890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967785" y="2756848"/>
            <a:ext cx="1787714" cy="873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77227" y="3630304"/>
            <a:ext cx="4122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Synechococcus</a:t>
            </a:r>
            <a:r>
              <a:rPr lang="en-US" b="1" dirty="0"/>
              <a:t> elongatus PCC7942: Synpcc7942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8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t="68869" r="62453" b="16392"/>
          <a:stretch/>
        </p:blipFill>
        <p:spPr>
          <a:xfrm>
            <a:off x="5534167" y="2667090"/>
            <a:ext cx="6667938" cy="180473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8351" y="932726"/>
            <a:ext cx="8825659" cy="706964"/>
          </a:xfrm>
        </p:spPr>
        <p:txBody>
          <a:bodyPr/>
          <a:lstStyle/>
          <a:p>
            <a:r>
              <a:rPr lang="en-US" dirty="0" smtClean="0"/>
              <a:t>Identifying the Gene</a:t>
            </a:r>
            <a:br>
              <a:rPr lang="en-US" dirty="0" smtClean="0"/>
            </a:br>
            <a:r>
              <a:rPr lang="en-US" dirty="0" smtClean="0"/>
              <a:t>Example: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96687" y="2727158"/>
            <a:ext cx="1482218" cy="3066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196687" y="4259181"/>
            <a:ext cx="1482218" cy="2250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34167" y="4552539"/>
            <a:ext cx="5895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Reading Frame: codes for the protein</a:t>
            </a:r>
          </a:p>
          <a:p>
            <a:endParaRPr lang="en-US" dirty="0"/>
          </a:p>
          <a:p>
            <a:r>
              <a:rPr lang="en-US" dirty="0" smtClean="0"/>
              <a:t>Start codon:  ATG</a:t>
            </a:r>
          </a:p>
          <a:p>
            <a:r>
              <a:rPr lang="en-US" dirty="0" smtClean="0"/>
              <a:t>Stop codons: TAA,  TAG, TGA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9046" r="62453" b="16392"/>
          <a:stretch/>
        </p:blipFill>
        <p:spPr>
          <a:xfrm>
            <a:off x="75969" y="1844844"/>
            <a:ext cx="4136760" cy="4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1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Primers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932" y="2154321"/>
            <a:ext cx="8825659" cy="3416300"/>
          </a:xfrm>
        </p:spPr>
        <p:txBody>
          <a:bodyPr/>
          <a:lstStyle/>
          <a:p>
            <a:endParaRPr lang="en-US" dirty="0"/>
          </a:p>
          <a:p>
            <a:r>
              <a:rPr lang="en-US" sz="2000" dirty="0" smtClean="0"/>
              <a:t>Manually design primers</a:t>
            </a:r>
          </a:p>
          <a:p>
            <a:r>
              <a:rPr lang="en-US" sz="2000" dirty="0" smtClean="0"/>
              <a:t>optimal </a:t>
            </a:r>
            <a:r>
              <a:rPr lang="en-US" sz="2000" dirty="0"/>
              <a:t>length of PCR primers is </a:t>
            </a:r>
            <a:r>
              <a:rPr lang="en-US" sz="2000" dirty="0" smtClean="0"/>
              <a:t>18-25 </a:t>
            </a:r>
            <a:r>
              <a:rPr lang="en-US" sz="2000" dirty="0" err="1" smtClean="0"/>
              <a:t>bp</a:t>
            </a:r>
            <a:endParaRPr lang="en-US" sz="2000" dirty="0" smtClean="0"/>
          </a:p>
          <a:p>
            <a:r>
              <a:rPr lang="en-US" sz="2000" dirty="0"/>
              <a:t>Melting </a:t>
            </a:r>
            <a:r>
              <a:rPr lang="en-US" sz="2000" dirty="0" smtClean="0"/>
              <a:t>temperature (Tm):  </a:t>
            </a:r>
            <a:r>
              <a:rPr lang="en-US" sz="2000" dirty="0"/>
              <a:t>~60–64°C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https://www.idtdna.com/calc/analyzer</a:t>
            </a:r>
            <a:endParaRPr lang="en-US" sz="2000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54" t="25713" r="12642" b="30866"/>
          <a:stretch/>
        </p:blipFill>
        <p:spPr>
          <a:xfrm>
            <a:off x="384932" y="4672263"/>
            <a:ext cx="5961830" cy="179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42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Primers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775" y="2410994"/>
            <a:ext cx="8825659" cy="1824122"/>
          </a:xfrm>
        </p:spPr>
        <p:txBody>
          <a:bodyPr/>
          <a:lstStyle/>
          <a:p>
            <a:r>
              <a:rPr lang="en-US" b="1" u="sng" dirty="0"/>
              <a:t>atg</a:t>
            </a:r>
            <a:r>
              <a:rPr lang="en-US" u="sng" dirty="0"/>
              <a:t>gctacctatcaagtc</a:t>
            </a:r>
            <a:r>
              <a:rPr lang="en-US" dirty="0"/>
              <a:t>gaagtcatctatcagggtcagtcccaaaccttcacggctgac</a:t>
            </a:r>
            <a:br>
              <a:rPr lang="en-US" dirty="0"/>
            </a:br>
            <a:r>
              <a:rPr lang="en-US" dirty="0"/>
              <a:t>tcagatcaaagtgttttggactcagcgcaagctgcgggcgttgatctgccggcctcttgc</a:t>
            </a:r>
            <a:br>
              <a:rPr lang="en-US" dirty="0"/>
            </a:br>
            <a:r>
              <a:rPr lang="en-US" dirty="0"/>
              <a:t>ttaactggagtctgtacaacctgtgccgcgcggattctcagcggtgaagtggatcagcca</a:t>
            </a:r>
            <a:br>
              <a:rPr lang="en-US" dirty="0"/>
            </a:br>
            <a:r>
              <a:rPr lang="en-US" dirty="0"/>
              <a:t>gatgccatgggggtagggcccgagcctgctaagcagggctacaccttactctgtgtggcc</a:t>
            </a:r>
            <a:br>
              <a:rPr lang="en-US" dirty="0"/>
            </a:br>
            <a:r>
              <a:rPr lang="en-US" dirty="0" smtClean="0"/>
              <a:t>tatccgcgatcggacctgaagatcgagactcataaggaagacgaactctacgccctgca</a:t>
            </a:r>
            <a:r>
              <a:rPr lang="en-US" u="sng" dirty="0"/>
              <a:t>atttggtcagcccggc</a:t>
            </a:r>
            <a:r>
              <a:rPr lang="en-US" b="1" u="sng" dirty="0"/>
              <a:t>tga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401" y="4623955"/>
            <a:ext cx="3065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ATG</a:t>
            </a:r>
            <a:r>
              <a:rPr lang="en-US" dirty="0" smtClean="0"/>
              <a:t>GCTACCTATCAAGTC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1184" y="5618566"/>
            <a:ext cx="3328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ATTTGGTCAGCCCGGC</a:t>
            </a:r>
            <a:r>
              <a:rPr lang="en-US" b="1" dirty="0" smtClean="0"/>
              <a:t>TGA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023237" y="5622395"/>
            <a:ext cx="347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TAAACCAGTCGGGCCG</a:t>
            </a:r>
            <a:r>
              <a:rPr lang="en-US" b="1" dirty="0"/>
              <a:t>ACT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15168" y="4808621"/>
            <a:ext cx="20712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87451" y="4583931"/>
            <a:ext cx="4251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cacc</a:t>
            </a:r>
            <a:r>
              <a:rPr lang="en-US" b="1" dirty="0" smtClean="0"/>
              <a:t> ATG</a:t>
            </a:r>
            <a:r>
              <a:rPr lang="en-US" dirty="0" smtClean="0"/>
              <a:t>GCTACCTATCAAGTC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84654" y="4399265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Add “</a:t>
            </a:r>
            <a:r>
              <a:rPr lang="en-US" b="1" dirty="0" err="1" smtClean="0"/>
              <a:t>cacc</a:t>
            </a:r>
            <a:r>
              <a:rPr lang="en-US" b="1" dirty="0" smtClean="0"/>
              <a:t>”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245202" y="5618566"/>
            <a:ext cx="347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TCA</a:t>
            </a:r>
            <a:r>
              <a:rPr lang="en-US" dirty="0"/>
              <a:t>GCCGGGCTGACCAAAT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47255" y="5803232"/>
            <a:ext cx="543898" cy="3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578096" y="5827295"/>
            <a:ext cx="543898" cy="3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97114" y="6011235"/>
            <a:ext cx="301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Complement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716149" y="5987898"/>
            <a:ext cx="301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Reverse Complement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87450" y="4244869"/>
            <a:ext cx="206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Forward Primer:</a:t>
            </a:r>
            <a:endParaRPr lang="en-US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8245202" y="5213088"/>
            <a:ext cx="206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Reverse Primer: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35741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28" y="918708"/>
            <a:ext cx="9962225" cy="706964"/>
          </a:xfrm>
        </p:spPr>
        <p:txBody>
          <a:bodyPr/>
          <a:lstStyle/>
          <a:p>
            <a:r>
              <a:rPr lang="en-US" dirty="0" smtClean="0"/>
              <a:t>Primers:  Reverse Complement Generator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07247"/>
            <a:ext cx="8825659" cy="492626"/>
          </a:xfrm>
        </p:spPr>
        <p:txBody>
          <a:bodyPr/>
          <a:lstStyle/>
          <a:p>
            <a:r>
              <a:rPr lang="en-US" dirty="0"/>
              <a:t>http://www.bioinformatics.org/sms/rev_comp.html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83" r="62699" b="34375"/>
          <a:stretch/>
        </p:blipFill>
        <p:spPr>
          <a:xfrm>
            <a:off x="529312" y="2999873"/>
            <a:ext cx="3664950" cy="3416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608" r="60480" b="69463"/>
          <a:stretch/>
        </p:blipFill>
        <p:spPr>
          <a:xfrm>
            <a:off x="5975183" y="3881448"/>
            <a:ext cx="5141996" cy="160421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38704" y="4563237"/>
            <a:ext cx="1092036" cy="289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2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Obtain Template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932" y="2617148"/>
            <a:ext cx="8825659" cy="34163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Extract </a:t>
            </a:r>
            <a:r>
              <a:rPr lang="en-US" sz="2000" dirty="0"/>
              <a:t>the Genomic </a:t>
            </a:r>
            <a:r>
              <a:rPr lang="en-US" sz="2000" dirty="0" smtClean="0"/>
              <a:t>DNA:</a:t>
            </a:r>
          </a:p>
          <a:p>
            <a:pPr lvl="1"/>
            <a:r>
              <a:rPr lang="en-US" sz="1800" dirty="0" err="1" smtClean="0"/>
              <a:t>DNAeasy</a:t>
            </a:r>
            <a:r>
              <a:rPr lang="en-US" sz="1800" dirty="0" smtClean="0"/>
              <a:t> kit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000" dirty="0" smtClean="0"/>
              <a:t>Gene Blocks</a:t>
            </a:r>
          </a:p>
          <a:p>
            <a:pPr lvl="1"/>
            <a:r>
              <a:rPr lang="en-US" sz="1800" dirty="0" smtClean="0"/>
              <a:t>Depends on size of gene and $$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3719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112" y="716995"/>
            <a:ext cx="8825659" cy="706964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Synechococcus</a:t>
            </a:r>
            <a:r>
              <a:rPr lang="en-US" dirty="0" smtClean="0"/>
              <a:t> elongatus?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112" y="2531310"/>
            <a:ext cx="8825659" cy="43266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Advantages:</a:t>
            </a:r>
          </a:p>
          <a:p>
            <a:pPr lvl="1"/>
            <a:r>
              <a:rPr lang="en-US" sz="2000" dirty="0" smtClean="0"/>
              <a:t>Small Circular chromosome of about 2.7 Mb 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Sequenced Genome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Easier to manipulate than algae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Fast growth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76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940686" y="5421459"/>
            <a:ext cx="362912" cy="3473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307639" y="5488675"/>
            <a:ext cx="362912" cy="3473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82255" y="4903524"/>
            <a:ext cx="362912" cy="347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209831" y="4899546"/>
            <a:ext cx="362912" cy="3473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 </a:t>
            </a:r>
            <a:r>
              <a:rPr lang="en-US" dirty="0"/>
              <a:t>the </a:t>
            </a:r>
            <a:r>
              <a:rPr lang="en-US" dirty="0" smtClean="0"/>
              <a:t>gene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46" y="2300286"/>
            <a:ext cx="8825659" cy="1854901"/>
          </a:xfrm>
        </p:spPr>
        <p:txBody>
          <a:bodyPr/>
          <a:lstStyle/>
          <a:p>
            <a:r>
              <a:rPr lang="en-US" dirty="0" smtClean="0"/>
              <a:t>Polymerase chain reaction (PCR) using Q5 polymerase</a:t>
            </a:r>
          </a:p>
          <a:p>
            <a:pPr lvl="1"/>
            <a:r>
              <a:rPr lang="en-US" dirty="0"/>
              <a:t>High-Fidelity DNA Polymerase</a:t>
            </a:r>
          </a:p>
          <a:p>
            <a:pPr lvl="1"/>
            <a:r>
              <a:rPr lang="en-US" dirty="0"/>
              <a:t> error rate &gt; 100-fold lower than that of </a:t>
            </a:r>
            <a:r>
              <a:rPr lang="en-US" i="1" dirty="0" err="1"/>
              <a:t>Taq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Template DNA:  Genomic DNA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6729" y="5991368"/>
            <a:ext cx="252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Genomic DNA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3714" y="6006705"/>
            <a:ext cx="252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76132" y="5992460"/>
            <a:ext cx="2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dNTPs</a:t>
            </a:r>
            <a:r>
              <a:rPr lang="en-US" dirty="0" smtClean="0"/>
              <a:t> and Polymerase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273691"/>
              </p:ext>
            </p:extLst>
          </p:nvPr>
        </p:nvGraphicFramePr>
        <p:xfrm>
          <a:off x="336088" y="4557135"/>
          <a:ext cx="1860468" cy="144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Image" r:id="rId3" imgW="1549080" imgH="1206000" progId="Photoshop.Image.16">
                  <p:embed/>
                </p:oleObj>
              </mc:Choice>
              <mc:Fallback>
                <p:oleObj name="Image" r:id="rId3" imgW="1549080" imgH="12060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088" y="4557135"/>
                        <a:ext cx="1860468" cy="144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92821" y="5199609"/>
            <a:ext cx="51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332561" y="2971328"/>
            <a:ext cx="5638815" cy="752055"/>
            <a:chOff x="6332561" y="2971328"/>
            <a:chExt cx="5638815" cy="752055"/>
          </a:xfrm>
        </p:grpSpPr>
        <p:sp>
          <p:nvSpPr>
            <p:cNvPr id="8" name="Rectangle 7"/>
            <p:cNvSpPr/>
            <p:nvPr/>
          </p:nvSpPr>
          <p:spPr>
            <a:xfrm>
              <a:off x="6332561" y="3189692"/>
              <a:ext cx="1433015" cy="3138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306334" y="3189691"/>
              <a:ext cx="1433015" cy="3138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757840" y="3189690"/>
              <a:ext cx="2548494" cy="313900"/>
            </a:xfrm>
            <a:prstGeom prst="rect">
              <a:avLst/>
            </a:prstGeom>
            <a:solidFill>
              <a:srgbClr val="F97E3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83882" y="3161974"/>
              <a:ext cx="217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Target Gene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8097" y="3216566"/>
              <a:ext cx="16513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Flanking DNA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319997" y="3218838"/>
              <a:ext cx="16513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Flanking DNA</a:t>
              </a:r>
              <a:endParaRPr lang="en-US" sz="1200" dirty="0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7757840" y="2971328"/>
              <a:ext cx="426042" cy="1906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10800000">
              <a:off x="9990625" y="3532737"/>
              <a:ext cx="426042" cy="1906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3073699" y="5012163"/>
            <a:ext cx="426042" cy="190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>
            <a:off x="3073699" y="5552121"/>
            <a:ext cx="426042" cy="190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209831" y="4899546"/>
            <a:ext cx="59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45001" y="5491996"/>
            <a:ext cx="59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7664" y="4899546"/>
            <a:ext cx="59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7613" y="5439171"/>
            <a:ext cx="59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7113" y="5193114"/>
            <a:ext cx="51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126328" y="5255176"/>
            <a:ext cx="2548494" cy="313900"/>
          </a:xfrm>
          <a:prstGeom prst="rect">
            <a:avLst/>
          </a:prstGeom>
          <a:solidFill>
            <a:srgbClr val="F97E3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552370" y="5237382"/>
            <a:ext cx="217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Gene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513717" y="5255176"/>
            <a:ext cx="620348" cy="313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513717" y="5346744"/>
            <a:ext cx="612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CACC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6098090" y="5146783"/>
            <a:ext cx="51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33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533" y="891782"/>
            <a:ext cx="8825659" cy="706964"/>
          </a:xfrm>
        </p:spPr>
        <p:txBody>
          <a:bodyPr/>
          <a:lstStyle/>
          <a:p>
            <a:r>
              <a:rPr lang="en-US" dirty="0" smtClean="0"/>
              <a:t>Topo 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104" y="2771268"/>
            <a:ext cx="2871136" cy="103645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Verify PCR on gel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43" t="43238" r="30036" b="30083"/>
          <a:stretch/>
        </p:blipFill>
        <p:spPr>
          <a:xfrm>
            <a:off x="5962538" y="3731371"/>
            <a:ext cx="5040177" cy="2669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16518" r="80658" b="45870"/>
          <a:stretch/>
        </p:blipFill>
        <p:spPr>
          <a:xfrm>
            <a:off x="2651937" y="3554055"/>
            <a:ext cx="887105" cy="257942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930502" y="2879160"/>
            <a:ext cx="2871136" cy="1036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Quantify PCR</a:t>
            </a:r>
          </a:p>
        </p:txBody>
      </p:sp>
    </p:spTree>
    <p:extLst>
      <p:ext uri="{BB962C8B-B14F-4D97-AF65-F5344CB8AC3E}">
        <p14:creationId xmlns:p14="http://schemas.microsoft.com/office/powerpoint/2010/main" val="253789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533" y="878135"/>
            <a:ext cx="8825659" cy="706964"/>
          </a:xfrm>
        </p:spPr>
        <p:txBody>
          <a:bodyPr/>
          <a:lstStyle/>
          <a:p>
            <a:r>
              <a:rPr lang="en-US" dirty="0" smtClean="0"/>
              <a:t>Topo Cloning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999" y="5667075"/>
            <a:ext cx="10786837" cy="699258"/>
          </a:xfrm>
        </p:spPr>
        <p:txBody>
          <a:bodyPr>
            <a:noAutofit/>
          </a:bodyPr>
          <a:lstStyle/>
          <a:p>
            <a:r>
              <a:rPr lang="en-US" sz="2000" dirty="0" smtClean="0"/>
              <a:t>Leave at room temperature for 5 minutes or up to 30 minutes for genes &gt; 1000bp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259" t="33535" r="24791" b="40532"/>
          <a:stretch/>
        </p:blipFill>
        <p:spPr>
          <a:xfrm>
            <a:off x="1740088" y="2470246"/>
            <a:ext cx="8721602" cy="28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974" y="2460559"/>
            <a:ext cx="8825659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Transform topo product into E.coli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Select colonies and perform Colony PCR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Extract Plasmid DNA from E.coli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360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</a:t>
            </a:r>
            <a:r>
              <a:rPr lang="en-US" dirty="0" err="1"/>
              <a:t>Synechococcus</a:t>
            </a:r>
            <a:r>
              <a:rPr lang="en-US" dirty="0"/>
              <a:t> elongatus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32" y="2467022"/>
            <a:ext cx="11428281" cy="4165789"/>
          </a:xfrm>
        </p:spPr>
        <p:txBody>
          <a:bodyPr/>
          <a:lstStyle/>
          <a:p>
            <a:r>
              <a:rPr lang="en-US" dirty="0"/>
              <a:t>Grow the cells until the culture reaches OD750 of ≥1 before </a:t>
            </a:r>
            <a:r>
              <a:rPr lang="en-US" dirty="0" smtClean="0"/>
              <a:t>transformation</a:t>
            </a:r>
          </a:p>
          <a:p>
            <a:pPr lvl="1"/>
            <a:r>
              <a:rPr lang="en-US" dirty="0" smtClean="0"/>
              <a:t>** 0.7 - 0.8 </a:t>
            </a:r>
          </a:p>
          <a:p>
            <a:r>
              <a:rPr lang="en-US" b="1" u="sng" dirty="0" smtClean="0"/>
              <a:t>Harvest</a:t>
            </a:r>
            <a:r>
              <a:rPr lang="en-US" dirty="0" smtClean="0"/>
              <a:t>: 1.5ml of cells by centrifuging at 14,000 </a:t>
            </a:r>
            <a:r>
              <a:rPr lang="en-US" dirty="0" err="1" smtClean="0"/>
              <a:t>rmp</a:t>
            </a:r>
            <a:r>
              <a:rPr lang="en-US" dirty="0" smtClean="0"/>
              <a:t> and decant </a:t>
            </a:r>
            <a:r>
              <a:rPr lang="en-US" dirty="0"/>
              <a:t>supernatant</a:t>
            </a:r>
          </a:p>
          <a:p>
            <a:r>
              <a:rPr lang="en-US" b="1" u="sng" dirty="0" smtClean="0"/>
              <a:t>Wash Pellet</a:t>
            </a:r>
            <a:r>
              <a:rPr lang="en-US" dirty="0" smtClean="0"/>
              <a:t>: </a:t>
            </a:r>
            <a:r>
              <a:rPr lang="en-US" dirty="0" err="1" smtClean="0"/>
              <a:t>Resuspend</a:t>
            </a:r>
            <a:r>
              <a:rPr lang="en-US" dirty="0" smtClean="0"/>
              <a:t>  pellet in 1ml of fresh BG11 medium</a:t>
            </a:r>
          </a:p>
          <a:p>
            <a:r>
              <a:rPr lang="en-US" b="1" u="sng" dirty="0" smtClean="0"/>
              <a:t>Harvest</a:t>
            </a:r>
            <a:r>
              <a:rPr lang="en-US" b="1" dirty="0" smtClean="0"/>
              <a:t>:</a:t>
            </a:r>
            <a:r>
              <a:rPr lang="en-US" dirty="0" smtClean="0"/>
              <a:t> cells </a:t>
            </a:r>
            <a:r>
              <a:rPr lang="en-US" dirty="0"/>
              <a:t>by centrifuging at 14,000 </a:t>
            </a:r>
            <a:r>
              <a:rPr lang="en-US" dirty="0" smtClean="0"/>
              <a:t>rpm </a:t>
            </a:r>
            <a:r>
              <a:rPr lang="en-US" dirty="0"/>
              <a:t>and decant </a:t>
            </a:r>
            <a:r>
              <a:rPr lang="en-US" dirty="0" smtClean="0"/>
              <a:t>supernatant</a:t>
            </a:r>
          </a:p>
          <a:p>
            <a:pPr marL="457200" lvl="1" indent="0">
              <a:buNone/>
            </a:pPr>
            <a:r>
              <a:rPr lang="en-US" dirty="0" smtClean="0"/>
              <a:t>    ***Make sure to remove all supernatant***</a:t>
            </a:r>
          </a:p>
          <a:p>
            <a:r>
              <a:rPr lang="en-US" b="1" u="sng" dirty="0" err="1" smtClean="0"/>
              <a:t>Resuspend</a:t>
            </a:r>
            <a:r>
              <a:rPr lang="en-US" dirty="0" smtClean="0"/>
              <a:t> in 100ul of fresh BG11</a:t>
            </a:r>
          </a:p>
          <a:p>
            <a:r>
              <a:rPr lang="en-US" b="1" u="sng" dirty="0" smtClean="0"/>
              <a:t>Add DNA: </a:t>
            </a:r>
            <a:r>
              <a:rPr lang="en-US" dirty="0" smtClean="0"/>
              <a:t> at least 100ng of </a:t>
            </a:r>
            <a:r>
              <a:rPr lang="en-US" dirty="0" err="1" smtClean="0"/>
              <a:t>syn</a:t>
            </a:r>
            <a:r>
              <a:rPr lang="en-US" dirty="0" smtClean="0"/>
              <a:t> topo DNA</a:t>
            </a:r>
          </a:p>
          <a:p>
            <a:r>
              <a:rPr lang="en-US" b="1" u="sng" dirty="0" smtClean="0"/>
              <a:t>Water bath: </a:t>
            </a:r>
            <a:r>
              <a:rPr lang="en-US" dirty="0" smtClean="0"/>
              <a:t>Put tube in 34C water bath for 4 hours.</a:t>
            </a:r>
          </a:p>
          <a:p>
            <a:r>
              <a:rPr lang="en-US" b="1" u="sng" dirty="0" smtClean="0"/>
              <a:t>Plate cells: </a:t>
            </a:r>
            <a:r>
              <a:rPr lang="en-US" dirty="0" smtClean="0"/>
              <a:t>Using BG11 plates + spec</a:t>
            </a:r>
            <a:endParaRPr lang="en-US" b="1" u="sng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5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Plating out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45" y="2546464"/>
            <a:ext cx="7020054" cy="4086348"/>
          </a:xfrm>
        </p:spPr>
        <p:txBody>
          <a:bodyPr>
            <a:normAutofit/>
          </a:bodyPr>
          <a:lstStyle/>
          <a:p>
            <a:r>
              <a:rPr lang="en-US" dirty="0" smtClean="0"/>
              <a:t>Preform dilutions to ensure single well spaced colonies.</a:t>
            </a:r>
          </a:p>
          <a:p>
            <a:r>
              <a:rPr lang="en-US" dirty="0" smtClean="0"/>
              <a:t>Make a ~10x dilution by mixing 10ul of transformed cells into 100ul of fresh BG11 medium.</a:t>
            </a:r>
          </a:p>
          <a:p>
            <a:endParaRPr lang="en-US" dirty="0"/>
          </a:p>
          <a:p>
            <a:r>
              <a:rPr lang="en-US" dirty="0" smtClean="0"/>
              <a:t>Section A:  Plate out 50ul of transformed cells</a:t>
            </a:r>
          </a:p>
          <a:p>
            <a:r>
              <a:rPr lang="en-US" dirty="0" smtClean="0"/>
              <a:t>Section B: Plate 100ul of the 10x dilution</a:t>
            </a:r>
          </a:p>
          <a:p>
            <a:r>
              <a:rPr lang="en-US" dirty="0" smtClean="0"/>
              <a:t>Section C:  Plate 10ul of 10x dilution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738280" y="2770495"/>
            <a:ext cx="3111689" cy="30025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</p:cNvCxnSpPr>
          <p:nvPr/>
        </p:nvCxnSpPr>
        <p:spPr>
          <a:xfrm>
            <a:off x="9294125" y="2770495"/>
            <a:ext cx="13648" cy="15831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07773" y="4353636"/>
            <a:ext cx="1337481" cy="696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011236" y="4353637"/>
            <a:ext cx="1296537" cy="6960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28539" y="3666076"/>
            <a:ext cx="1119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C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11583" y="4826561"/>
            <a:ext cx="46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B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00793" y="3666076"/>
            <a:ext cx="612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8180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via Colony 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681" y="2587459"/>
            <a:ext cx="8825659" cy="34163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Select 10 colonies and plate them on secondary BG-11 spec plate</a:t>
            </a:r>
          </a:p>
          <a:p>
            <a:endParaRPr lang="en-US" sz="2000" dirty="0"/>
          </a:p>
          <a:p>
            <a:r>
              <a:rPr lang="en-US" sz="2000" dirty="0" smtClean="0"/>
              <a:t>Wait another 5-7 days to grow</a:t>
            </a:r>
          </a:p>
          <a:p>
            <a:endParaRPr lang="en-US" sz="2000" dirty="0"/>
          </a:p>
          <a:p>
            <a:r>
              <a:rPr lang="en-US" sz="2000" dirty="0" smtClean="0"/>
              <a:t>Colony PCR – </a:t>
            </a:r>
            <a:r>
              <a:rPr lang="en-US" sz="2000" dirty="0" err="1" smtClean="0"/>
              <a:t>Taq</a:t>
            </a:r>
            <a:r>
              <a:rPr lang="en-US" sz="2000" dirty="0" smtClean="0"/>
              <a:t> polymerase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7786406" y="3348011"/>
            <a:ext cx="3111689" cy="30025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021411" y="3348011"/>
            <a:ext cx="0" cy="3002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86406" y="4945517"/>
            <a:ext cx="31116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4" idx="5"/>
          </p:cNvCxnSpPr>
          <p:nvPr/>
        </p:nvCxnSpPr>
        <p:spPr>
          <a:xfrm>
            <a:off x="10429408" y="3750381"/>
            <a:ext cx="12991" cy="2160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51175" y="3348011"/>
            <a:ext cx="19485" cy="3002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391646" y="3609474"/>
            <a:ext cx="8570" cy="2394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53137" y="4391861"/>
            <a:ext cx="19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8671" y="4351757"/>
            <a:ext cx="19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59866" y="4320109"/>
            <a:ext cx="41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34339" y="4335714"/>
            <a:ext cx="19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31640" y="4383841"/>
            <a:ext cx="19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45117" y="5234069"/>
            <a:ext cx="19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30651" y="5193965"/>
            <a:ext cx="19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51846" y="5162317"/>
            <a:ext cx="41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26319" y="5177922"/>
            <a:ext cx="19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461639" y="5145839"/>
            <a:ext cx="70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45369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629" t="35609" r="21272" b="26160"/>
          <a:stretch/>
        </p:blipFill>
        <p:spPr>
          <a:xfrm>
            <a:off x="978567" y="2510588"/>
            <a:ext cx="10202779" cy="3924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3074" y="3224463"/>
            <a:ext cx="1572126" cy="288758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57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901" y="2427037"/>
            <a:ext cx="10684120" cy="4254500"/>
          </a:xfrm>
        </p:spPr>
        <p:txBody>
          <a:bodyPr/>
          <a:lstStyle/>
          <a:p>
            <a:r>
              <a:rPr lang="en-US" sz="2400" dirty="0" smtClean="0"/>
              <a:t>Induce with nickel sulfate</a:t>
            </a:r>
          </a:p>
          <a:p>
            <a:pPr lvl="1"/>
            <a:r>
              <a:rPr lang="en-US" sz="2000" dirty="0" smtClean="0"/>
              <a:t>Increases the expression of the protein</a:t>
            </a:r>
          </a:p>
          <a:p>
            <a:pPr lvl="1"/>
            <a:r>
              <a:rPr lang="en-US" sz="2000" dirty="0" smtClean="0"/>
              <a:t>Probably some background level of expression without nickel – Leaky expression</a:t>
            </a:r>
          </a:p>
          <a:p>
            <a:endParaRPr lang="en-US" sz="2400" dirty="0"/>
          </a:p>
          <a:p>
            <a:r>
              <a:rPr lang="en-US" sz="2400" dirty="0" smtClean="0"/>
              <a:t>Concentration?</a:t>
            </a:r>
            <a:endParaRPr lang="en-US" sz="2400" dirty="0"/>
          </a:p>
          <a:p>
            <a:pPr lvl="1"/>
            <a:r>
              <a:rPr lang="en-US" sz="2000" dirty="0" smtClean="0"/>
              <a:t>Recommended 5um :   killed my cultures</a:t>
            </a:r>
          </a:p>
          <a:p>
            <a:pPr lvl="1"/>
            <a:r>
              <a:rPr lang="en-US" sz="2000" dirty="0" smtClean="0"/>
              <a:t>1um – less toxic to wild type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40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164" y="772446"/>
            <a:ext cx="8825659" cy="706964"/>
          </a:xfrm>
        </p:spPr>
        <p:txBody>
          <a:bodyPr/>
          <a:lstStyle/>
          <a:p>
            <a:r>
              <a:rPr lang="en-US" dirty="0" smtClean="0"/>
              <a:t>Atrazine Tolerance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929" y="1479410"/>
            <a:ext cx="7429124" cy="537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3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22" y="797206"/>
            <a:ext cx="8825659" cy="706964"/>
          </a:xfrm>
        </p:spPr>
        <p:txBody>
          <a:bodyPr/>
          <a:lstStyle/>
          <a:p>
            <a:r>
              <a:rPr lang="en-US" dirty="0" err="1" smtClean="0"/>
              <a:t>Synechococcus</a:t>
            </a:r>
            <a:r>
              <a:rPr lang="en-US" dirty="0" smtClean="0"/>
              <a:t> and Biofuel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21" y="2495025"/>
            <a:ext cx="5935579" cy="39963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FFA important for membrane synthesis</a:t>
            </a:r>
          </a:p>
          <a:p>
            <a:endParaRPr lang="en-US" sz="2400" dirty="0" smtClean="0"/>
          </a:p>
          <a:p>
            <a:r>
              <a:rPr lang="en-US" sz="2000" dirty="0"/>
              <a:t>G</a:t>
            </a:r>
            <a:r>
              <a:rPr lang="en-US" sz="2000" dirty="0" smtClean="0"/>
              <a:t>ene </a:t>
            </a:r>
            <a:r>
              <a:rPr lang="en-US" sz="2000" dirty="0"/>
              <a:t>knockout of </a:t>
            </a:r>
            <a:r>
              <a:rPr lang="en-US" sz="2000" dirty="0" smtClean="0"/>
              <a:t>FFA-recycling </a:t>
            </a:r>
            <a:r>
              <a:rPr lang="en-US" sz="2000" dirty="0"/>
              <a:t>enzyme </a:t>
            </a:r>
            <a:r>
              <a:rPr lang="en-US" sz="2000" u="sng" dirty="0" smtClean="0"/>
              <a:t>acyl-ACP </a:t>
            </a:r>
            <a:r>
              <a:rPr lang="en-US" sz="2000" u="sng" dirty="0" err="1" smtClean="0"/>
              <a:t>synthetase</a:t>
            </a:r>
            <a:r>
              <a:rPr lang="en-US" sz="2000" u="sng" dirty="0" smtClean="0"/>
              <a:t> </a:t>
            </a:r>
            <a:r>
              <a:rPr lang="en-US" sz="2000" dirty="0" smtClean="0"/>
              <a:t>(dashed x)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Introduced a </a:t>
            </a:r>
            <a:r>
              <a:rPr lang="en-US" sz="2000" dirty="0" err="1" smtClean="0"/>
              <a:t>t</a:t>
            </a:r>
            <a:r>
              <a:rPr lang="en-US" sz="2000" u="sng" dirty="0" err="1" smtClean="0"/>
              <a:t>hioesterase</a:t>
            </a:r>
            <a:r>
              <a:rPr lang="en-US" sz="2000" dirty="0" smtClean="0"/>
              <a:t> (from E.coli) for </a:t>
            </a:r>
            <a:r>
              <a:rPr lang="en-US" sz="2000" dirty="0"/>
              <a:t>the increased release of FFA</a:t>
            </a:r>
            <a:r>
              <a:rPr lang="en-US" sz="2000" dirty="0" smtClean="0"/>
              <a:t>  by removing </a:t>
            </a:r>
            <a:r>
              <a:rPr lang="en-US" sz="2000" dirty="0"/>
              <a:t>feedback inhibition of FA biosynthesis </a:t>
            </a:r>
            <a:r>
              <a:rPr lang="en-US" sz="2000" dirty="0" smtClean="0"/>
              <a:t>(dashed line)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15" y="6047874"/>
            <a:ext cx="4967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http://www.ncbi.nlm.nih.gov/pmc/articles/PMC3428126/</a:t>
            </a:r>
          </a:p>
        </p:txBody>
      </p:sp>
      <p:pic>
        <p:nvPicPr>
          <p:cNvPr id="6148" name="Picture 4" descr="An external file that holds a picture, illustration, etc.&#10;Object name is nihms391625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4" y="2241881"/>
            <a:ext cx="5895163" cy="375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543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06" y="2491206"/>
            <a:ext cx="8825659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to induce?</a:t>
            </a:r>
          </a:p>
          <a:p>
            <a:endParaRPr lang="en-US" sz="2400" dirty="0"/>
          </a:p>
          <a:p>
            <a:r>
              <a:rPr lang="en-US" sz="2400" dirty="0" smtClean="0"/>
              <a:t>At start of culture  or  When culture is grown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24453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98" y="2950680"/>
            <a:ext cx="8825659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Knockout Gene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Replace Gene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923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Knockout/Replace gene</a:t>
            </a:r>
            <a:endParaRPr lang="en-US" dirty="0"/>
          </a:p>
        </p:txBody>
      </p:sp>
      <p:pic>
        <p:nvPicPr>
          <p:cNvPr id="1026" name="Picture 2" descr="https://s-media-cache-ak0.pinimg.com/236x/37/93/9f/37939fe9df8bab4fbe7de3d28ad2a6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851" y="5426504"/>
            <a:ext cx="949718" cy="14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arts.igem.org/wiki/images/e/e2/Scut_Far1_gene_Knockou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49"/>
          <a:stretch/>
        </p:blipFill>
        <p:spPr bwMode="auto">
          <a:xfrm>
            <a:off x="476416" y="2792401"/>
            <a:ext cx="5844173" cy="331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arts.igem.org/wiki/images/e/e2/Scut_Far1_gene_Knockou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1"/>
          <a:stretch/>
        </p:blipFill>
        <p:spPr bwMode="auto">
          <a:xfrm>
            <a:off x="6400799" y="2776359"/>
            <a:ext cx="5656068" cy="229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75030" y="6488668"/>
            <a:ext cx="264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Zeocin</a:t>
            </a:r>
            <a:r>
              <a:rPr lang="en-US" dirty="0" smtClean="0"/>
              <a:t> = antibiotic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http://2013.igem.org/wiki/index.php?title=Team:SCUT/Project/Odorant_sensing&amp;oldid=236502</a:t>
            </a:r>
          </a:p>
        </p:txBody>
      </p:sp>
      <p:sp>
        <p:nvSpPr>
          <p:cNvPr id="6" name="Rectangle 5"/>
          <p:cNvSpPr/>
          <p:nvPr/>
        </p:nvSpPr>
        <p:spPr>
          <a:xfrm>
            <a:off x="7083701" y="2423069"/>
            <a:ext cx="3382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Homologous Recombination</a:t>
            </a:r>
          </a:p>
        </p:txBody>
      </p:sp>
    </p:spTree>
    <p:extLst>
      <p:ext uri="{BB962C8B-B14F-4D97-AF65-F5344CB8AC3E}">
        <p14:creationId xmlns:p14="http://schemas.microsoft.com/office/powerpoint/2010/main" val="426437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Synechococcus</a:t>
            </a:r>
            <a:r>
              <a:rPr lang="en-US" b="1" dirty="0"/>
              <a:t> and Biofuel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93" t="35143" r="49877" b="7621"/>
          <a:stretch/>
        </p:blipFill>
        <p:spPr>
          <a:xfrm>
            <a:off x="379788" y="1961986"/>
            <a:ext cx="3128211" cy="4719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424" t="37116" r="49630" b="33937"/>
          <a:stretch/>
        </p:blipFill>
        <p:spPr>
          <a:xfrm>
            <a:off x="3636336" y="1961986"/>
            <a:ext cx="3389768" cy="2513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6336" y="4487701"/>
            <a:ext cx="7443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● </a:t>
            </a:r>
            <a:r>
              <a:rPr lang="en-US" dirty="0"/>
              <a:t>wild type (7942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□ </a:t>
            </a:r>
            <a:r>
              <a:rPr lang="en-US" dirty="0" smtClean="0"/>
              <a:t>SE01 – just </a:t>
            </a:r>
            <a:r>
              <a:rPr lang="en-US" dirty="0"/>
              <a:t>the </a:t>
            </a:r>
            <a:r>
              <a:rPr lang="en-US" dirty="0" smtClean="0"/>
              <a:t>acyl-ACP </a:t>
            </a:r>
            <a:r>
              <a:rPr lang="en-US" dirty="0" err="1" smtClean="0"/>
              <a:t>synthetase</a:t>
            </a:r>
            <a:r>
              <a:rPr lang="en-US" dirty="0" smtClean="0"/>
              <a:t> knockout</a:t>
            </a:r>
          </a:p>
          <a:p>
            <a:endParaRPr lang="en-US" dirty="0" smtClean="0"/>
          </a:p>
          <a:p>
            <a:r>
              <a:rPr lang="en-US" dirty="0" smtClean="0"/>
              <a:t>▲ SE02 - </a:t>
            </a:r>
            <a:r>
              <a:rPr lang="en-US" dirty="0"/>
              <a:t>acyl-ACP </a:t>
            </a:r>
            <a:r>
              <a:rPr lang="en-US" dirty="0" err="1"/>
              <a:t>synthetase</a:t>
            </a:r>
            <a:r>
              <a:rPr lang="en-US" dirty="0"/>
              <a:t> </a:t>
            </a:r>
            <a:r>
              <a:rPr lang="en-US" dirty="0" smtClean="0"/>
              <a:t>knockout </a:t>
            </a:r>
            <a:r>
              <a:rPr lang="en-US" dirty="0"/>
              <a:t>+ </a:t>
            </a:r>
            <a:r>
              <a:rPr lang="en-US" dirty="0" err="1" smtClean="0"/>
              <a:t>thioesterase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✗ </a:t>
            </a:r>
            <a:r>
              <a:rPr lang="en-US" dirty="0"/>
              <a:t>wild type (7942) with the addition of 100 </a:t>
            </a:r>
            <a:r>
              <a:rPr lang="el-GR" dirty="0"/>
              <a:t>μ</a:t>
            </a:r>
            <a:r>
              <a:rPr lang="en-US" dirty="0"/>
              <a:t>M of </a:t>
            </a:r>
            <a:r>
              <a:rPr lang="en-US" dirty="0" err="1"/>
              <a:t>linolenic</a:t>
            </a:r>
            <a:r>
              <a:rPr lang="en-US" dirty="0"/>
              <a:t> </a:t>
            </a:r>
            <a:r>
              <a:rPr lang="en-US" dirty="0" smtClean="0"/>
              <a:t>acid (unsaturated FA)  </a:t>
            </a:r>
            <a:r>
              <a:rPr lang="en-US" dirty="0"/>
              <a:t>at 100 </a:t>
            </a:r>
            <a:r>
              <a:rPr lang="en-US" dirty="0" smtClean="0"/>
              <a:t>h.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63625" y="243698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UcParenBoth"/>
            </a:pPr>
            <a:r>
              <a:rPr lang="en-US" dirty="0"/>
              <a:t>FFA excreted on a dry cell weight </a:t>
            </a:r>
            <a:r>
              <a:rPr lang="en-US" dirty="0" smtClean="0"/>
              <a:t>basis </a:t>
            </a:r>
          </a:p>
          <a:p>
            <a:pPr marL="342900" indent="-342900">
              <a:buAutoNum type="alphaUcParenBoth"/>
            </a:pPr>
            <a:endParaRPr lang="en-US" dirty="0"/>
          </a:p>
          <a:p>
            <a:pPr marL="342900" indent="-342900">
              <a:buAutoNum type="alphaUcParenBoth"/>
            </a:pPr>
            <a:r>
              <a:rPr lang="en-US" dirty="0" smtClean="0"/>
              <a:t>Cell growth</a:t>
            </a:r>
          </a:p>
          <a:p>
            <a:pPr marL="342900" indent="-342900">
              <a:buAutoNum type="alphaUcParenBoth"/>
            </a:pPr>
            <a:endParaRPr lang="en-US" dirty="0"/>
          </a:p>
          <a:p>
            <a:pPr marL="342900" indent="-342900">
              <a:buAutoNum type="alphaUcParenBoth"/>
            </a:pPr>
            <a:r>
              <a:rPr lang="en-US" dirty="0" smtClean="0"/>
              <a:t> Photosynthetic </a:t>
            </a:r>
            <a:r>
              <a:rPr lang="en-US" dirty="0"/>
              <a:t>yield </a:t>
            </a:r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80613" y="6472272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(Ruffing et al 2012)  </a:t>
            </a:r>
          </a:p>
        </p:txBody>
      </p:sp>
    </p:spTree>
    <p:extLst>
      <p:ext uri="{BB962C8B-B14F-4D97-AF65-F5344CB8AC3E}">
        <p14:creationId xmlns:p14="http://schemas.microsoft.com/office/powerpoint/2010/main" val="4194379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Synechococcus</a:t>
            </a:r>
            <a:r>
              <a:rPr lang="en-US" b="1" dirty="0"/>
              <a:t> and Biofuel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775" y="2378911"/>
            <a:ext cx="10234941" cy="4118142"/>
          </a:xfrm>
        </p:spPr>
        <p:txBody>
          <a:bodyPr>
            <a:normAutofit/>
          </a:bodyPr>
          <a:lstStyle/>
          <a:p>
            <a:r>
              <a:rPr lang="en-US" sz="2000" dirty="0"/>
              <a:t>Problems:</a:t>
            </a:r>
          </a:p>
          <a:p>
            <a:pPr lvl="1"/>
            <a:r>
              <a:rPr lang="en-US" sz="1800" dirty="0"/>
              <a:t>Yield too low for large scale </a:t>
            </a:r>
          </a:p>
          <a:p>
            <a:pPr lvl="1"/>
            <a:r>
              <a:rPr lang="en-US" sz="1800" dirty="0" smtClean="0"/>
              <a:t>Reduction in </a:t>
            </a:r>
            <a:r>
              <a:rPr lang="en-US" sz="1800" dirty="0"/>
              <a:t>photosynthetic yields</a:t>
            </a:r>
          </a:p>
          <a:p>
            <a:pPr lvl="1"/>
            <a:r>
              <a:rPr lang="en-US" sz="1800" dirty="0" smtClean="0"/>
              <a:t>Chlorophyll-</a:t>
            </a:r>
            <a:r>
              <a:rPr lang="en-US" sz="1800" i="1" dirty="0" smtClean="0"/>
              <a:t>a</a:t>
            </a:r>
            <a:r>
              <a:rPr lang="en-US" sz="1800" dirty="0"/>
              <a:t> degradation</a:t>
            </a:r>
          </a:p>
          <a:p>
            <a:pPr lvl="1"/>
            <a:r>
              <a:rPr lang="en-US" sz="1800" dirty="0" smtClean="0"/>
              <a:t>Changes </a:t>
            </a:r>
            <a:r>
              <a:rPr lang="en-US" sz="1800" dirty="0"/>
              <a:t>in the cellular localization of </a:t>
            </a:r>
            <a:r>
              <a:rPr lang="en-US" sz="1800" dirty="0" err="1"/>
              <a:t>phycocyanin</a:t>
            </a:r>
            <a:r>
              <a:rPr lang="en-US" sz="1800" dirty="0"/>
              <a:t> and </a:t>
            </a:r>
            <a:r>
              <a:rPr lang="en-US" sz="1800" dirty="0" err="1" smtClean="0"/>
              <a:t>allophycocyanin</a:t>
            </a:r>
            <a:endParaRPr lang="en-US" sz="1800" dirty="0" smtClean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U</a:t>
            </a:r>
            <a:r>
              <a:rPr lang="en-US" sz="1800" dirty="0" smtClean="0"/>
              <a:t>nsaturated</a:t>
            </a:r>
            <a:r>
              <a:rPr lang="en-US" sz="1800" dirty="0"/>
              <a:t> </a:t>
            </a:r>
            <a:r>
              <a:rPr lang="en-US" sz="1800" dirty="0" smtClean="0"/>
              <a:t>FFA may be toxic to cells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hanges </a:t>
            </a:r>
            <a:r>
              <a:rPr lang="en-US" sz="1800" dirty="0"/>
              <a:t>in </a:t>
            </a:r>
            <a:r>
              <a:rPr lang="en-US" sz="1800" dirty="0" smtClean="0"/>
              <a:t>the membrane (both cell and thylakoid) composition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81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43" y="733037"/>
            <a:ext cx="8825659" cy="706964"/>
          </a:xfrm>
        </p:spPr>
        <p:txBody>
          <a:bodyPr/>
          <a:lstStyle/>
          <a:p>
            <a:r>
              <a:rPr lang="en-US" dirty="0" smtClean="0"/>
              <a:t>Creating Transgenic </a:t>
            </a:r>
            <a:r>
              <a:rPr lang="en-US" i="1" dirty="0" err="1"/>
              <a:t>Synechococcus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06" y="2587458"/>
            <a:ext cx="8825659" cy="3416300"/>
          </a:xfrm>
        </p:spPr>
        <p:txBody>
          <a:bodyPr>
            <a:normAutofit/>
          </a:bodyPr>
          <a:lstStyle/>
          <a:p>
            <a:r>
              <a:rPr lang="en-US" sz="2400" dirty="0"/>
              <a:t>Add genes:</a:t>
            </a:r>
          </a:p>
          <a:p>
            <a:pPr marL="0" indent="0">
              <a:buNone/>
            </a:pPr>
            <a:r>
              <a:rPr lang="en-US" sz="2400" dirty="0" err="1"/>
              <a:t>GeneArt</a:t>
            </a:r>
            <a:r>
              <a:rPr lang="en-US" sz="2400" dirty="0"/>
              <a:t>® </a:t>
            </a:r>
            <a:r>
              <a:rPr lang="en-US" sz="2400" i="1" dirty="0" err="1"/>
              <a:t>Synechococcus</a:t>
            </a:r>
            <a:r>
              <a:rPr lang="en-US" sz="2400" dirty="0"/>
              <a:t> TOPO® Engineering </a:t>
            </a:r>
            <a:r>
              <a:rPr lang="en-US" sz="2400" dirty="0" smtClean="0"/>
              <a:t>Kit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Other options:</a:t>
            </a:r>
          </a:p>
          <a:p>
            <a:pPr marL="0" indent="0">
              <a:buNone/>
            </a:pPr>
            <a:r>
              <a:rPr lang="en-US" sz="2400" dirty="0" smtClean="0"/>
              <a:t>Knockout or replace genes in genome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681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pSyn_1/D-TOPO® Vector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2842" y="2749073"/>
            <a:ext cx="683913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/>
              <a:t>Syn</a:t>
            </a:r>
            <a:r>
              <a:rPr lang="en-US" sz="2000" b="1" u="sng" dirty="0" smtClean="0"/>
              <a:t> transformation vector</a:t>
            </a:r>
          </a:p>
          <a:p>
            <a:endParaRPr lang="en-US" sz="2000" dirty="0"/>
          </a:p>
          <a:p>
            <a:r>
              <a:rPr lang="en-US" sz="2000" b="1" dirty="0" err="1" smtClean="0">
                <a:solidFill>
                  <a:srgbClr val="00B050"/>
                </a:solidFill>
              </a:rPr>
              <a:t>pUC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ori</a:t>
            </a:r>
            <a:r>
              <a:rPr lang="en-US" sz="2000" b="1" dirty="0" smtClean="0">
                <a:solidFill>
                  <a:srgbClr val="00B050"/>
                </a:solidFill>
              </a:rPr>
              <a:t> – origin of replication </a:t>
            </a:r>
            <a:r>
              <a:rPr lang="en-US" sz="2000" b="1" dirty="0">
                <a:solidFill>
                  <a:srgbClr val="00B050"/>
                </a:solidFill>
              </a:rPr>
              <a:t>in E. </a:t>
            </a:r>
            <a:r>
              <a:rPr lang="en-US" sz="2000" b="1" dirty="0" smtClean="0">
                <a:solidFill>
                  <a:srgbClr val="00B050"/>
                </a:solidFill>
              </a:rPr>
              <a:t>coli </a:t>
            </a:r>
          </a:p>
          <a:p>
            <a:endParaRPr lang="en-US" sz="2000" dirty="0"/>
          </a:p>
          <a:p>
            <a:r>
              <a:rPr lang="en-US" sz="2000" b="1" dirty="0" err="1" smtClean="0">
                <a:solidFill>
                  <a:srgbClr val="0070C0"/>
                </a:solidFill>
              </a:rPr>
              <a:t>Psp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sp</a:t>
            </a:r>
            <a:r>
              <a:rPr lang="en-US" sz="2000" b="1" dirty="0" smtClean="0">
                <a:solidFill>
                  <a:srgbClr val="0070C0"/>
                </a:solidFill>
              </a:rPr>
              <a:t>/ </a:t>
            </a:r>
            <a:r>
              <a:rPr lang="en-US" sz="2000" b="1" dirty="0" err="1" smtClean="0">
                <a:solidFill>
                  <a:srgbClr val="0070C0"/>
                </a:solidFill>
              </a:rPr>
              <a:t>Spectinomycin</a:t>
            </a:r>
            <a:r>
              <a:rPr lang="en-US" sz="2000" b="1" dirty="0" smtClean="0">
                <a:solidFill>
                  <a:srgbClr val="0070C0"/>
                </a:solidFill>
              </a:rPr>
              <a:t> – promoter and gene that           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                       drives antibiotic resistance.</a:t>
            </a:r>
          </a:p>
          <a:p>
            <a:endParaRPr lang="en-US" sz="2000" dirty="0"/>
          </a:p>
          <a:p>
            <a:r>
              <a:rPr lang="en-US" sz="2000" b="1" dirty="0" err="1" smtClean="0">
                <a:solidFill>
                  <a:srgbClr val="932CA4"/>
                </a:solidFill>
              </a:rPr>
              <a:t>Psc</a:t>
            </a:r>
            <a:r>
              <a:rPr lang="en-US" sz="2000" b="1" dirty="0" smtClean="0">
                <a:solidFill>
                  <a:srgbClr val="932CA4"/>
                </a:solidFill>
              </a:rPr>
              <a:t> – promoter driving gene of interest</a:t>
            </a:r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NS1 </a:t>
            </a:r>
            <a:r>
              <a:rPr lang="en-US" sz="2000" b="1" dirty="0" err="1" smtClean="0">
                <a:solidFill>
                  <a:srgbClr val="FF0000"/>
                </a:solidFill>
              </a:rPr>
              <a:t>a&amp;b</a:t>
            </a:r>
            <a:r>
              <a:rPr lang="en-US" sz="2000" b="1" dirty="0" smtClean="0">
                <a:solidFill>
                  <a:srgbClr val="FF0000"/>
                </a:solidFill>
              </a:rPr>
              <a:t> – Neutral sites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97E33"/>
                </a:solidFill>
              </a:rPr>
              <a:t>CS - Cloning site for Gene of interest</a:t>
            </a:r>
            <a:endParaRPr lang="en-US" b="1" dirty="0">
              <a:solidFill>
                <a:srgbClr val="F97E33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" y="2277979"/>
            <a:ext cx="4420693" cy="44998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11571" y="3285460"/>
            <a:ext cx="361507" cy="202019"/>
          </a:xfrm>
          <a:prstGeom prst="rect">
            <a:avLst/>
          </a:prstGeom>
          <a:solidFill>
            <a:srgbClr val="F97E33"/>
          </a:solidFill>
          <a:ln>
            <a:solidFill>
              <a:srgbClr val="F97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11571" y="3232580"/>
            <a:ext cx="750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CS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88964" y="2254012"/>
            <a:ext cx="5767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GeneArt</a:t>
            </a:r>
            <a:r>
              <a:rPr lang="en-US" dirty="0"/>
              <a:t>® </a:t>
            </a:r>
            <a:r>
              <a:rPr lang="en-US" i="1" dirty="0" err="1"/>
              <a:t>Synechococcus</a:t>
            </a:r>
            <a:r>
              <a:rPr lang="en-US" dirty="0"/>
              <a:t> TOPO® Engineering Kit</a:t>
            </a:r>
          </a:p>
        </p:txBody>
      </p:sp>
    </p:spTree>
    <p:extLst>
      <p:ext uri="{BB962C8B-B14F-4D97-AF65-F5344CB8AC3E}">
        <p14:creationId xmlns:p14="http://schemas.microsoft.com/office/powerpoint/2010/main" val="19467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NS1 </a:t>
            </a:r>
            <a:r>
              <a:rPr lang="en-US" dirty="0" err="1"/>
              <a:t>a&amp;b</a:t>
            </a:r>
            <a:r>
              <a:rPr lang="en-US" dirty="0"/>
              <a:t> – Neutral site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913" y="2603500"/>
            <a:ext cx="5940098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 smtClean="0"/>
              <a:t>Site </a:t>
            </a:r>
            <a:r>
              <a:rPr lang="en-US" sz="2000" b="1" dirty="0"/>
              <a:t>also present on </a:t>
            </a:r>
            <a:r>
              <a:rPr lang="en-US" sz="2000" b="1" dirty="0" err="1"/>
              <a:t>Synechococcus</a:t>
            </a:r>
            <a:r>
              <a:rPr lang="en-US" sz="2000" b="1" dirty="0"/>
              <a:t> elongatus </a:t>
            </a:r>
            <a:r>
              <a:rPr lang="en-US" sz="2000" b="1" dirty="0" smtClean="0"/>
              <a:t>genome</a:t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000" b="1" dirty="0" smtClean="0"/>
              <a:t>Guide DNA between sites into genome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/>
              <a:t>Homologous </a:t>
            </a:r>
            <a:r>
              <a:rPr lang="en-US" sz="2000" b="1" dirty="0" smtClean="0"/>
              <a:t>recombination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081" t="23081" r="46917" b="19463"/>
          <a:stretch/>
        </p:blipFill>
        <p:spPr>
          <a:xfrm>
            <a:off x="272715" y="2210134"/>
            <a:ext cx="3753853" cy="449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89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8461</TotalTime>
  <Words>1223</Words>
  <Application>Microsoft Macintosh PowerPoint</Application>
  <PresentationFormat>Custom</PresentationFormat>
  <Paragraphs>341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Ion Boardroom</vt:lpstr>
      <vt:lpstr>Image</vt:lpstr>
      <vt:lpstr>Creating Transgenic Synechococcus elongatus</vt:lpstr>
      <vt:lpstr>Synechococcus elongatus </vt:lpstr>
      <vt:lpstr>Why Synechococcus elongatus? </vt:lpstr>
      <vt:lpstr>Synechococcus and Biofuel example</vt:lpstr>
      <vt:lpstr>Synechococcus and Biofuel example</vt:lpstr>
      <vt:lpstr>Synechococcus and Biofuel example</vt:lpstr>
      <vt:lpstr>Creating Transgenic Synechococcus</vt:lpstr>
      <vt:lpstr>pSyn_1/D-TOPO® Vector</vt:lpstr>
      <vt:lpstr>NS1 a&amp;b – Neutral site </vt:lpstr>
      <vt:lpstr>Homologous Recombination</vt:lpstr>
      <vt:lpstr>Cloning Site</vt:lpstr>
      <vt:lpstr>Directional TOPO Cloning  </vt:lpstr>
      <vt:lpstr>Primer Design</vt:lpstr>
      <vt:lpstr>Primer Design:  PCR Review</vt:lpstr>
      <vt:lpstr>Primer Design:  PCR Review</vt:lpstr>
      <vt:lpstr>Primer Design:  PCR Review</vt:lpstr>
      <vt:lpstr>Primer Design:  PCR Review</vt:lpstr>
      <vt:lpstr>Forward Primer Design example</vt:lpstr>
      <vt:lpstr>Reverse Primer Design Example</vt:lpstr>
      <vt:lpstr>Obtaining the Gene</vt:lpstr>
      <vt:lpstr>Bioinformatics </vt:lpstr>
      <vt:lpstr>Identifying the Gene Example:</vt:lpstr>
      <vt:lpstr>PowerPoint Presentation</vt:lpstr>
      <vt:lpstr>Identifying the Gene Example:</vt:lpstr>
      <vt:lpstr>Identifying the Gene Example:</vt:lpstr>
      <vt:lpstr>Primers Design </vt:lpstr>
      <vt:lpstr>Primers Design </vt:lpstr>
      <vt:lpstr>Primers:  Reverse Complement Generator  </vt:lpstr>
      <vt:lpstr> Obtain Template DNA</vt:lpstr>
      <vt:lpstr>Isolate the gene</vt:lpstr>
      <vt:lpstr>Topo Cloning</vt:lpstr>
      <vt:lpstr>Topo Cloning</vt:lpstr>
      <vt:lpstr>Verify </vt:lpstr>
      <vt:lpstr>Transforming Synechococcus elongatus </vt:lpstr>
      <vt:lpstr>Plating out Cells</vt:lpstr>
      <vt:lpstr>Verify via Colony PCR</vt:lpstr>
      <vt:lpstr>Expression</vt:lpstr>
      <vt:lpstr>Expression</vt:lpstr>
      <vt:lpstr>Atrazine Tolerance </vt:lpstr>
      <vt:lpstr>Expression</vt:lpstr>
      <vt:lpstr>Other options</vt:lpstr>
      <vt:lpstr>Knockout/Replace gene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Transgenic Synechococcus elongatus</dc:title>
  <dc:creator>Teresanoel</dc:creator>
  <cp:lastModifiedBy>generic</cp:lastModifiedBy>
  <cp:revision>143</cp:revision>
  <dcterms:created xsi:type="dcterms:W3CDTF">2016-02-13T20:48:09Z</dcterms:created>
  <dcterms:modified xsi:type="dcterms:W3CDTF">2016-02-23T15:50:48Z</dcterms:modified>
</cp:coreProperties>
</file>